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6">
  <p:sldMasterIdLst>
    <p:sldMasterId id="2147483648" r:id="rId1"/>
  </p:sldMasterIdLst>
  <p:notesMasterIdLst>
    <p:notesMasterId r:id="rId6"/>
  </p:notesMasterIdLst>
  <p:handoutMasterIdLst>
    <p:handoutMasterId r:id="rId73"/>
  </p:handoutMasterIdLst>
  <p:sldIdLst>
    <p:sldId id="1959" r:id="rId3"/>
    <p:sldId id="1960" r:id="rId4"/>
    <p:sldId id="1961" r:id="rId5"/>
    <p:sldId id="2033" r:id="rId7"/>
    <p:sldId id="2037" r:id="rId8"/>
    <p:sldId id="2034" r:id="rId9"/>
    <p:sldId id="2035" r:id="rId10"/>
    <p:sldId id="1967" r:id="rId11"/>
    <p:sldId id="2026" r:id="rId12"/>
    <p:sldId id="2025" r:id="rId13"/>
    <p:sldId id="2027" r:id="rId14"/>
    <p:sldId id="2028" r:id="rId15"/>
    <p:sldId id="2029" r:id="rId16"/>
    <p:sldId id="2030" r:id="rId17"/>
    <p:sldId id="2031" r:id="rId18"/>
    <p:sldId id="2032" r:id="rId19"/>
    <p:sldId id="1971" r:id="rId20"/>
    <p:sldId id="1972" r:id="rId21"/>
    <p:sldId id="1973" r:id="rId22"/>
    <p:sldId id="1974" r:id="rId23"/>
    <p:sldId id="1975" r:id="rId24"/>
    <p:sldId id="1976" r:id="rId25"/>
    <p:sldId id="1977" r:id="rId26"/>
    <p:sldId id="1978" r:id="rId27"/>
    <p:sldId id="1979" r:id="rId28"/>
    <p:sldId id="1980" r:id="rId29"/>
    <p:sldId id="1981" r:id="rId30"/>
    <p:sldId id="1982" r:id="rId31"/>
    <p:sldId id="1983" r:id="rId32"/>
    <p:sldId id="1984" r:id="rId33"/>
    <p:sldId id="1985" r:id="rId34"/>
    <p:sldId id="1986" r:id="rId35"/>
    <p:sldId id="1987" r:id="rId36"/>
    <p:sldId id="1988" r:id="rId37"/>
    <p:sldId id="1989" r:id="rId38"/>
    <p:sldId id="1990" r:id="rId39"/>
    <p:sldId id="1991" r:id="rId40"/>
    <p:sldId id="1992" r:id="rId41"/>
    <p:sldId id="1993" r:id="rId42"/>
    <p:sldId id="1994" r:id="rId43"/>
    <p:sldId id="1995" r:id="rId44"/>
    <p:sldId id="1996" r:id="rId45"/>
    <p:sldId id="1997" r:id="rId46"/>
    <p:sldId id="1998" r:id="rId47"/>
    <p:sldId id="1999" r:id="rId48"/>
    <p:sldId id="2000" r:id="rId49"/>
    <p:sldId id="2001" r:id="rId50"/>
    <p:sldId id="2002" r:id="rId51"/>
    <p:sldId id="2003" r:id="rId52"/>
    <p:sldId id="2004" r:id="rId53"/>
    <p:sldId id="2005" r:id="rId54"/>
    <p:sldId id="2006" r:id="rId55"/>
    <p:sldId id="2007" r:id="rId56"/>
    <p:sldId id="2008" r:id="rId57"/>
    <p:sldId id="2009" r:id="rId58"/>
    <p:sldId id="2010" r:id="rId59"/>
    <p:sldId id="2011" r:id="rId60"/>
    <p:sldId id="2012" r:id="rId61"/>
    <p:sldId id="2013" r:id="rId62"/>
    <p:sldId id="2014" r:id="rId63"/>
    <p:sldId id="2015" r:id="rId64"/>
    <p:sldId id="2016" r:id="rId65"/>
    <p:sldId id="2017" r:id="rId66"/>
    <p:sldId id="2018" r:id="rId67"/>
    <p:sldId id="2019" r:id="rId68"/>
    <p:sldId id="2020" r:id="rId69"/>
    <p:sldId id="2021" r:id="rId70"/>
    <p:sldId id="2022" r:id="rId71"/>
    <p:sldId id="2023" r:id="rId72"/>
  </p:sldIdLst>
  <p:sldSz cx="6858000" cy="9906000" type="A4"/>
  <p:notesSz cx="6858000" cy="9144000"/>
  <p:custDataLst>
    <p:tags r:id="rId7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19" userDrawn="1">
          <p15:clr>
            <a:srgbClr val="A4A3A4"/>
          </p15:clr>
        </p15:guide>
        <p15:guide id="2" pos="217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2A2C"/>
    <a:srgbClr val="D94F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41" autoAdjust="0"/>
    <p:restoredTop sz="94660"/>
  </p:normalViewPr>
  <p:slideViewPr>
    <p:cSldViewPr snapToGrid="0" showGuides="1">
      <p:cViewPr varScale="1">
        <p:scale>
          <a:sx n="43" d="100"/>
          <a:sy n="43" d="100"/>
        </p:scale>
        <p:origin x="2336" y="64"/>
      </p:cViewPr>
      <p:guideLst>
        <p:guide orient="horz" pos="3119"/>
        <p:guide pos="217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7" Type="http://schemas.openxmlformats.org/officeDocument/2006/relationships/tags" Target="tags/tag191.xml"/><Relationship Id="rId76" Type="http://schemas.openxmlformats.org/officeDocument/2006/relationships/tableStyles" Target="tableStyles.xml"/><Relationship Id="rId75" Type="http://schemas.openxmlformats.org/officeDocument/2006/relationships/viewProps" Target="viewProps.xml"/><Relationship Id="rId74" Type="http://schemas.openxmlformats.org/officeDocument/2006/relationships/presProps" Target="presProps.xml"/><Relationship Id="rId73" Type="http://schemas.openxmlformats.org/officeDocument/2006/relationships/handoutMaster" Target="handoutMasters/handoutMaster1.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notesMaster" Target="notesMasters/notesMaster1.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A6D72A-2ECB-4BBA-964E-6CE35F3C14D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D44FC7-52BF-4B7E-AB4D-5942FD80625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FC8BEEA-B6A6-4826-AB6A-58D52033AAF5}"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FC8BEEA-B6A6-4826-AB6A-58D52033AAF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FC8BEEA-B6A6-4826-AB6A-58D52033AAF5}"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FC8BEEA-B6A6-4826-AB6A-58D52033AAF5}"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FC8BEEA-B6A6-4826-AB6A-58D52033AAF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89A22CBB-CBFD-4F92-9908-DD6DED9F2D98}"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C320BAF-6898-4083-97A4-9ED2665312A1}"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89A22CBB-CBFD-4F92-9908-DD6DED9F2D98}"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C320BAF-6898-4083-97A4-9ED2665312A1}"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89A22CBB-CBFD-4F92-9908-DD6DED9F2D98}"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C320BAF-6898-4083-97A4-9ED2665312A1}"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bg>
      <p:bgPr>
        <a:pattFill prst="pct5">
          <a:fgClr>
            <a:schemeClr val="bg1">
              <a:lumMod val="95000"/>
            </a:schemeClr>
          </a:fgClr>
          <a:bgClr>
            <a:schemeClr val="bg1"/>
          </a:bgClr>
        </a:pattFill>
        <a:effectLst/>
      </p:bgPr>
    </p:bg>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sp>
        <p:nvSpPr>
          <p:cNvPr id="8" name="矩形 7"/>
          <p:cNvSpPr/>
          <p:nvPr userDrawn="1"/>
        </p:nvSpPr>
        <p:spPr>
          <a:xfrm>
            <a:off x="0" y="9746593"/>
            <a:ext cx="6858000" cy="1696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ea typeface="Noto Sans S Chinese Light" panose="020B0300000000000000" pitchFamily="34" charset="-122"/>
            </a:endParaRPr>
          </a:p>
        </p:txBody>
      </p:sp>
      <p:cxnSp>
        <p:nvCxnSpPr>
          <p:cNvPr id="12" name="直接连接符 11"/>
          <p:cNvCxnSpPr/>
          <p:nvPr userDrawn="1"/>
        </p:nvCxnSpPr>
        <p:spPr>
          <a:xfrm flipV="1">
            <a:off x="472559" y="1184440"/>
            <a:ext cx="6385441" cy="4035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71" name="Group 134"/>
          <p:cNvGrpSpPr/>
          <p:nvPr userDrawn="1"/>
        </p:nvGrpSpPr>
        <p:grpSpPr bwMode="auto">
          <a:xfrm>
            <a:off x="135017" y="504473"/>
            <a:ext cx="331470" cy="850265"/>
            <a:chOff x="2517775" y="4211638"/>
            <a:chExt cx="450850" cy="450850"/>
          </a:xfrm>
        </p:grpSpPr>
        <p:sp>
          <p:nvSpPr>
            <p:cNvPr id="172" name="Oval 11"/>
            <p:cNvSpPr>
              <a:spLocks noChangeArrowheads="1"/>
            </p:cNvSpPr>
            <p:nvPr/>
          </p:nvSpPr>
          <p:spPr bwMode="auto">
            <a:xfrm>
              <a:off x="2517775" y="4211638"/>
              <a:ext cx="450850" cy="450850"/>
            </a:xfrm>
            <a:prstGeom prst="ellipse">
              <a:avLst/>
            </a:prstGeom>
            <a:solidFill>
              <a:srgbClr val="C4261D"/>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ea typeface="微软雅黑" panose="020B0503020204020204" pitchFamily="34" charset="-122"/>
                </a:defRPr>
              </a:lvl1pPr>
              <a:lvl2pPr marL="742950" indent="-285750" eaLnBrk="0" hangingPunct="0">
                <a:defRPr>
                  <a:solidFill>
                    <a:schemeClr val="tx1"/>
                  </a:solidFill>
                  <a:latin typeface="Arial" panose="020B0604020202020204" pitchFamily="34" charset="0"/>
                  <a:ea typeface="微软雅黑" panose="020B0503020204020204" pitchFamily="34" charset="-122"/>
                </a:defRPr>
              </a:lvl2pPr>
              <a:lvl3pPr marL="1143000" indent="-228600" eaLnBrk="0" hangingPunct="0">
                <a:defRPr>
                  <a:solidFill>
                    <a:schemeClr val="tx1"/>
                  </a:solidFill>
                  <a:latin typeface="Arial" panose="020B0604020202020204" pitchFamily="34" charset="0"/>
                  <a:ea typeface="微软雅黑" panose="020B0503020204020204" pitchFamily="34" charset="-122"/>
                </a:defRPr>
              </a:lvl3pPr>
              <a:lvl4pPr marL="1600200" indent="-228600" eaLnBrk="0" hangingPunct="0">
                <a:defRPr>
                  <a:solidFill>
                    <a:schemeClr val="tx1"/>
                  </a:solidFill>
                  <a:latin typeface="Arial" panose="020B0604020202020204" pitchFamily="34" charset="0"/>
                  <a:ea typeface="微软雅黑" panose="020B0503020204020204" pitchFamily="34" charset="-122"/>
                </a:defRPr>
              </a:lvl4pPr>
              <a:lvl5pPr marL="2057400" indent="-228600" eaLnBrk="0" hangingPunc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eaLnBrk="1" hangingPunct="1">
                <a:buFontTx/>
                <a:buNone/>
              </a:pPr>
              <a:endParaRPr lang="zh-CN" altLang="en-US" sz="1015">
                <a:ea typeface="宋体" panose="02010600030101010101" pitchFamily="2" charset="-122"/>
              </a:endParaRPr>
            </a:p>
          </p:txBody>
        </p:sp>
        <p:sp>
          <p:nvSpPr>
            <p:cNvPr id="173" name="Freeform 12"/>
            <p:cNvSpPr/>
            <p:nvPr/>
          </p:nvSpPr>
          <p:spPr bwMode="auto">
            <a:xfrm>
              <a:off x="2603500" y="4311651"/>
              <a:ext cx="325438" cy="260350"/>
            </a:xfrm>
            <a:custGeom>
              <a:avLst/>
              <a:gdLst>
                <a:gd name="T0" fmla="*/ 0 w 458"/>
                <a:gd name="T1" fmla="*/ 0 h 367"/>
                <a:gd name="T2" fmla="*/ 2147483647 w 458"/>
                <a:gd name="T3" fmla="*/ 0 h 367"/>
                <a:gd name="T4" fmla="*/ 2147483647 w 458"/>
                <a:gd name="T5" fmla="*/ 2147483647 h 367"/>
                <a:gd name="T6" fmla="*/ 2147483647 w 458"/>
                <a:gd name="T7" fmla="*/ 2147483647 h 367"/>
                <a:gd name="T8" fmla="*/ 0 w 458"/>
                <a:gd name="T9" fmla="*/ 2147483647 h 367"/>
                <a:gd name="T10" fmla="*/ 2147483647 w 458"/>
                <a:gd name="T11" fmla="*/ 2147483647 h 367"/>
                <a:gd name="T12" fmla="*/ 0 w 458"/>
                <a:gd name="T13" fmla="*/ 0 h 367"/>
                <a:gd name="T14" fmla="*/ 2147483647 w 458"/>
                <a:gd name="T15" fmla="*/ 0 h 367"/>
                <a:gd name="T16" fmla="*/ 2147483647 w 458"/>
                <a:gd name="T17" fmla="*/ 0 h 367"/>
                <a:gd name="T18" fmla="*/ 2147483647 w 458"/>
                <a:gd name="T19" fmla="*/ 2147483647 h 367"/>
                <a:gd name="T20" fmla="*/ 2147483647 w 458"/>
                <a:gd name="T21" fmla="*/ 2147483647 h 367"/>
                <a:gd name="T22" fmla="*/ 2147483647 w 458"/>
                <a:gd name="T23" fmla="*/ 2147483647 h 367"/>
                <a:gd name="T24" fmla="*/ 2147483647 w 458"/>
                <a:gd name="T25" fmla="*/ 2147483647 h 367"/>
                <a:gd name="T26" fmla="*/ 2147483647 w 458"/>
                <a:gd name="T27" fmla="*/ 0 h 3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8" h="367">
                  <a:moveTo>
                    <a:pt x="0" y="0"/>
                  </a:moveTo>
                  <a:lnTo>
                    <a:pt x="112" y="0"/>
                  </a:lnTo>
                  <a:lnTo>
                    <a:pt x="256" y="183"/>
                  </a:lnTo>
                  <a:lnTo>
                    <a:pt x="112" y="367"/>
                  </a:lnTo>
                  <a:lnTo>
                    <a:pt x="0" y="367"/>
                  </a:lnTo>
                  <a:lnTo>
                    <a:pt x="144" y="183"/>
                  </a:lnTo>
                  <a:lnTo>
                    <a:pt x="0" y="0"/>
                  </a:lnTo>
                  <a:close/>
                  <a:moveTo>
                    <a:pt x="201" y="0"/>
                  </a:moveTo>
                  <a:lnTo>
                    <a:pt x="313" y="0"/>
                  </a:lnTo>
                  <a:lnTo>
                    <a:pt x="458" y="183"/>
                  </a:lnTo>
                  <a:lnTo>
                    <a:pt x="313" y="367"/>
                  </a:lnTo>
                  <a:lnTo>
                    <a:pt x="201" y="367"/>
                  </a:lnTo>
                  <a:lnTo>
                    <a:pt x="345" y="183"/>
                  </a:lnTo>
                  <a:lnTo>
                    <a:pt x="201" y="0"/>
                  </a:lnTo>
                  <a:close/>
                </a:path>
              </a:pathLst>
            </a:custGeom>
            <a:solidFill>
              <a:srgbClr val="FFFFFF"/>
            </a:soli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15"/>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71"/>
                                        </p:tgtEl>
                                        <p:attrNameLst>
                                          <p:attrName>style.visibility</p:attrName>
                                        </p:attrNameLst>
                                      </p:cBhvr>
                                      <p:to>
                                        <p:strVal val="visible"/>
                                      </p:to>
                                    </p:set>
                                    <p:anim calcmode="lin" valueType="num">
                                      <p:cBhvr additive="base">
                                        <p:cTn id="7" dur="500"/>
                                        <p:tgtEl>
                                          <p:spTgt spid="171"/>
                                        </p:tgtEl>
                                        <p:attrNameLst>
                                          <p:attrName>ppt_x</p:attrName>
                                        </p:attrNameLst>
                                      </p:cBhvr>
                                      <p:tavLst>
                                        <p:tav tm="0">
                                          <p:val>
                                            <p:strVal val="#ppt_x-#ppt_w*1.125000"/>
                                          </p:val>
                                        </p:tav>
                                        <p:tav tm="100000">
                                          <p:val>
                                            <p:strVal val="#ppt_x"/>
                                          </p:val>
                                        </p:tav>
                                      </p:tavLst>
                                    </p:anim>
                                    <p:animEffect transition="in" filter="wipe(right)">
                                      <p:cBhvr>
                                        <p:cTn id="8" dur="5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76200" y="-6327"/>
            <a:ext cx="7010400" cy="9912327"/>
          </a:xfrm>
          <a:prstGeom prst="rect">
            <a:avLst/>
          </a:prstGeom>
        </p:spPr>
      </p:pic>
      <p:sp>
        <p:nvSpPr>
          <p:cNvPr id="8" name="矩形 7"/>
          <p:cNvSpPr/>
          <p:nvPr userDrawn="1"/>
        </p:nvSpPr>
        <p:spPr>
          <a:xfrm>
            <a:off x="94343" y="156725"/>
            <a:ext cx="6669314" cy="9586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89A22CBB-CBFD-4F92-9908-DD6DED9F2D98}"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C320BAF-6898-4083-97A4-9ED2665312A1}"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89A22CBB-CBFD-4F92-9908-DD6DED9F2D98}"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C320BAF-6898-4083-97A4-9ED2665312A1}"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472381" y="3618442"/>
            <a:ext cx="2901255"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3471863" y="3618442"/>
            <a:ext cx="2915543" cy="532218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89A22CBB-CBFD-4F92-9908-DD6DED9F2D98}"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C320BAF-6898-4083-97A4-9ED2665312A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89A22CBB-CBFD-4F92-9908-DD6DED9F2D98}"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C320BAF-6898-4083-97A4-9ED2665312A1}"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A22CBB-CBFD-4F92-9908-DD6DED9F2D98}"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C320BAF-6898-4083-97A4-9ED2665312A1}"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89A22CBB-CBFD-4F92-9908-DD6DED9F2D98}"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C320BAF-6898-4083-97A4-9ED2665312A1}"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89A22CBB-CBFD-4F92-9908-DD6DED9F2D98}"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C320BAF-6898-4083-97A4-9ED2665312A1}"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89A22CBB-CBFD-4F92-9908-DD6DED9F2D98}" type="datetimeFigureOut">
              <a:rPr lang="zh-CN" altLang="en-US" smtClean="0"/>
            </a:fld>
            <a:endParaRPr lang="zh-CN"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6C320BAF-6898-4083-97A4-9ED2665312A1}"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tags" Target="../tags/tag99.xml"/><Relationship Id="rId7" Type="http://schemas.openxmlformats.org/officeDocument/2006/relationships/tags" Target="../tags/tag98.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3" Type="http://schemas.openxmlformats.org/officeDocument/2006/relationships/tags" Target="../tags/tag94.xml"/><Relationship Id="rId22" Type="http://schemas.openxmlformats.org/officeDocument/2006/relationships/slideLayout" Target="../slideLayouts/slideLayout2.xml"/><Relationship Id="rId21" Type="http://schemas.openxmlformats.org/officeDocument/2006/relationships/image" Target="../media/image38.jpeg"/><Relationship Id="rId20" Type="http://schemas.openxmlformats.org/officeDocument/2006/relationships/image" Target="../media/image29.png"/><Relationship Id="rId2" Type="http://schemas.openxmlformats.org/officeDocument/2006/relationships/image" Target="../media/image17.jpeg"/><Relationship Id="rId19" Type="http://schemas.openxmlformats.org/officeDocument/2006/relationships/image" Target="../media/image37.png"/><Relationship Id="rId18" Type="http://schemas.openxmlformats.org/officeDocument/2006/relationships/image" Target="../media/image36.png"/><Relationship Id="rId17" Type="http://schemas.openxmlformats.org/officeDocument/2006/relationships/image" Target="../media/image18.png"/><Relationship Id="rId16" Type="http://schemas.openxmlformats.org/officeDocument/2006/relationships/tags" Target="../tags/tag106.xml"/><Relationship Id="rId15" Type="http://schemas.openxmlformats.org/officeDocument/2006/relationships/tags" Target="../tags/tag105.xml"/><Relationship Id="rId14" Type="http://schemas.openxmlformats.org/officeDocument/2006/relationships/tags" Target="../tags/tag104.xml"/><Relationship Id="rId13" Type="http://schemas.openxmlformats.org/officeDocument/2006/relationships/tags" Target="../tags/tag103.xml"/><Relationship Id="rId12" Type="http://schemas.openxmlformats.org/officeDocument/2006/relationships/tags" Target="../tags/tag102.xml"/><Relationship Id="rId11" Type="http://schemas.openxmlformats.org/officeDocument/2006/relationships/tags" Target="../tags/tag101.xml"/><Relationship Id="rId10" Type="http://schemas.openxmlformats.org/officeDocument/2006/relationships/tags" Target="../tags/tag100.xml"/><Relationship Id="rId1" Type="http://schemas.openxmlformats.org/officeDocument/2006/relationships/tags" Target="../tags/tag93.xml"/></Relationships>
</file>

<file path=ppt/slides/_rels/slide1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tags" Target="../tags/tag113.xml"/><Relationship Id="rId7" Type="http://schemas.openxmlformats.org/officeDocument/2006/relationships/tags" Target="../tags/tag112.xml"/><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4" Type="http://schemas.openxmlformats.org/officeDocument/2006/relationships/slideLayout" Target="../slideLayouts/slideLayout2.xml"/><Relationship Id="rId23" Type="http://schemas.openxmlformats.org/officeDocument/2006/relationships/image" Target="../media/image44.jpeg"/><Relationship Id="rId22" Type="http://schemas.openxmlformats.org/officeDocument/2006/relationships/image" Target="../media/image43.png"/><Relationship Id="rId21" Type="http://schemas.openxmlformats.org/officeDocument/2006/relationships/image" Target="../media/image42.png"/><Relationship Id="rId20" Type="http://schemas.openxmlformats.org/officeDocument/2006/relationships/image" Target="../media/image41.png"/><Relationship Id="rId2" Type="http://schemas.openxmlformats.org/officeDocument/2006/relationships/image" Target="../media/image17.jpeg"/><Relationship Id="rId19" Type="http://schemas.openxmlformats.org/officeDocument/2006/relationships/image" Target="../media/image40.png"/><Relationship Id="rId18" Type="http://schemas.openxmlformats.org/officeDocument/2006/relationships/image" Target="../media/image39.png"/><Relationship Id="rId17" Type="http://schemas.openxmlformats.org/officeDocument/2006/relationships/image" Target="../media/image18.png"/><Relationship Id="rId16" Type="http://schemas.openxmlformats.org/officeDocument/2006/relationships/tags" Target="../tags/tag120.xml"/><Relationship Id="rId15" Type="http://schemas.openxmlformats.org/officeDocument/2006/relationships/tags" Target="../tags/tag119.xml"/><Relationship Id="rId14" Type="http://schemas.openxmlformats.org/officeDocument/2006/relationships/tags" Target="../tags/tag118.xml"/><Relationship Id="rId13" Type="http://schemas.openxmlformats.org/officeDocument/2006/relationships/tags" Target="../tags/tag117.xml"/><Relationship Id="rId12" Type="http://schemas.openxmlformats.org/officeDocument/2006/relationships/tags" Target="../tags/tag116.xml"/><Relationship Id="rId11" Type="http://schemas.openxmlformats.org/officeDocument/2006/relationships/tags" Target="../tags/tag115.xml"/><Relationship Id="rId10" Type="http://schemas.openxmlformats.org/officeDocument/2006/relationships/tags" Target="../tags/tag114.xml"/><Relationship Id="rId1" Type="http://schemas.openxmlformats.org/officeDocument/2006/relationships/tags" Target="../tags/tag107.xml"/></Relationships>
</file>

<file path=ppt/slides/_rels/slide12.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tags" Target="../tags/tag127.xml"/><Relationship Id="rId7" Type="http://schemas.openxmlformats.org/officeDocument/2006/relationships/tags" Target="../tags/tag126.xml"/><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tags" Target="../tags/tag122.xml"/><Relationship Id="rId24" Type="http://schemas.openxmlformats.org/officeDocument/2006/relationships/slideLayout" Target="../slideLayouts/slideLayout2.xml"/><Relationship Id="rId23" Type="http://schemas.openxmlformats.org/officeDocument/2006/relationships/image" Target="../media/image50.png"/><Relationship Id="rId22" Type="http://schemas.openxmlformats.org/officeDocument/2006/relationships/image" Target="../media/image49.png"/><Relationship Id="rId21" Type="http://schemas.openxmlformats.org/officeDocument/2006/relationships/image" Target="../media/image48.png"/><Relationship Id="rId20" Type="http://schemas.openxmlformats.org/officeDocument/2006/relationships/image" Target="../media/image47.png"/><Relationship Id="rId2" Type="http://schemas.openxmlformats.org/officeDocument/2006/relationships/image" Target="../media/image17.jpeg"/><Relationship Id="rId19" Type="http://schemas.openxmlformats.org/officeDocument/2006/relationships/image" Target="../media/image46.png"/><Relationship Id="rId18" Type="http://schemas.openxmlformats.org/officeDocument/2006/relationships/image" Target="../media/image45.png"/><Relationship Id="rId17" Type="http://schemas.openxmlformats.org/officeDocument/2006/relationships/image" Target="../media/image18.png"/><Relationship Id="rId16" Type="http://schemas.openxmlformats.org/officeDocument/2006/relationships/tags" Target="../tags/tag134.xml"/><Relationship Id="rId15" Type="http://schemas.openxmlformats.org/officeDocument/2006/relationships/tags" Target="../tags/tag133.xml"/><Relationship Id="rId14" Type="http://schemas.openxmlformats.org/officeDocument/2006/relationships/tags" Target="../tags/tag132.xml"/><Relationship Id="rId13" Type="http://schemas.openxmlformats.org/officeDocument/2006/relationships/tags" Target="../tags/tag131.xml"/><Relationship Id="rId12" Type="http://schemas.openxmlformats.org/officeDocument/2006/relationships/tags" Target="../tags/tag130.xml"/><Relationship Id="rId11" Type="http://schemas.openxmlformats.org/officeDocument/2006/relationships/tags" Target="../tags/tag129.xml"/><Relationship Id="rId10" Type="http://schemas.openxmlformats.org/officeDocument/2006/relationships/tags" Target="../tags/tag128.xml"/><Relationship Id="rId1" Type="http://schemas.openxmlformats.org/officeDocument/2006/relationships/tags" Target="../tags/tag121.xml"/></Relationships>
</file>

<file path=ppt/slides/_rels/slide13.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tags" Target="../tags/tag141.xml"/><Relationship Id="rId7" Type="http://schemas.openxmlformats.org/officeDocument/2006/relationships/tags" Target="../tags/tag140.xml"/><Relationship Id="rId6" Type="http://schemas.openxmlformats.org/officeDocument/2006/relationships/tags" Target="../tags/tag139.xml"/><Relationship Id="rId5" Type="http://schemas.openxmlformats.org/officeDocument/2006/relationships/tags" Target="../tags/tag138.xml"/><Relationship Id="rId4" Type="http://schemas.openxmlformats.org/officeDocument/2006/relationships/tags" Target="../tags/tag137.xml"/><Relationship Id="rId3" Type="http://schemas.openxmlformats.org/officeDocument/2006/relationships/tags" Target="../tags/tag136.xml"/><Relationship Id="rId22" Type="http://schemas.openxmlformats.org/officeDocument/2006/relationships/slideLayout" Target="../slideLayouts/slideLayout2.xml"/><Relationship Id="rId21" Type="http://schemas.openxmlformats.org/officeDocument/2006/relationships/image" Target="../media/image54.png"/><Relationship Id="rId20" Type="http://schemas.openxmlformats.org/officeDocument/2006/relationships/image" Target="../media/image53.png"/><Relationship Id="rId2" Type="http://schemas.openxmlformats.org/officeDocument/2006/relationships/image" Target="../media/image17.jpeg"/><Relationship Id="rId19" Type="http://schemas.openxmlformats.org/officeDocument/2006/relationships/image" Target="../media/image52.png"/><Relationship Id="rId18" Type="http://schemas.openxmlformats.org/officeDocument/2006/relationships/image" Target="../media/image51.png"/><Relationship Id="rId17" Type="http://schemas.openxmlformats.org/officeDocument/2006/relationships/image" Target="../media/image18.png"/><Relationship Id="rId16" Type="http://schemas.openxmlformats.org/officeDocument/2006/relationships/tags" Target="../tags/tag148.xml"/><Relationship Id="rId15" Type="http://schemas.openxmlformats.org/officeDocument/2006/relationships/tags" Target="../tags/tag147.xml"/><Relationship Id="rId14" Type="http://schemas.openxmlformats.org/officeDocument/2006/relationships/tags" Target="../tags/tag146.xml"/><Relationship Id="rId13" Type="http://schemas.openxmlformats.org/officeDocument/2006/relationships/tags" Target="../tags/tag145.xml"/><Relationship Id="rId12" Type="http://schemas.openxmlformats.org/officeDocument/2006/relationships/tags" Target="../tags/tag144.xml"/><Relationship Id="rId11" Type="http://schemas.openxmlformats.org/officeDocument/2006/relationships/tags" Target="../tags/tag143.xml"/><Relationship Id="rId10" Type="http://schemas.openxmlformats.org/officeDocument/2006/relationships/tags" Target="../tags/tag142.xml"/><Relationship Id="rId1" Type="http://schemas.openxmlformats.org/officeDocument/2006/relationships/tags" Target="../tags/tag135.xml"/></Relationships>
</file>

<file path=ppt/slides/_rels/slide14.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tags" Target="../tags/tag155.xml"/><Relationship Id="rId7" Type="http://schemas.openxmlformats.org/officeDocument/2006/relationships/tags" Target="../tags/tag154.xml"/><Relationship Id="rId6" Type="http://schemas.openxmlformats.org/officeDocument/2006/relationships/tags" Target="../tags/tag153.xml"/><Relationship Id="rId5" Type="http://schemas.openxmlformats.org/officeDocument/2006/relationships/tags" Target="../tags/tag152.xml"/><Relationship Id="rId4" Type="http://schemas.openxmlformats.org/officeDocument/2006/relationships/tags" Target="../tags/tag151.xml"/><Relationship Id="rId3" Type="http://schemas.openxmlformats.org/officeDocument/2006/relationships/tags" Target="../tags/tag150.xml"/><Relationship Id="rId24" Type="http://schemas.openxmlformats.org/officeDocument/2006/relationships/slideLayout" Target="../slideLayouts/slideLayout2.xml"/><Relationship Id="rId23" Type="http://schemas.openxmlformats.org/officeDocument/2006/relationships/image" Target="../media/image60.png"/><Relationship Id="rId22" Type="http://schemas.openxmlformats.org/officeDocument/2006/relationships/image" Target="../media/image59.png"/><Relationship Id="rId21" Type="http://schemas.openxmlformats.org/officeDocument/2006/relationships/image" Target="../media/image58.png"/><Relationship Id="rId20" Type="http://schemas.openxmlformats.org/officeDocument/2006/relationships/image" Target="../media/image57.png"/><Relationship Id="rId2" Type="http://schemas.openxmlformats.org/officeDocument/2006/relationships/image" Target="../media/image17.jpeg"/><Relationship Id="rId19" Type="http://schemas.openxmlformats.org/officeDocument/2006/relationships/image" Target="../media/image56.png"/><Relationship Id="rId18" Type="http://schemas.openxmlformats.org/officeDocument/2006/relationships/image" Target="../media/image55.png"/><Relationship Id="rId17" Type="http://schemas.openxmlformats.org/officeDocument/2006/relationships/image" Target="../media/image18.png"/><Relationship Id="rId16" Type="http://schemas.openxmlformats.org/officeDocument/2006/relationships/tags" Target="../tags/tag162.xml"/><Relationship Id="rId15" Type="http://schemas.openxmlformats.org/officeDocument/2006/relationships/tags" Target="../tags/tag161.xml"/><Relationship Id="rId14" Type="http://schemas.openxmlformats.org/officeDocument/2006/relationships/tags" Target="../tags/tag160.xml"/><Relationship Id="rId13" Type="http://schemas.openxmlformats.org/officeDocument/2006/relationships/tags" Target="../tags/tag159.xml"/><Relationship Id="rId12" Type="http://schemas.openxmlformats.org/officeDocument/2006/relationships/tags" Target="../tags/tag158.xml"/><Relationship Id="rId11" Type="http://schemas.openxmlformats.org/officeDocument/2006/relationships/tags" Target="../tags/tag157.xml"/><Relationship Id="rId10" Type="http://schemas.openxmlformats.org/officeDocument/2006/relationships/tags" Target="../tags/tag156.xml"/><Relationship Id="rId1" Type="http://schemas.openxmlformats.org/officeDocument/2006/relationships/tags" Target="../tags/tag149.xml"/></Relationships>
</file>

<file path=ppt/slides/_rels/slide15.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tags" Target="../tags/tag169.xml"/><Relationship Id="rId7" Type="http://schemas.openxmlformats.org/officeDocument/2006/relationships/tags" Target="../tags/tag168.xml"/><Relationship Id="rId6" Type="http://schemas.openxmlformats.org/officeDocument/2006/relationships/tags" Target="../tags/tag167.xml"/><Relationship Id="rId5" Type="http://schemas.openxmlformats.org/officeDocument/2006/relationships/tags" Target="../tags/tag166.xml"/><Relationship Id="rId4" Type="http://schemas.openxmlformats.org/officeDocument/2006/relationships/tags" Target="../tags/tag165.xml"/><Relationship Id="rId3" Type="http://schemas.openxmlformats.org/officeDocument/2006/relationships/tags" Target="../tags/tag164.xml"/><Relationship Id="rId23" Type="http://schemas.openxmlformats.org/officeDocument/2006/relationships/slideLayout" Target="../slideLayouts/slideLayout2.xml"/><Relationship Id="rId22" Type="http://schemas.openxmlformats.org/officeDocument/2006/relationships/image" Target="../media/image65.png"/><Relationship Id="rId21" Type="http://schemas.openxmlformats.org/officeDocument/2006/relationships/image" Target="../media/image64.png"/><Relationship Id="rId20" Type="http://schemas.openxmlformats.org/officeDocument/2006/relationships/image" Target="../media/image63.png"/><Relationship Id="rId2" Type="http://schemas.openxmlformats.org/officeDocument/2006/relationships/image" Target="../media/image17.jpeg"/><Relationship Id="rId19" Type="http://schemas.openxmlformats.org/officeDocument/2006/relationships/image" Target="../media/image62.png"/><Relationship Id="rId18" Type="http://schemas.openxmlformats.org/officeDocument/2006/relationships/image" Target="../media/image61.png"/><Relationship Id="rId17" Type="http://schemas.openxmlformats.org/officeDocument/2006/relationships/image" Target="../media/image18.png"/><Relationship Id="rId16" Type="http://schemas.openxmlformats.org/officeDocument/2006/relationships/tags" Target="../tags/tag176.xml"/><Relationship Id="rId15" Type="http://schemas.openxmlformats.org/officeDocument/2006/relationships/tags" Target="../tags/tag175.xml"/><Relationship Id="rId14" Type="http://schemas.openxmlformats.org/officeDocument/2006/relationships/tags" Target="../tags/tag174.xml"/><Relationship Id="rId13" Type="http://schemas.openxmlformats.org/officeDocument/2006/relationships/tags" Target="../tags/tag173.xml"/><Relationship Id="rId12" Type="http://schemas.openxmlformats.org/officeDocument/2006/relationships/tags" Target="../tags/tag172.xml"/><Relationship Id="rId11" Type="http://schemas.openxmlformats.org/officeDocument/2006/relationships/tags" Target="../tags/tag171.xml"/><Relationship Id="rId10" Type="http://schemas.openxmlformats.org/officeDocument/2006/relationships/tags" Target="../tags/tag170.xml"/><Relationship Id="rId1" Type="http://schemas.openxmlformats.org/officeDocument/2006/relationships/tags" Target="../tags/tag163.xml"/></Relationships>
</file>

<file path=ppt/slides/_rels/slide16.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tags" Target="../tags/tag183.xml"/><Relationship Id="rId7" Type="http://schemas.openxmlformats.org/officeDocument/2006/relationships/tags" Target="../tags/tag182.xml"/><Relationship Id="rId6" Type="http://schemas.openxmlformats.org/officeDocument/2006/relationships/tags" Target="../tags/tag181.xml"/><Relationship Id="rId5" Type="http://schemas.openxmlformats.org/officeDocument/2006/relationships/tags" Target="../tags/tag180.xml"/><Relationship Id="rId4" Type="http://schemas.openxmlformats.org/officeDocument/2006/relationships/tags" Target="../tags/tag179.xml"/><Relationship Id="rId3" Type="http://schemas.openxmlformats.org/officeDocument/2006/relationships/tags" Target="../tags/tag178.xml"/><Relationship Id="rId22" Type="http://schemas.openxmlformats.org/officeDocument/2006/relationships/slideLayout" Target="../slideLayouts/slideLayout2.xml"/><Relationship Id="rId21" Type="http://schemas.openxmlformats.org/officeDocument/2006/relationships/image" Target="../media/image69.png"/><Relationship Id="rId20" Type="http://schemas.openxmlformats.org/officeDocument/2006/relationships/image" Target="../media/image68.png"/><Relationship Id="rId2" Type="http://schemas.openxmlformats.org/officeDocument/2006/relationships/image" Target="../media/image17.jpeg"/><Relationship Id="rId19" Type="http://schemas.openxmlformats.org/officeDocument/2006/relationships/image" Target="../media/image67.png"/><Relationship Id="rId18" Type="http://schemas.openxmlformats.org/officeDocument/2006/relationships/image" Target="../media/image66.jpeg"/><Relationship Id="rId17" Type="http://schemas.openxmlformats.org/officeDocument/2006/relationships/image" Target="../media/image18.png"/><Relationship Id="rId16" Type="http://schemas.openxmlformats.org/officeDocument/2006/relationships/tags" Target="../tags/tag190.xml"/><Relationship Id="rId15" Type="http://schemas.openxmlformats.org/officeDocument/2006/relationships/tags" Target="../tags/tag189.xml"/><Relationship Id="rId14" Type="http://schemas.openxmlformats.org/officeDocument/2006/relationships/tags" Target="../tags/tag188.xml"/><Relationship Id="rId13" Type="http://schemas.openxmlformats.org/officeDocument/2006/relationships/tags" Target="../tags/tag187.xml"/><Relationship Id="rId12" Type="http://schemas.openxmlformats.org/officeDocument/2006/relationships/tags" Target="../tags/tag186.xml"/><Relationship Id="rId11" Type="http://schemas.openxmlformats.org/officeDocument/2006/relationships/tags" Target="../tags/tag185.xml"/><Relationship Id="rId10" Type="http://schemas.openxmlformats.org/officeDocument/2006/relationships/tags" Target="../tags/tag184.xml"/><Relationship Id="rId1" Type="http://schemas.openxmlformats.org/officeDocument/2006/relationships/tags" Target="../tags/tag177.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2.jpeg"/><Relationship Id="rId1" Type="http://schemas.openxmlformats.org/officeDocument/2006/relationships/image" Target="../media/image71.png"/></Relationships>
</file>

<file path=ppt/slides/_rels/slide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tags" Target="../tags/tag1.xml"/><Relationship Id="rId3" Type="http://schemas.openxmlformats.org/officeDocument/2006/relationships/image" Target="../media/image7.png"/><Relationship Id="rId23" Type="http://schemas.openxmlformats.org/officeDocument/2006/relationships/slideLayout" Target="../slideLayouts/slideLayout2.xml"/><Relationship Id="rId22" Type="http://schemas.openxmlformats.org/officeDocument/2006/relationships/tags" Target="../tags/tag15.xml"/><Relationship Id="rId21" Type="http://schemas.openxmlformats.org/officeDocument/2006/relationships/tags" Target="../tags/tag14.xml"/><Relationship Id="rId20" Type="http://schemas.openxmlformats.org/officeDocument/2006/relationships/tags" Target="../tags/tag13.xml"/><Relationship Id="rId2" Type="http://schemas.openxmlformats.org/officeDocument/2006/relationships/image" Target="../media/image6.png"/><Relationship Id="rId19" Type="http://schemas.openxmlformats.org/officeDocument/2006/relationships/image" Target="../media/image4.png"/><Relationship Id="rId18" Type="http://schemas.openxmlformats.org/officeDocument/2006/relationships/image" Target="../media/image10.png"/><Relationship Id="rId17" Type="http://schemas.openxmlformats.org/officeDocument/2006/relationships/image" Target="../media/image9.png"/><Relationship Id="rId16" Type="http://schemas.openxmlformats.org/officeDocument/2006/relationships/image" Target="../media/image8.png"/><Relationship Id="rId15" Type="http://schemas.openxmlformats.org/officeDocument/2006/relationships/tags" Target="../tags/tag12.xml"/><Relationship Id="rId14" Type="http://schemas.openxmlformats.org/officeDocument/2006/relationships/tags" Target="../tags/tag11.xml"/><Relationship Id="rId13" Type="http://schemas.openxmlformats.org/officeDocument/2006/relationships/tags" Target="../tags/tag10.xml"/><Relationship Id="rId12" Type="http://schemas.openxmlformats.org/officeDocument/2006/relationships/tags" Target="../tags/tag9.xml"/><Relationship Id="rId11" Type="http://schemas.openxmlformats.org/officeDocument/2006/relationships/tags" Target="../tags/tag8.xml"/><Relationship Id="rId10" Type="http://schemas.openxmlformats.org/officeDocument/2006/relationships/tags" Target="../tags/tag7.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4.jpeg"/><Relationship Id="rId1" Type="http://schemas.openxmlformats.org/officeDocument/2006/relationships/image" Target="../media/image73.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8.png"/><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png"/><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image" Target="../media/image79.jpeg"/></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0.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tags" Target="../tags/tag16.xml"/><Relationship Id="rId7" Type="http://schemas.openxmlformats.org/officeDocument/2006/relationships/image" Target="../media/image15.png"/><Relationship Id="rId6" Type="http://schemas.microsoft.com/office/2007/relationships/media" Target="../media/media1.mp3"/><Relationship Id="rId5" Type="http://schemas.openxmlformats.org/officeDocument/2006/relationships/audio" Target="../media/media1.mp3"/><Relationship Id="rId4" Type="http://schemas.microsoft.com/office/2007/relationships/hdphoto" Target="../media/image14.wdp"/><Relationship Id="rId3" Type="http://schemas.openxmlformats.org/officeDocument/2006/relationships/image" Target="../media/image13.png"/><Relationship Id="rId2" Type="http://schemas.openxmlformats.org/officeDocument/2006/relationships/image" Target="../media/image12.png"/><Relationship Id="rId13" Type="http://schemas.openxmlformats.org/officeDocument/2006/relationships/notesSlide" Target="../notesSlides/notesSlide1.xml"/><Relationship Id="rId12" Type="http://schemas.openxmlformats.org/officeDocument/2006/relationships/slideLayout" Target="../slideLayouts/slideLayout2.xml"/><Relationship Id="rId11" Type="http://schemas.openxmlformats.org/officeDocument/2006/relationships/tags" Target="../tags/tag18.xml"/><Relationship Id="rId10" Type="http://schemas.openxmlformats.org/officeDocument/2006/relationships/image" Target="../media/image16.png"/><Relationship Id="rId1"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4.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5.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6.jpe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image" Target="../media/image97.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0.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1.png"/></Relationships>
</file>

<file path=ppt/slides/_rels/slide4.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image" Target="../media/image15.png"/><Relationship Id="rId6" Type="http://schemas.microsoft.com/office/2007/relationships/media" Target="../media/media1.mp3"/><Relationship Id="rId5" Type="http://schemas.openxmlformats.org/officeDocument/2006/relationships/audio" Target="../media/media1.mp3"/><Relationship Id="rId4" Type="http://schemas.microsoft.com/office/2007/relationships/hdphoto" Target="../media/image14.wdp"/><Relationship Id="rId3" Type="http://schemas.openxmlformats.org/officeDocument/2006/relationships/image" Target="../media/image13.png"/><Relationship Id="rId2" Type="http://schemas.openxmlformats.org/officeDocument/2006/relationships/image" Target="../media/image12.png"/><Relationship Id="rId13" Type="http://schemas.openxmlformats.org/officeDocument/2006/relationships/notesSlide" Target="../notesSlides/notesSlide2.xml"/><Relationship Id="rId12" Type="http://schemas.openxmlformats.org/officeDocument/2006/relationships/slideLayout" Target="../slideLayouts/slideLayout2.xml"/><Relationship Id="rId11" Type="http://schemas.openxmlformats.org/officeDocument/2006/relationships/tags" Target="../tags/tag21.xml"/><Relationship Id="rId10" Type="http://schemas.openxmlformats.org/officeDocument/2006/relationships/image" Target="../media/image16.png"/><Relationship Id="rId1"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2.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3.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0.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4.pn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image" Target="../media/image105.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8.jpe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0.png"/></Relationships>
</file>

<file path=ppt/slides/_rels/slide5.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tags" Target="../tags/tag22.xml"/><Relationship Id="rId7" Type="http://schemas.openxmlformats.org/officeDocument/2006/relationships/image" Target="../media/image15.png"/><Relationship Id="rId6" Type="http://schemas.microsoft.com/office/2007/relationships/media" Target="../media/media1.mp3"/><Relationship Id="rId5" Type="http://schemas.openxmlformats.org/officeDocument/2006/relationships/audio" Target="../media/media1.mp3"/><Relationship Id="rId48" Type="http://schemas.openxmlformats.org/officeDocument/2006/relationships/notesSlide" Target="../notesSlides/notesSlide3.xml"/><Relationship Id="rId47" Type="http://schemas.openxmlformats.org/officeDocument/2006/relationships/slideLayout" Target="../slideLayouts/slideLayout2.xml"/><Relationship Id="rId46" Type="http://schemas.openxmlformats.org/officeDocument/2006/relationships/tags" Target="../tags/tag58.xml"/><Relationship Id="rId45" Type="http://schemas.openxmlformats.org/officeDocument/2006/relationships/tags" Target="../tags/tag57.xml"/><Relationship Id="rId44" Type="http://schemas.openxmlformats.org/officeDocument/2006/relationships/tags" Target="../tags/tag56.xml"/><Relationship Id="rId43" Type="http://schemas.openxmlformats.org/officeDocument/2006/relationships/tags" Target="../tags/tag55.xml"/><Relationship Id="rId42" Type="http://schemas.openxmlformats.org/officeDocument/2006/relationships/tags" Target="../tags/tag54.xml"/><Relationship Id="rId41" Type="http://schemas.openxmlformats.org/officeDocument/2006/relationships/tags" Target="../tags/tag53.xml"/><Relationship Id="rId40" Type="http://schemas.openxmlformats.org/officeDocument/2006/relationships/tags" Target="../tags/tag52.xml"/><Relationship Id="rId4" Type="http://schemas.microsoft.com/office/2007/relationships/hdphoto" Target="../media/image14.wdp"/><Relationship Id="rId39" Type="http://schemas.openxmlformats.org/officeDocument/2006/relationships/tags" Target="../tags/tag51.xml"/><Relationship Id="rId38" Type="http://schemas.openxmlformats.org/officeDocument/2006/relationships/tags" Target="../tags/tag50.xml"/><Relationship Id="rId37" Type="http://schemas.openxmlformats.org/officeDocument/2006/relationships/tags" Target="../tags/tag49.xml"/><Relationship Id="rId36" Type="http://schemas.openxmlformats.org/officeDocument/2006/relationships/tags" Target="../tags/tag48.xml"/><Relationship Id="rId35" Type="http://schemas.openxmlformats.org/officeDocument/2006/relationships/tags" Target="../tags/tag47.xml"/><Relationship Id="rId34" Type="http://schemas.openxmlformats.org/officeDocument/2006/relationships/tags" Target="../tags/tag46.xml"/><Relationship Id="rId33" Type="http://schemas.openxmlformats.org/officeDocument/2006/relationships/tags" Target="../tags/tag45.xml"/><Relationship Id="rId32" Type="http://schemas.openxmlformats.org/officeDocument/2006/relationships/image" Target="../media/image17.jpeg"/><Relationship Id="rId31" Type="http://schemas.openxmlformats.org/officeDocument/2006/relationships/tags" Target="../tags/tag44.xml"/><Relationship Id="rId30" Type="http://schemas.openxmlformats.org/officeDocument/2006/relationships/tags" Target="../tags/tag43.xml"/><Relationship Id="rId3" Type="http://schemas.openxmlformats.org/officeDocument/2006/relationships/image" Target="../media/image13.png"/><Relationship Id="rId29" Type="http://schemas.openxmlformats.org/officeDocument/2006/relationships/tags" Target="../tags/tag42.xml"/><Relationship Id="rId28" Type="http://schemas.openxmlformats.org/officeDocument/2006/relationships/tags" Target="../tags/tag41.xml"/><Relationship Id="rId27" Type="http://schemas.openxmlformats.org/officeDocument/2006/relationships/tags" Target="../tags/tag40.xml"/><Relationship Id="rId26" Type="http://schemas.openxmlformats.org/officeDocument/2006/relationships/tags" Target="../tags/tag39.xml"/><Relationship Id="rId25" Type="http://schemas.openxmlformats.org/officeDocument/2006/relationships/tags" Target="../tags/tag38.xml"/><Relationship Id="rId24" Type="http://schemas.openxmlformats.org/officeDocument/2006/relationships/tags" Target="../tags/tag37.xml"/><Relationship Id="rId23" Type="http://schemas.openxmlformats.org/officeDocument/2006/relationships/tags" Target="../tags/tag36.xml"/><Relationship Id="rId22" Type="http://schemas.openxmlformats.org/officeDocument/2006/relationships/tags" Target="../tags/tag35.xml"/><Relationship Id="rId21" Type="http://schemas.openxmlformats.org/officeDocument/2006/relationships/tags" Target="../tags/tag34.xml"/><Relationship Id="rId20" Type="http://schemas.openxmlformats.org/officeDocument/2006/relationships/tags" Target="../tags/tag33.xml"/><Relationship Id="rId2" Type="http://schemas.openxmlformats.org/officeDocument/2006/relationships/image" Target="../media/image12.png"/><Relationship Id="rId19" Type="http://schemas.openxmlformats.org/officeDocument/2006/relationships/tags" Target="../tags/tag32.xml"/><Relationship Id="rId18" Type="http://schemas.openxmlformats.org/officeDocument/2006/relationships/tags" Target="../tags/tag31.xml"/><Relationship Id="rId17" Type="http://schemas.openxmlformats.org/officeDocument/2006/relationships/tags" Target="../tags/tag30.xml"/><Relationship Id="rId16" Type="http://schemas.openxmlformats.org/officeDocument/2006/relationships/tags" Target="../tags/tag29.xml"/><Relationship Id="rId15" Type="http://schemas.openxmlformats.org/officeDocument/2006/relationships/tags" Target="../tags/tag28.xml"/><Relationship Id="rId14" Type="http://schemas.openxmlformats.org/officeDocument/2006/relationships/tags" Target="../tags/tag27.xml"/><Relationship Id="rId13" Type="http://schemas.openxmlformats.org/officeDocument/2006/relationships/tags" Target="../tags/tag26.xml"/><Relationship Id="rId12" Type="http://schemas.openxmlformats.org/officeDocument/2006/relationships/tags" Target="../tags/tag25.xml"/><Relationship Id="rId11" Type="http://schemas.openxmlformats.org/officeDocument/2006/relationships/tags" Target="../tags/tag24.xml"/><Relationship Id="rId10" Type="http://schemas.openxmlformats.org/officeDocument/2006/relationships/tags" Target="../tags/tag23.xml"/><Relationship Id="rId1"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1.jpe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2.jpe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3.jpe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4.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0.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5.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6.jpe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7.jpe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8.jpe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9.jpeg"/></Relationships>
</file>

<file path=ppt/slides/_rels/slide6.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tags" Target="../tags/tag59.xml"/><Relationship Id="rId7" Type="http://schemas.openxmlformats.org/officeDocument/2006/relationships/image" Target="../media/image15.png"/><Relationship Id="rId6" Type="http://schemas.microsoft.com/office/2007/relationships/media" Target="../media/media1.mp3"/><Relationship Id="rId5" Type="http://schemas.openxmlformats.org/officeDocument/2006/relationships/audio" Target="../media/media1.mp3"/><Relationship Id="rId4" Type="http://schemas.microsoft.com/office/2007/relationships/hdphoto" Target="../media/image14.wdp"/><Relationship Id="rId3" Type="http://schemas.openxmlformats.org/officeDocument/2006/relationships/image" Target="../media/image13.png"/><Relationship Id="rId2" Type="http://schemas.openxmlformats.org/officeDocument/2006/relationships/image" Target="../media/image12.png"/><Relationship Id="rId13" Type="http://schemas.openxmlformats.org/officeDocument/2006/relationships/notesSlide" Target="../notesSlides/notesSlide4.xml"/><Relationship Id="rId12" Type="http://schemas.openxmlformats.org/officeDocument/2006/relationships/slideLayout" Target="../slideLayouts/slideLayout2.xml"/><Relationship Id="rId11" Type="http://schemas.openxmlformats.org/officeDocument/2006/relationships/tags" Target="../tags/tag61.xml"/><Relationship Id="rId10" Type="http://schemas.openxmlformats.org/officeDocument/2006/relationships/image" Target="../media/image16.png"/><Relationship Id="rId1"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0.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1.jpe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2.jpeg"/></Relationships>
</file>

<file path=ppt/slides/_rels/slide6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26.png"/><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image" Target="../media/image123.pn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7.jpeg"/></Relationships>
</file>

<file path=ppt/slides/_rels/slide7.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image" Target="../media/image15.png"/><Relationship Id="rId6" Type="http://schemas.microsoft.com/office/2007/relationships/media" Target="../media/media1.mp3"/><Relationship Id="rId5" Type="http://schemas.openxmlformats.org/officeDocument/2006/relationships/audio" Target="../media/media1.mp3"/><Relationship Id="rId4" Type="http://schemas.microsoft.com/office/2007/relationships/hdphoto" Target="../media/image14.wdp"/><Relationship Id="rId3" Type="http://schemas.openxmlformats.org/officeDocument/2006/relationships/image" Target="../media/image13.png"/><Relationship Id="rId2" Type="http://schemas.openxmlformats.org/officeDocument/2006/relationships/image" Target="../media/image12.png"/><Relationship Id="rId13" Type="http://schemas.openxmlformats.org/officeDocument/2006/relationships/notesSlide" Target="../notesSlides/notesSlide5.xml"/><Relationship Id="rId12" Type="http://schemas.openxmlformats.org/officeDocument/2006/relationships/slideLayout" Target="../slideLayouts/slideLayout2.xml"/><Relationship Id="rId11" Type="http://schemas.openxmlformats.org/officeDocument/2006/relationships/tags" Target="../tags/tag64.xml"/><Relationship Id="rId10" Type="http://schemas.openxmlformats.org/officeDocument/2006/relationships/image" Target="../media/image16.png"/><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9" Type="http://schemas.openxmlformats.org/officeDocument/2006/relationships/slideLayout" Target="../slideLayouts/slideLayout2.xml"/><Relationship Id="rId28" Type="http://schemas.openxmlformats.org/officeDocument/2006/relationships/image" Target="../media/image29.png"/><Relationship Id="rId27" Type="http://schemas.openxmlformats.org/officeDocument/2006/relationships/image" Target="../media/image28.png"/><Relationship Id="rId26" Type="http://schemas.openxmlformats.org/officeDocument/2006/relationships/image" Target="../media/image27.png"/><Relationship Id="rId25" Type="http://schemas.openxmlformats.org/officeDocument/2006/relationships/image" Target="../media/image26.png"/><Relationship Id="rId24" Type="http://schemas.openxmlformats.org/officeDocument/2006/relationships/image" Target="../media/image25.png"/><Relationship Id="rId23" Type="http://schemas.openxmlformats.org/officeDocument/2006/relationships/image" Target="../media/image24.png"/><Relationship Id="rId22" Type="http://schemas.openxmlformats.org/officeDocument/2006/relationships/image" Target="../media/image23.png"/><Relationship Id="rId21" Type="http://schemas.openxmlformats.org/officeDocument/2006/relationships/image" Target="../media/image22.png"/><Relationship Id="rId20" Type="http://schemas.openxmlformats.org/officeDocument/2006/relationships/image" Target="../media/image21.png"/><Relationship Id="rId2" Type="http://schemas.openxmlformats.org/officeDocument/2006/relationships/image" Target="../media/image17.jpeg"/><Relationship Id="rId19" Type="http://schemas.openxmlformats.org/officeDocument/2006/relationships/image" Target="../media/image20.png"/><Relationship Id="rId18" Type="http://schemas.openxmlformats.org/officeDocument/2006/relationships/image" Target="../media/image19.png"/><Relationship Id="rId17" Type="http://schemas.openxmlformats.org/officeDocument/2006/relationships/image" Target="../media/image18.png"/><Relationship Id="rId16" Type="http://schemas.openxmlformats.org/officeDocument/2006/relationships/tags" Target="../tags/tag78.xml"/><Relationship Id="rId15" Type="http://schemas.openxmlformats.org/officeDocument/2006/relationships/tags" Target="../tags/tag77.xml"/><Relationship Id="rId14" Type="http://schemas.openxmlformats.org/officeDocument/2006/relationships/tags" Target="../tags/tag76.xml"/><Relationship Id="rId13" Type="http://schemas.openxmlformats.org/officeDocument/2006/relationships/tags" Target="../tags/tag75.xml"/><Relationship Id="rId12" Type="http://schemas.openxmlformats.org/officeDocument/2006/relationships/tags" Target="../tags/tag74.xml"/><Relationship Id="rId11" Type="http://schemas.openxmlformats.org/officeDocument/2006/relationships/tags" Target="../tags/tag73.xml"/><Relationship Id="rId10" Type="http://schemas.openxmlformats.org/officeDocument/2006/relationships/tags" Target="../tags/tag72.xml"/><Relationship Id="rId1" Type="http://schemas.openxmlformats.org/officeDocument/2006/relationships/tags" Target="../tags/tag65.xml"/></Relationships>
</file>

<file path=ppt/slides/_rels/slide9.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tags" Target="../tags/tag85.xml"/><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4" Type="http://schemas.openxmlformats.org/officeDocument/2006/relationships/slideLayout" Target="../slideLayouts/slideLayout2.xml"/><Relationship Id="rId23" Type="http://schemas.openxmlformats.org/officeDocument/2006/relationships/image" Target="../media/image35.png"/><Relationship Id="rId22" Type="http://schemas.openxmlformats.org/officeDocument/2006/relationships/image" Target="../media/image34.png"/><Relationship Id="rId21" Type="http://schemas.openxmlformats.org/officeDocument/2006/relationships/image" Target="../media/image33.png"/><Relationship Id="rId20" Type="http://schemas.openxmlformats.org/officeDocument/2006/relationships/image" Target="../media/image32.png"/><Relationship Id="rId2" Type="http://schemas.openxmlformats.org/officeDocument/2006/relationships/image" Target="../media/image17.jpeg"/><Relationship Id="rId19" Type="http://schemas.openxmlformats.org/officeDocument/2006/relationships/image" Target="../media/image31.png"/><Relationship Id="rId18" Type="http://schemas.openxmlformats.org/officeDocument/2006/relationships/image" Target="../media/image30.png"/><Relationship Id="rId17" Type="http://schemas.openxmlformats.org/officeDocument/2006/relationships/image" Target="../media/image18.png"/><Relationship Id="rId16" Type="http://schemas.openxmlformats.org/officeDocument/2006/relationships/tags" Target="../tags/tag92.xml"/><Relationship Id="rId15" Type="http://schemas.openxmlformats.org/officeDocument/2006/relationships/tags" Target="../tags/tag91.xml"/><Relationship Id="rId14" Type="http://schemas.openxmlformats.org/officeDocument/2006/relationships/tags" Target="../tags/tag90.xml"/><Relationship Id="rId13" Type="http://schemas.openxmlformats.org/officeDocument/2006/relationships/tags" Target="../tags/tag89.xml"/><Relationship Id="rId12" Type="http://schemas.openxmlformats.org/officeDocument/2006/relationships/tags" Target="../tags/tag88.xml"/><Relationship Id="rId11" Type="http://schemas.openxmlformats.org/officeDocument/2006/relationships/tags" Target="../tags/tag87.xml"/><Relationship Id="rId10" Type="http://schemas.openxmlformats.org/officeDocument/2006/relationships/tags" Target="../tags/tag86.xml"/><Relationship Id="rId1" Type="http://schemas.openxmlformats.org/officeDocument/2006/relationships/tags" Target="../tags/tag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srcRect l="46064"/>
          <a:stretch>
            <a:fillRect/>
          </a:stretch>
        </p:blipFill>
        <p:spPr>
          <a:xfrm>
            <a:off x="-697965" y="0"/>
            <a:ext cx="7555965" cy="9906000"/>
          </a:xfrm>
          <a:prstGeom prst="rect">
            <a:avLst/>
          </a:prstGeom>
        </p:spPr>
      </p:pic>
      <p:sp>
        <p:nvSpPr>
          <p:cNvPr id="2" name="文本框 1"/>
          <p:cNvSpPr txBox="1"/>
          <p:nvPr/>
        </p:nvSpPr>
        <p:spPr>
          <a:xfrm>
            <a:off x="304800" y="5483858"/>
            <a:ext cx="6283960" cy="1753235"/>
          </a:xfrm>
          <a:prstGeom prst="rect">
            <a:avLst/>
          </a:prstGeom>
          <a:noFill/>
        </p:spPr>
        <p:txBody>
          <a:bodyPr wrap="square" rtlCol="0">
            <a:spAutoFit/>
          </a:bodyPr>
          <a:lstStyle/>
          <a:p>
            <a:r>
              <a:rPr lang="en-US" altLang="zh-CN" sz="5400" b="1">
                <a:solidFill>
                  <a:srgbClr val="C32A2C"/>
                </a:solidFill>
                <a:latin typeface="思源宋体 CN" panose="02020400000000000000" pitchFamily="18" charset="-122"/>
                <a:ea typeface="思源宋体 CN" panose="02020400000000000000" pitchFamily="18" charset="-122"/>
              </a:rPr>
              <a:t>2026</a:t>
            </a:r>
            <a:r>
              <a:rPr lang="zh-CN" altLang="en-US" sz="5400" b="1">
                <a:solidFill>
                  <a:srgbClr val="C32A2C"/>
                </a:solidFill>
                <a:latin typeface="思源宋体 CN" panose="02020400000000000000" pitchFamily="18" charset="-122"/>
                <a:ea typeface="思源宋体 CN" panose="02020400000000000000" pitchFamily="18" charset="-122"/>
              </a:rPr>
              <a:t>年</a:t>
            </a:r>
            <a:r>
              <a:rPr lang="zh-CN" altLang="en-US" sz="5400" b="1" dirty="0">
                <a:solidFill>
                  <a:srgbClr val="C32A2C"/>
                </a:solidFill>
                <a:latin typeface="思源宋体 CN" panose="02020400000000000000" pitchFamily="18" charset="-122"/>
                <a:ea typeface="思源宋体 CN" panose="02020400000000000000" pitchFamily="18" charset="-122"/>
              </a:rPr>
              <a:t>安全生产月</a:t>
            </a:r>
            <a:endParaRPr lang="en-US" altLang="zh-CN" sz="5400" b="1" dirty="0">
              <a:solidFill>
                <a:srgbClr val="C32A2C"/>
              </a:solidFill>
              <a:latin typeface="思源宋体 CN" panose="02020400000000000000" pitchFamily="18" charset="-122"/>
              <a:ea typeface="思源宋体 CN" panose="02020400000000000000" pitchFamily="18" charset="-122"/>
            </a:endParaRPr>
          </a:p>
          <a:p>
            <a:r>
              <a:rPr lang="zh-CN" altLang="en-US" sz="5400" b="1" dirty="0">
                <a:solidFill>
                  <a:srgbClr val="C32A2C"/>
                </a:solidFill>
                <a:latin typeface="思源宋体 CN" panose="02020400000000000000" pitchFamily="18" charset="-122"/>
                <a:ea typeface="思源宋体 CN" panose="02020400000000000000" pitchFamily="18" charset="-122"/>
              </a:rPr>
              <a:t>安全知识手册</a:t>
            </a:r>
            <a:endParaRPr lang="zh-CN" altLang="en-US" sz="5400" b="1" dirty="0">
              <a:solidFill>
                <a:srgbClr val="C32A2C"/>
              </a:solidFill>
              <a:latin typeface="思源宋体 CN" panose="02020400000000000000" pitchFamily="18" charset="-122"/>
              <a:ea typeface="思源宋体 CN" panose="02020400000000000000" pitchFamily="18" charset="-122"/>
            </a:endParaRPr>
          </a:p>
        </p:txBody>
      </p:sp>
      <p:cxnSp>
        <p:nvCxnSpPr>
          <p:cNvPr id="4" name="直接连接符 3"/>
          <p:cNvCxnSpPr/>
          <p:nvPr/>
        </p:nvCxnSpPr>
        <p:spPr>
          <a:xfrm flipV="1">
            <a:off x="421458" y="7330784"/>
            <a:ext cx="5909945" cy="6350"/>
          </a:xfrm>
          <a:prstGeom prst="line">
            <a:avLst/>
          </a:prstGeom>
          <a:ln w="25400">
            <a:solidFill>
              <a:srgbClr val="C32A2C"/>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7856" y="656359"/>
            <a:ext cx="960122" cy="944882"/>
          </a:xfrm>
          <a:prstGeom prst="rect">
            <a:avLst/>
          </a:prstGeom>
        </p:spPr>
      </p:pic>
      <p:sp>
        <p:nvSpPr>
          <p:cNvPr id="9" name="文本框 8"/>
          <p:cNvSpPr txBox="1"/>
          <p:nvPr/>
        </p:nvSpPr>
        <p:spPr>
          <a:xfrm>
            <a:off x="-481510" y="7429734"/>
            <a:ext cx="6858000" cy="460375"/>
          </a:xfrm>
          <a:prstGeom prst="rect">
            <a:avLst/>
          </a:prstGeom>
          <a:noFill/>
        </p:spPr>
        <p:txBody>
          <a:bodyPr wrap="square">
            <a:spAutoFit/>
          </a:bodyPr>
          <a:lstStyle/>
          <a:p>
            <a:pPr lvl="0" algn="ctr"/>
            <a:r>
              <a:rPr lang="en-US" altLang="zh-CN" sz="2400" b="1" spc="-56" dirty="0">
                <a:solidFill>
                  <a:schemeClr val="accent6"/>
                </a:solidFill>
                <a:latin typeface="思源宋体 CN" panose="02020400000000000000" pitchFamily="18" charset="-122"/>
                <a:ea typeface="思源宋体 CN" panose="02020400000000000000" pitchFamily="18" charset="-122"/>
              </a:rPr>
              <a:t>National safe production </a:t>
            </a:r>
            <a:r>
              <a:rPr lang="en-US" altLang="zh-CN" sz="2400" b="1" spc="-56">
                <a:solidFill>
                  <a:schemeClr val="accent6"/>
                </a:solidFill>
                <a:latin typeface="思源宋体 CN" panose="02020400000000000000" pitchFamily="18" charset="-122"/>
                <a:ea typeface="思源宋体 CN" panose="02020400000000000000" pitchFamily="18" charset="-122"/>
              </a:rPr>
              <a:t>month 2026</a:t>
            </a:r>
            <a:endParaRPr lang="en-US" altLang="zh-CN" sz="2400" b="1" spc="-56" dirty="0">
              <a:solidFill>
                <a:schemeClr val="accent6"/>
              </a:solidFill>
              <a:latin typeface="思源宋体 CN" panose="02020400000000000000" pitchFamily="18" charset="-122"/>
              <a:ea typeface="思源宋体 CN" panose="02020400000000000000" pitchFamily="18" charset="-122"/>
            </a:endParaRPr>
          </a:p>
        </p:txBody>
      </p:sp>
      <p:sp>
        <p:nvSpPr>
          <p:cNvPr id="10" name="文本框 9"/>
          <p:cNvSpPr txBox="1"/>
          <p:nvPr/>
        </p:nvSpPr>
        <p:spPr>
          <a:xfrm>
            <a:off x="858564" y="8082750"/>
            <a:ext cx="5035731" cy="1200329"/>
          </a:xfrm>
          <a:prstGeom prst="rect">
            <a:avLst/>
          </a:prstGeom>
          <a:noFill/>
        </p:spPr>
        <p:txBody>
          <a:bodyPr wrap="square" rtlCol="0">
            <a:spAutoFit/>
          </a:bodyPr>
          <a:lstStyle/>
          <a:p>
            <a:pPr algn="ctr"/>
            <a:r>
              <a:rPr lang="zh-CN" altLang="en-US" sz="3600" dirty="0">
                <a:solidFill>
                  <a:srgbClr val="C32A2C"/>
                </a:solidFill>
                <a:latin typeface="思源宋体 CN" panose="02020400000000000000" pitchFamily="18" charset="-122"/>
                <a:ea typeface="思源宋体 CN" panose="02020400000000000000" pitchFamily="18" charset="-122"/>
              </a:rPr>
              <a:t>人人讲安全 个个</a:t>
            </a:r>
            <a:r>
              <a:rPr lang="zh-CN" altLang="en-US" sz="3600">
                <a:solidFill>
                  <a:srgbClr val="C32A2C"/>
                </a:solidFill>
                <a:latin typeface="思源宋体 CN" panose="02020400000000000000" pitchFamily="18" charset="-122"/>
                <a:ea typeface="思源宋体 CN" panose="02020400000000000000" pitchFamily="18" charset="-122"/>
              </a:rPr>
              <a:t>会应急</a:t>
            </a:r>
            <a:endParaRPr lang="en-US" altLang="zh-CN" sz="3600">
              <a:solidFill>
                <a:srgbClr val="C32A2C"/>
              </a:solidFill>
              <a:latin typeface="思源宋体 CN" panose="02020400000000000000" pitchFamily="18" charset="-122"/>
              <a:ea typeface="思源宋体 CN" panose="02020400000000000000" pitchFamily="18" charset="-122"/>
            </a:endParaRPr>
          </a:p>
          <a:p>
            <a:pPr algn="ctr"/>
            <a:r>
              <a:rPr lang="zh-CN" altLang="en-US" sz="3600">
                <a:solidFill>
                  <a:srgbClr val="C32A2C"/>
                </a:solidFill>
                <a:latin typeface="思源宋体 CN" panose="02020400000000000000" pitchFamily="18" charset="-122"/>
                <a:ea typeface="思源宋体 CN" panose="02020400000000000000" pitchFamily="18" charset="-122"/>
              </a:rPr>
              <a:t>排查整治风险隐患</a:t>
            </a:r>
            <a:endParaRPr lang="zh-CN" altLang="en-US" sz="3600" dirty="0">
              <a:solidFill>
                <a:srgbClr val="C32A2C"/>
              </a:solidFill>
              <a:latin typeface="思源宋体 CN" panose="02020400000000000000" pitchFamily="18" charset="-122"/>
              <a:ea typeface="思源宋体 CN" panose="02020400000000000000" pitchFamily="18" charset="-122"/>
            </a:endParaRPr>
          </a:p>
        </p:txBody>
      </p:sp>
      <p:pic>
        <p:nvPicPr>
          <p:cNvPr id="3" name="图片 2"/>
          <p:cNvPicPr>
            <a:picLocks noChangeAspect="1"/>
          </p:cNvPicPr>
          <p:nvPr/>
        </p:nvPicPr>
        <p:blipFill rotWithShape="1">
          <a:blip r:embed="rId3"/>
          <a:srcRect l="30905" r="31865"/>
          <a:stretch>
            <a:fillRect/>
          </a:stretch>
        </p:blipFill>
        <p:spPr>
          <a:xfrm>
            <a:off x="5505415" y="332329"/>
            <a:ext cx="1352585" cy="159294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PA-直接连接符 2"/>
          <p:cNvCxnSpPr/>
          <p:nvPr>
            <p:custDataLst>
              <p:tags r:id="rId1"/>
            </p:custDataLst>
          </p:nvPr>
        </p:nvCxnSpPr>
        <p:spPr>
          <a:xfrm>
            <a:off x="295648" y="1615495"/>
            <a:ext cx="6501058" cy="0"/>
          </a:xfrm>
          <a:prstGeom prst="line">
            <a:avLst/>
          </a:prstGeom>
          <a:ln>
            <a:solidFill>
              <a:srgbClr val="DC0612"/>
            </a:solidFill>
            <a:prstDash val="dash"/>
          </a:ln>
        </p:spPr>
        <p:style>
          <a:lnRef idx="1">
            <a:schemeClr val="accent1"/>
          </a:lnRef>
          <a:fillRef idx="0">
            <a:schemeClr val="accent1"/>
          </a:fillRef>
          <a:effectRef idx="0">
            <a:schemeClr val="accent1"/>
          </a:effectRef>
          <a:fontRef idx="minor">
            <a:schemeClr val="tx1"/>
          </a:fontRef>
        </p:style>
      </p:cxnSp>
      <p:pic>
        <p:nvPicPr>
          <p:cNvPr id="8" name="图片 7" descr="防盗标签"/>
          <p:cNvPicPr>
            <a:picLocks noChangeAspect="1"/>
          </p:cNvPicPr>
          <p:nvPr/>
        </p:nvPicPr>
        <p:blipFill>
          <a:blip r:embed="rId2"/>
          <a:stretch>
            <a:fillRect/>
          </a:stretch>
        </p:blipFill>
        <p:spPr>
          <a:xfrm>
            <a:off x="986036" y="1818664"/>
            <a:ext cx="2025" cy="183"/>
          </a:xfrm>
          <a:prstGeom prst="rect">
            <a:avLst/>
          </a:prstGeom>
        </p:spPr>
      </p:pic>
      <p:grpSp>
        <p:nvGrpSpPr>
          <p:cNvPr id="10" name="组合 9"/>
          <p:cNvGrpSpPr/>
          <p:nvPr/>
        </p:nvGrpSpPr>
        <p:grpSpPr>
          <a:xfrm>
            <a:off x="262017" y="1838804"/>
            <a:ext cx="5001339" cy="533858"/>
            <a:chOff x="1128" y="2203"/>
            <a:chExt cx="17089" cy="1823"/>
          </a:xfrm>
        </p:grpSpPr>
        <p:grpSp>
          <p:nvGrpSpPr>
            <p:cNvPr id="83" name="组合 82"/>
            <p:cNvGrpSpPr/>
            <p:nvPr/>
          </p:nvGrpSpPr>
          <p:grpSpPr>
            <a:xfrm>
              <a:off x="2767" y="3391"/>
              <a:ext cx="11914" cy="635"/>
              <a:chOff x="-1261693" y="3643336"/>
              <a:chExt cx="7565684" cy="403470"/>
            </a:xfrm>
          </p:grpSpPr>
          <p:grpSp>
            <p:nvGrpSpPr>
              <p:cNvPr id="84" name="组合 83"/>
              <p:cNvGrpSpPr/>
              <p:nvPr/>
            </p:nvGrpSpPr>
            <p:grpSpPr>
              <a:xfrm>
                <a:off x="-1022910" y="3872820"/>
                <a:ext cx="7326901" cy="173986"/>
                <a:chOff x="-17292" y="4668383"/>
                <a:chExt cx="7326901" cy="173986"/>
              </a:xfrm>
            </p:grpSpPr>
            <p:cxnSp>
              <p:nvCxnSpPr>
                <p:cNvPr id="85" name="直接连接符 84"/>
                <p:cNvCxnSpPr/>
                <p:nvPr>
                  <p:custDataLst>
                    <p:tags r:id="rId3"/>
                  </p:custDataLst>
                </p:nvPr>
              </p:nvCxnSpPr>
              <p:spPr>
                <a:xfrm>
                  <a:off x="-17292" y="4769318"/>
                  <a:ext cx="715253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86" name="圆: 空心 54"/>
                <p:cNvSpPr/>
                <p:nvPr>
                  <p:custDataLst>
                    <p:tags r:id="rId4"/>
                  </p:custDataLst>
                </p:nvPr>
              </p:nvSpPr>
              <p:spPr>
                <a:xfrm>
                  <a:off x="7135623" y="4668383"/>
                  <a:ext cx="173986" cy="173986"/>
                </a:xfrm>
                <a:prstGeom prst="donu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endParaRPr lang="zh-CN" altLang="en-US" sz="1015" dirty="0">
                    <a:solidFill>
                      <a:prstClr val="black"/>
                    </a:solidFill>
                    <a:latin typeface="思源黑体" panose="020B0500000000000000" pitchFamily="34" charset="-122"/>
                    <a:ea typeface="思源黑体" panose="020B0500000000000000" pitchFamily="34" charset="-122"/>
                  </a:endParaRPr>
                </a:p>
              </p:txBody>
            </p:sp>
          </p:grpSp>
          <p:cxnSp>
            <p:nvCxnSpPr>
              <p:cNvPr id="87" name="直接连接符 86"/>
              <p:cNvCxnSpPr/>
              <p:nvPr>
                <p:custDataLst>
                  <p:tags r:id="rId5"/>
                </p:custDataLst>
              </p:nvPr>
            </p:nvCxnSpPr>
            <p:spPr>
              <a:xfrm>
                <a:off x="-1261693" y="3643336"/>
                <a:ext cx="238783" cy="33041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88" name="矩形 87"/>
            <p:cNvSpPr/>
            <p:nvPr>
              <p:custDataLst>
                <p:tags r:id="rId6"/>
              </p:custDataLst>
            </p:nvPr>
          </p:nvSpPr>
          <p:spPr>
            <a:xfrm>
              <a:off x="3515" y="2203"/>
              <a:ext cx="14702" cy="1461"/>
            </a:xfrm>
            <a:prstGeom prst="rect">
              <a:avLst/>
            </a:prstGeom>
          </p:spPr>
          <p:txBody>
            <a:bodyPr wrap="square">
              <a:spAutoFit/>
            </a:bodyPr>
            <a:lstStyle/>
            <a:p>
              <a:pPr defTabSz="257175">
                <a:lnSpc>
                  <a:spcPct val="135000"/>
                </a:lnSpc>
              </a:pPr>
              <a:r>
                <a:rPr lang="zh-CN" altLang="en-US" b="1" dirty="0">
                  <a:solidFill>
                    <a:srgbClr val="C00000"/>
                  </a:solidFill>
                  <a:latin typeface="思源宋体 CN" panose="02020400000000000000" pitchFamily="18" charset="-122"/>
                  <a:ea typeface="思源宋体 CN" panose="02020400000000000000" pitchFamily="18" charset="-122"/>
                  <a:sym typeface="Calibri" panose="020F0502020204030204" pitchFamily="34" charset="0"/>
                </a:rPr>
                <a:t>日常管理类常见的安全隐患</a:t>
              </a:r>
              <a:endParaRPr lang="en-US" altLang="zh-CN" b="1" dirty="0">
                <a:solidFill>
                  <a:srgbClr val="C00000"/>
                </a:solidFill>
                <a:latin typeface="思源宋体 CN" panose="02020400000000000000" pitchFamily="18" charset="-122"/>
                <a:ea typeface="思源宋体 CN" panose="02020400000000000000" pitchFamily="18" charset="-122"/>
                <a:sym typeface="Calibri" panose="020F0502020204030204" pitchFamily="34" charset="0"/>
              </a:endParaRPr>
            </a:p>
          </p:txBody>
        </p:sp>
        <p:sp>
          <p:nvSpPr>
            <p:cNvPr id="89" name="弧形 88"/>
            <p:cNvSpPr/>
            <p:nvPr>
              <p:custDataLst>
                <p:tags r:id="rId7"/>
              </p:custDataLst>
            </p:nvPr>
          </p:nvSpPr>
          <p:spPr>
            <a:xfrm>
              <a:off x="1128" y="2288"/>
              <a:ext cx="1686" cy="1686"/>
            </a:xfrm>
            <a:prstGeom prst="arc">
              <a:avLst>
                <a:gd name="adj1" fmla="val 13337330"/>
                <a:gd name="adj2" fmla="val 8932735"/>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endParaRPr lang="zh-CN" altLang="en-US" sz="1015" dirty="0">
                <a:solidFill>
                  <a:prstClr val="black"/>
                </a:solidFill>
                <a:latin typeface="思源黑体" panose="020B0500000000000000" pitchFamily="34" charset="-122"/>
                <a:ea typeface="思源黑体" panose="020B0500000000000000" pitchFamily="34" charset="-122"/>
              </a:endParaRPr>
            </a:p>
          </p:txBody>
        </p:sp>
        <p:sp>
          <p:nvSpPr>
            <p:cNvPr id="108" name="PA_圆角矩形 12"/>
            <p:cNvSpPr>
              <a:spLocks noChangeAspect="1"/>
            </p:cNvSpPr>
            <p:nvPr>
              <p:custDataLst>
                <p:tags r:id="rId8"/>
              </p:custDataLst>
            </p:nvPr>
          </p:nvSpPr>
          <p:spPr>
            <a:xfrm>
              <a:off x="1386" y="2581"/>
              <a:ext cx="1170" cy="1170"/>
            </a:xfrm>
            <a:prstGeom prst="roundRect">
              <a:avLst>
                <a:gd name="adj" fmla="val 50000"/>
              </a:avLst>
            </a:prstGeom>
            <a:solidFill>
              <a:srgbClr val="C00000"/>
            </a:solidFill>
            <a:ln w="63500" cap="flat" cmpd="sng" algn="ctr">
              <a:solidFill>
                <a:srgbClr val="C00000">
                  <a:alpha val="30000"/>
                </a:srgbClr>
              </a:solidFill>
              <a:prstDash val="solid"/>
              <a:miter lim="800000"/>
            </a:ln>
            <a:effectLst/>
          </p:spPr>
          <p:txBody>
            <a:bodyPr rtlCol="0" anchor="ctr"/>
            <a:lstStyle/>
            <a:p>
              <a:pPr algn="ctr" defTabSz="257175"/>
              <a:r>
                <a:rPr lang="en-US" altLang="zh-CN" sz="2025" b="1" kern="0" dirty="0">
                  <a:solidFill>
                    <a:srgbClr val="FCFCFC"/>
                  </a:solidFill>
                  <a:latin typeface="Segoe UI" panose="020B0502040204020203" pitchFamily="34" charset="0"/>
                  <a:ea typeface="等线" panose="02010600030101010101" pitchFamily="2" charset="-122"/>
                  <a:cs typeface="+mn-ea"/>
                  <a:sym typeface="+mn-lt"/>
                </a:rPr>
                <a:t>3</a:t>
              </a:r>
              <a:endParaRPr lang="zh-CN" altLang="en-US" sz="2025" b="1" kern="0" dirty="0">
                <a:solidFill>
                  <a:srgbClr val="FCFCFC"/>
                </a:solidFill>
                <a:latin typeface="Segoe UI" panose="020B0502040204020203" pitchFamily="34" charset="0"/>
                <a:ea typeface="等线" panose="02010600030101010101" pitchFamily="2" charset="-122"/>
                <a:cs typeface="+mn-ea"/>
                <a:sym typeface="+mn-lt"/>
              </a:endParaRPr>
            </a:p>
          </p:txBody>
        </p:sp>
      </p:grpSp>
      <p:sp>
        <p:nvSpPr>
          <p:cNvPr id="38" name="TextBox 20"/>
          <p:cNvSpPr txBox="1"/>
          <p:nvPr/>
        </p:nvSpPr>
        <p:spPr>
          <a:xfrm>
            <a:off x="436037" y="219515"/>
            <a:ext cx="1765952" cy="264795"/>
          </a:xfrm>
          <a:prstGeom prst="rect">
            <a:avLst/>
          </a:prstGeom>
          <a:noFill/>
          <a:effectLst/>
        </p:spPr>
        <p:txBody>
          <a:bodyPr wrap="square" rtlCol="0">
            <a:spAutoFit/>
          </a:bodyPr>
          <a:lstStyle/>
          <a:p>
            <a:pPr algn="ctr" defTabSz="514350"/>
            <a:r>
              <a:rPr lang="en-US" altLang="zh-CN" sz="1125">
                <a:solidFill>
                  <a:srgbClr val="C00000"/>
                </a:solidFill>
                <a:latin typeface="Segoe UI" panose="020B0502040204020203" pitchFamily="34" charset="0"/>
                <a:ea typeface="等线" panose="02010600030101010101" pitchFamily="2" charset="-122"/>
                <a:cs typeface="思源黑体 Light" panose="020B0300000000000000" charset="-122"/>
              </a:rPr>
              <a:t>2026</a:t>
            </a:r>
            <a:r>
              <a:rPr lang="zh-CN" altLang="en-US" sz="1125">
                <a:solidFill>
                  <a:srgbClr val="C00000"/>
                </a:solidFill>
                <a:latin typeface="Segoe UI" panose="020B0502040204020203" pitchFamily="34" charset="0"/>
                <a:ea typeface="等线" panose="02010600030101010101" pitchFamily="2" charset="-122"/>
                <a:cs typeface="思源黑体 Light" panose="020B0300000000000000" charset="-122"/>
              </a:rPr>
              <a:t>年</a:t>
            </a:r>
            <a:r>
              <a:rPr lang="zh-CN" altLang="en-US" sz="1125" dirty="0">
                <a:solidFill>
                  <a:srgbClr val="C00000"/>
                </a:solidFill>
                <a:latin typeface="Segoe UI" panose="020B0502040204020203" pitchFamily="34" charset="0"/>
                <a:ea typeface="等线" panose="02010600030101010101" pitchFamily="2" charset="-122"/>
                <a:cs typeface="思源黑体 Light" panose="020B0300000000000000" charset="-122"/>
              </a:rPr>
              <a:t>安全生产月</a:t>
            </a:r>
            <a:endParaRPr lang="en-US" altLang="zh-CN" sz="1125" dirty="0">
              <a:solidFill>
                <a:srgbClr val="C00000"/>
              </a:solidFill>
              <a:latin typeface="Segoe UI" panose="020B0502040204020203" pitchFamily="34" charset="0"/>
              <a:ea typeface="等线" panose="02010600030101010101" pitchFamily="2" charset="-122"/>
              <a:cs typeface="思源黑体 Light" panose="020B0300000000000000" charset="-122"/>
            </a:endParaRPr>
          </a:p>
        </p:txBody>
      </p:sp>
      <p:sp>
        <p:nvSpPr>
          <p:cNvPr id="39" name="TextBox 19"/>
          <p:cNvSpPr txBox="1"/>
          <p:nvPr/>
        </p:nvSpPr>
        <p:spPr>
          <a:xfrm>
            <a:off x="690682" y="387704"/>
            <a:ext cx="1473835" cy="203200"/>
          </a:xfrm>
          <a:prstGeom prst="rect">
            <a:avLst/>
          </a:prstGeom>
          <a:noFill/>
          <a:effectLst/>
        </p:spPr>
        <p:txBody>
          <a:bodyPr wrap="none" rtlCol="0">
            <a:spAutoFit/>
          </a:bodyPr>
          <a:lstStyle/>
          <a:p>
            <a:pPr lvl="0" algn="ctr"/>
            <a:r>
              <a:rPr lang="en-US" altLang="zh-CN" sz="730" spc="-56" dirty="0">
                <a:solidFill>
                  <a:schemeClr val="accent6"/>
                </a:solidFill>
                <a:latin typeface="Segoe UI" panose="020B0502040204020203" pitchFamily="34" charset="0"/>
                <a:ea typeface="等线" panose="02010600030101010101" pitchFamily="2" charset="-122"/>
              </a:rPr>
              <a:t>National safe production </a:t>
            </a:r>
            <a:r>
              <a:rPr lang="en-US" altLang="zh-CN" sz="730" spc="-56">
                <a:solidFill>
                  <a:schemeClr val="accent6"/>
                </a:solidFill>
                <a:latin typeface="Segoe UI" panose="020B0502040204020203" pitchFamily="34" charset="0"/>
                <a:ea typeface="等线" panose="02010600030101010101" pitchFamily="2" charset="-122"/>
              </a:rPr>
              <a:t>month 2026</a:t>
            </a:r>
            <a:endParaRPr lang="en-US" altLang="zh-CN" sz="730" spc="-56" dirty="0">
              <a:solidFill>
                <a:schemeClr val="accent6"/>
              </a:solidFill>
              <a:latin typeface="Segoe UI" panose="020B0502040204020203" pitchFamily="34" charset="0"/>
              <a:ea typeface="等线" panose="02010600030101010101" pitchFamily="2" charset="-122"/>
            </a:endParaRPr>
          </a:p>
        </p:txBody>
      </p:sp>
      <p:pic>
        <p:nvPicPr>
          <p:cNvPr id="40" name="图片 39" descr="51miz-E1176160-7A6F775C"/>
          <p:cNvPicPr>
            <a:picLocks noChangeAspect="1"/>
          </p:cNvPicPr>
          <p:nvPr/>
        </p:nvPicPr>
        <p:blipFill>
          <a:blip r:embed="rId9"/>
          <a:srcRect l="35208" t="48542" r="46979" b="26667"/>
          <a:stretch>
            <a:fillRect/>
          </a:stretch>
        </p:blipFill>
        <p:spPr>
          <a:xfrm>
            <a:off x="110279" y="180548"/>
            <a:ext cx="614368" cy="398659"/>
          </a:xfrm>
          <a:prstGeom prst="rect">
            <a:avLst/>
          </a:prstGeom>
        </p:spPr>
      </p:pic>
      <p:sp>
        <p:nvSpPr>
          <p:cNvPr id="41" name="矩形 40"/>
          <p:cNvSpPr/>
          <p:nvPr/>
        </p:nvSpPr>
        <p:spPr>
          <a:xfrm flipH="1">
            <a:off x="1384078" y="684770"/>
            <a:ext cx="4324198" cy="663067"/>
          </a:xfrm>
          <a:prstGeom prst="rect">
            <a:avLst/>
          </a:prstGeom>
          <a:noFill/>
        </p:spPr>
        <p:txBody>
          <a:bodyPr wrap="square">
            <a:spAutoFit/>
          </a:bodyPr>
          <a:lstStyle/>
          <a:p>
            <a:pPr algn="dist" defTabSz="514350" fontAlgn="base">
              <a:lnSpc>
                <a:spcPct val="120000"/>
              </a:lnSpc>
            </a:pPr>
            <a:r>
              <a:rPr lang="zh-CN" altLang="en-US" sz="3375" b="1" spc="-84">
                <a:ln w="15875">
                  <a:noFill/>
                </a:ln>
                <a:solidFill>
                  <a:srgbClr val="C00000"/>
                </a:solidFill>
                <a:latin typeface="思源宋体 CN" panose="02020400000000000000" pitchFamily="18" charset="-122"/>
                <a:ea typeface="思源宋体 CN" panose="02020400000000000000" pitchFamily="18" charset="-122"/>
                <a:sym typeface="思源宋体 CN" panose="02020400000000000000" pitchFamily="18" charset="-122"/>
              </a:rPr>
              <a:t>排查整治风险隐患</a:t>
            </a:r>
            <a:endParaRPr lang="zh-CN" altLang="en-US" sz="3375" b="1" spc="-84" dirty="0">
              <a:ln w="15875">
                <a:noFill/>
              </a:ln>
              <a:solidFill>
                <a:srgbClr val="C00000"/>
              </a:solidFill>
              <a:latin typeface="思源宋体 CN" panose="02020400000000000000" pitchFamily="18" charset="-122"/>
              <a:ea typeface="思源宋体 CN" panose="02020400000000000000" pitchFamily="18" charset="-122"/>
              <a:cs typeface="字魂143号-正酷超级黑" panose="00000500000000000000" charset="-122"/>
              <a:sym typeface="思源宋体 CN" panose="02020400000000000000" pitchFamily="18" charset="-122"/>
            </a:endParaRPr>
          </a:p>
        </p:txBody>
      </p:sp>
      <p:grpSp>
        <p:nvGrpSpPr>
          <p:cNvPr id="44" name="组合 43"/>
          <p:cNvGrpSpPr/>
          <p:nvPr/>
        </p:nvGrpSpPr>
        <p:grpSpPr>
          <a:xfrm>
            <a:off x="-883285" y="1279251"/>
            <a:ext cx="8624570" cy="298450"/>
            <a:chOff x="1231413" y="1491630"/>
            <a:chExt cx="6704745" cy="255096"/>
          </a:xfrm>
        </p:grpSpPr>
        <p:grpSp>
          <p:nvGrpSpPr>
            <p:cNvPr id="45" name="组合 44"/>
            <p:cNvGrpSpPr/>
            <p:nvPr/>
          </p:nvGrpSpPr>
          <p:grpSpPr>
            <a:xfrm>
              <a:off x="4118171" y="1491630"/>
              <a:ext cx="887762" cy="255096"/>
              <a:chOff x="3965502" y="1879809"/>
              <a:chExt cx="1193100" cy="342834"/>
            </a:xfrm>
            <a:solidFill>
              <a:srgbClr val="E71E17"/>
            </a:solidFill>
          </p:grpSpPr>
          <p:sp>
            <p:nvSpPr>
              <p:cNvPr id="49" name="dark-star-shape_15445"/>
              <p:cNvSpPr>
                <a:spLocks noChangeAspect="1"/>
              </p:cNvSpPr>
              <p:nvPr>
                <p:custDataLst>
                  <p:tags r:id="rId10"/>
                </p:custDataLst>
              </p:nvPr>
            </p:nvSpPr>
            <p:spPr bwMode="auto">
              <a:xfrm>
                <a:off x="4391609" y="1879809"/>
                <a:ext cx="360781" cy="342834"/>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sp>
            <p:nvSpPr>
              <p:cNvPr id="50" name="dark-star-shape_15445"/>
              <p:cNvSpPr>
                <a:spLocks noChangeAspect="1"/>
              </p:cNvSpPr>
              <p:nvPr>
                <p:custDataLst>
                  <p:tags r:id="rId11"/>
                </p:custDataLst>
              </p:nvPr>
            </p:nvSpPr>
            <p:spPr bwMode="auto">
              <a:xfrm>
                <a:off x="4771621"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sp>
            <p:nvSpPr>
              <p:cNvPr id="51" name="dark-star-shape_15445"/>
              <p:cNvSpPr>
                <a:spLocks noChangeAspect="1"/>
              </p:cNvSpPr>
              <p:nvPr>
                <p:custDataLst>
                  <p:tags r:id="rId12"/>
                </p:custDataLst>
              </p:nvPr>
            </p:nvSpPr>
            <p:spPr bwMode="auto">
              <a:xfrm>
                <a:off x="4161559"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sp>
            <p:nvSpPr>
              <p:cNvPr id="52" name="dark-star-shape_15445"/>
              <p:cNvSpPr>
                <a:spLocks noChangeAspect="1"/>
              </p:cNvSpPr>
              <p:nvPr>
                <p:custDataLst>
                  <p:tags r:id="rId13"/>
                </p:custDataLst>
              </p:nvPr>
            </p:nvSpPr>
            <p:spPr bwMode="auto">
              <a:xfrm>
                <a:off x="396550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sp>
            <p:nvSpPr>
              <p:cNvPr id="53" name="dark-star-shape_15445"/>
              <p:cNvSpPr>
                <a:spLocks noChangeAspect="1"/>
              </p:cNvSpPr>
              <p:nvPr>
                <p:custDataLst>
                  <p:tags r:id="rId14"/>
                </p:custDataLst>
              </p:nvPr>
            </p:nvSpPr>
            <p:spPr bwMode="auto">
              <a:xfrm>
                <a:off x="503791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grpSp>
        <p:grpSp>
          <p:nvGrpSpPr>
            <p:cNvPr id="46" name="组合 45"/>
            <p:cNvGrpSpPr/>
            <p:nvPr/>
          </p:nvGrpSpPr>
          <p:grpSpPr>
            <a:xfrm>
              <a:off x="1231413" y="1619178"/>
              <a:ext cx="6704745" cy="0"/>
              <a:chOff x="1231413" y="2082167"/>
              <a:chExt cx="6704745" cy="0"/>
            </a:xfrm>
          </p:grpSpPr>
          <p:cxnSp>
            <p:nvCxnSpPr>
              <p:cNvPr id="47" name="直接连接符 46"/>
              <p:cNvCxnSpPr/>
              <p:nvPr>
                <p:custDataLst>
                  <p:tags r:id="rId15"/>
                </p:custDataLst>
              </p:nvPr>
            </p:nvCxnSpPr>
            <p:spPr>
              <a:xfrm>
                <a:off x="5148064" y="2082167"/>
                <a:ext cx="2788094" cy="0"/>
              </a:xfrm>
              <a:prstGeom prst="line">
                <a:avLst/>
              </a:prstGeom>
              <a:noFill/>
              <a:ln w="15875" cap="flat" cmpd="sng" algn="ctr">
                <a:solidFill>
                  <a:srgbClr val="D00000"/>
                </a:solidFill>
                <a:prstDash val="solid"/>
                <a:miter lim="800000"/>
              </a:ln>
              <a:effectLst/>
            </p:spPr>
          </p:cxnSp>
          <p:cxnSp>
            <p:nvCxnSpPr>
              <p:cNvPr id="48" name="直接连接符 47"/>
              <p:cNvCxnSpPr/>
              <p:nvPr>
                <p:custDataLst>
                  <p:tags r:id="rId16"/>
                </p:custDataLst>
              </p:nvPr>
            </p:nvCxnSpPr>
            <p:spPr>
              <a:xfrm>
                <a:off x="1231413" y="2082167"/>
                <a:ext cx="2764523" cy="0"/>
              </a:xfrm>
              <a:prstGeom prst="line">
                <a:avLst/>
              </a:prstGeom>
              <a:noFill/>
              <a:ln w="15875" cap="flat" cmpd="sng" algn="ctr">
                <a:solidFill>
                  <a:srgbClr val="D00000"/>
                </a:solidFill>
                <a:prstDash val="solid"/>
                <a:miter lim="800000"/>
              </a:ln>
              <a:effectLst/>
            </p:spPr>
          </p:cxnSp>
        </p:grpSp>
      </p:grpSp>
      <p:pic>
        <p:nvPicPr>
          <p:cNvPr id="55" name="图片 54"/>
          <p:cNvPicPr>
            <a:picLocks noChangeAspect="1"/>
          </p:cNvPicPr>
          <p:nvPr/>
        </p:nvPicPr>
        <p:blipFill rotWithShape="1">
          <a:blip r:embed="rId17"/>
          <a:srcRect l="18298" t="1797" r="34893" b="11205"/>
          <a:stretch>
            <a:fillRect/>
          </a:stretch>
        </p:blipFill>
        <p:spPr>
          <a:xfrm>
            <a:off x="5689249" y="615855"/>
            <a:ext cx="755248" cy="789578"/>
          </a:xfrm>
          <a:prstGeom prst="rect">
            <a:avLst/>
          </a:prstGeom>
        </p:spPr>
      </p:pic>
      <p:pic>
        <p:nvPicPr>
          <p:cNvPr id="15" name="图片 14"/>
          <p:cNvPicPr>
            <a:picLocks noChangeAspect="1"/>
          </p:cNvPicPr>
          <p:nvPr/>
        </p:nvPicPr>
        <p:blipFill>
          <a:blip r:embed="rId18"/>
          <a:stretch>
            <a:fillRect/>
          </a:stretch>
        </p:blipFill>
        <p:spPr>
          <a:xfrm>
            <a:off x="337820" y="2689225"/>
            <a:ext cx="2456815" cy="1684020"/>
          </a:xfrm>
          <a:prstGeom prst="rect">
            <a:avLst/>
          </a:prstGeom>
        </p:spPr>
      </p:pic>
      <p:pic>
        <p:nvPicPr>
          <p:cNvPr id="13" name="图片 12"/>
          <p:cNvPicPr>
            <a:picLocks noChangeAspect="1"/>
          </p:cNvPicPr>
          <p:nvPr/>
        </p:nvPicPr>
        <p:blipFill>
          <a:blip r:embed="rId19"/>
          <a:stretch>
            <a:fillRect/>
          </a:stretch>
        </p:blipFill>
        <p:spPr>
          <a:xfrm>
            <a:off x="3308350" y="4344670"/>
            <a:ext cx="3297555" cy="5102860"/>
          </a:xfrm>
          <a:prstGeom prst="rect">
            <a:avLst/>
          </a:prstGeom>
        </p:spPr>
      </p:pic>
      <p:pic>
        <p:nvPicPr>
          <p:cNvPr id="19" name="图片 18"/>
          <p:cNvPicPr>
            <a:picLocks noChangeAspect="1"/>
          </p:cNvPicPr>
          <p:nvPr/>
        </p:nvPicPr>
        <p:blipFill>
          <a:blip r:embed="rId20"/>
          <a:stretch>
            <a:fillRect/>
          </a:stretch>
        </p:blipFill>
        <p:spPr>
          <a:xfrm flipH="1">
            <a:off x="2945765" y="2456815"/>
            <a:ext cx="3228975" cy="2409825"/>
          </a:xfrm>
          <a:prstGeom prst="rect">
            <a:avLst/>
          </a:prstGeom>
        </p:spPr>
      </p:pic>
      <p:pic>
        <p:nvPicPr>
          <p:cNvPr id="4" name="图片 3"/>
          <p:cNvPicPr/>
          <p:nvPr/>
        </p:nvPicPr>
        <p:blipFill>
          <a:blip r:embed="rId21"/>
          <a:stretch>
            <a:fillRect/>
          </a:stretch>
        </p:blipFill>
        <p:spPr>
          <a:xfrm>
            <a:off x="436245" y="4613275"/>
            <a:ext cx="2278380" cy="5102225"/>
          </a:xfrm>
          <a:prstGeom prst="rect">
            <a:avLst/>
          </a:prstGeom>
        </p:spPr>
      </p:pic>
    </p:spTree>
  </p:cSld>
  <p:clrMapOvr>
    <a:masterClrMapping/>
  </p:clrMapOvr>
  <p:transition spd="slow">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PA-直接连接符 2"/>
          <p:cNvCxnSpPr/>
          <p:nvPr>
            <p:custDataLst>
              <p:tags r:id="rId1"/>
            </p:custDataLst>
          </p:nvPr>
        </p:nvCxnSpPr>
        <p:spPr>
          <a:xfrm>
            <a:off x="295648" y="1615495"/>
            <a:ext cx="6501058" cy="0"/>
          </a:xfrm>
          <a:prstGeom prst="line">
            <a:avLst/>
          </a:prstGeom>
          <a:ln>
            <a:solidFill>
              <a:srgbClr val="DC0612"/>
            </a:solidFill>
            <a:prstDash val="dash"/>
          </a:ln>
        </p:spPr>
        <p:style>
          <a:lnRef idx="1">
            <a:schemeClr val="accent1"/>
          </a:lnRef>
          <a:fillRef idx="0">
            <a:schemeClr val="accent1"/>
          </a:fillRef>
          <a:effectRef idx="0">
            <a:schemeClr val="accent1"/>
          </a:effectRef>
          <a:fontRef idx="minor">
            <a:schemeClr val="tx1"/>
          </a:fontRef>
        </p:style>
      </p:cxnSp>
      <p:pic>
        <p:nvPicPr>
          <p:cNvPr id="8" name="图片 7" descr="防盗标签"/>
          <p:cNvPicPr>
            <a:picLocks noChangeAspect="1"/>
          </p:cNvPicPr>
          <p:nvPr/>
        </p:nvPicPr>
        <p:blipFill>
          <a:blip r:embed="rId2"/>
          <a:stretch>
            <a:fillRect/>
          </a:stretch>
        </p:blipFill>
        <p:spPr>
          <a:xfrm>
            <a:off x="986036" y="1818664"/>
            <a:ext cx="2025" cy="183"/>
          </a:xfrm>
          <a:prstGeom prst="rect">
            <a:avLst/>
          </a:prstGeom>
        </p:spPr>
      </p:pic>
      <p:grpSp>
        <p:nvGrpSpPr>
          <p:cNvPr id="10" name="组合 9"/>
          <p:cNvGrpSpPr/>
          <p:nvPr/>
        </p:nvGrpSpPr>
        <p:grpSpPr>
          <a:xfrm>
            <a:off x="262017" y="1838804"/>
            <a:ext cx="5001339" cy="533858"/>
            <a:chOff x="1128" y="2203"/>
            <a:chExt cx="17089" cy="1823"/>
          </a:xfrm>
        </p:grpSpPr>
        <p:grpSp>
          <p:nvGrpSpPr>
            <p:cNvPr id="83" name="组合 82"/>
            <p:cNvGrpSpPr/>
            <p:nvPr/>
          </p:nvGrpSpPr>
          <p:grpSpPr>
            <a:xfrm>
              <a:off x="2767" y="3391"/>
              <a:ext cx="11914" cy="635"/>
              <a:chOff x="-1261693" y="3643336"/>
              <a:chExt cx="7565684" cy="403470"/>
            </a:xfrm>
          </p:grpSpPr>
          <p:grpSp>
            <p:nvGrpSpPr>
              <p:cNvPr id="84" name="组合 83"/>
              <p:cNvGrpSpPr/>
              <p:nvPr/>
            </p:nvGrpSpPr>
            <p:grpSpPr>
              <a:xfrm>
                <a:off x="-1022910" y="3872820"/>
                <a:ext cx="7326901" cy="173986"/>
                <a:chOff x="-17292" y="4668383"/>
                <a:chExt cx="7326901" cy="173986"/>
              </a:xfrm>
            </p:grpSpPr>
            <p:cxnSp>
              <p:nvCxnSpPr>
                <p:cNvPr id="85" name="直接连接符 84"/>
                <p:cNvCxnSpPr/>
                <p:nvPr>
                  <p:custDataLst>
                    <p:tags r:id="rId3"/>
                  </p:custDataLst>
                </p:nvPr>
              </p:nvCxnSpPr>
              <p:spPr>
                <a:xfrm>
                  <a:off x="-17292" y="4769318"/>
                  <a:ext cx="715253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86" name="圆: 空心 54"/>
                <p:cNvSpPr/>
                <p:nvPr>
                  <p:custDataLst>
                    <p:tags r:id="rId4"/>
                  </p:custDataLst>
                </p:nvPr>
              </p:nvSpPr>
              <p:spPr>
                <a:xfrm>
                  <a:off x="7135623" y="4668383"/>
                  <a:ext cx="173986" cy="173986"/>
                </a:xfrm>
                <a:prstGeom prst="donu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endParaRPr lang="zh-CN" altLang="en-US" sz="1015" dirty="0">
                    <a:solidFill>
                      <a:prstClr val="black"/>
                    </a:solidFill>
                    <a:latin typeface="思源黑体" panose="020B0500000000000000" pitchFamily="34" charset="-122"/>
                    <a:ea typeface="思源黑体" panose="020B0500000000000000" pitchFamily="34" charset="-122"/>
                  </a:endParaRPr>
                </a:p>
              </p:txBody>
            </p:sp>
          </p:grpSp>
          <p:cxnSp>
            <p:nvCxnSpPr>
              <p:cNvPr id="87" name="直接连接符 86"/>
              <p:cNvCxnSpPr/>
              <p:nvPr>
                <p:custDataLst>
                  <p:tags r:id="rId5"/>
                </p:custDataLst>
              </p:nvPr>
            </p:nvCxnSpPr>
            <p:spPr>
              <a:xfrm>
                <a:off x="-1261693" y="3643336"/>
                <a:ext cx="238783" cy="33041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88" name="矩形 87"/>
            <p:cNvSpPr/>
            <p:nvPr>
              <p:custDataLst>
                <p:tags r:id="rId6"/>
              </p:custDataLst>
            </p:nvPr>
          </p:nvSpPr>
          <p:spPr>
            <a:xfrm>
              <a:off x="3515" y="2203"/>
              <a:ext cx="14702" cy="1461"/>
            </a:xfrm>
            <a:prstGeom prst="rect">
              <a:avLst/>
            </a:prstGeom>
          </p:spPr>
          <p:txBody>
            <a:bodyPr wrap="square">
              <a:spAutoFit/>
            </a:bodyPr>
            <a:lstStyle/>
            <a:p>
              <a:pPr defTabSz="257175">
                <a:lnSpc>
                  <a:spcPct val="135000"/>
                </a:lnSpc>
              </a:pPr>
              <a:r>
                <a:rPr lang="zh-CN" altLang="en-US" b="1" dirty="0">
                  <a:solidFill>
                    <a:srgbClr val="C00000"/>
                  </a:solidFill>
                  <a:latin typeface="思源宋体 CN" panose="02020400000000000000" pitchFamily="18" charset="-122"/>
                  <a:ea typeface="思源宋体 CN" panose="02020400000000000000" pitchFamily="18" charset="-122"/>
                  <a:sym typeface="Calibri" panose="020F0502020204030204" pitchFamily="34" charset="0"/>
                </a:rPr>
                <a:t>触点和机械伤害类隐患</a:t>
              </a:r>
              <a:endParaRPr lang="en-US" altLang="zh-CN" b="1" dirty="0">
                <a:solidFill>
                  <a:srgbClr val="C00000"/>
                </a:solidFill>
                <a:latin typeface="思源宋体 CN" panose="02020400000000000000" pitchFamily="18" charset="-122"/>
                <a:ea typeface="思源宋体 CN" panose="02020400000000000000" pitchFamily="18" charset="-122"/>
                <a:sym typeface="Calibri" panose="020F0502020204030204" pitchFamily="34" charset="0"/>
              </a:endParaRPr>
            </a:p>
          </p:txBody>
        </p:sp>
        <p:sp>
          <p:nvSpPr>
            <p:cNvPr id="89" name="弧形 88"/>
            <p:cNvSpPr/>
            <p:nvPr>
              <p:custDataLst>
                <p:tags r:id="rId7"/>
              </p:custDataLst>
            </p:nvPr>
          </p:nvSpPr>
          <p:spPr>
            <a:xfrm>
              <a:off x="1128" y="2288"/>
              <a:ext cx="1686" cy="1686"/>
            </a:xfrm>
            <a:prstGeom prst="arc">
              <a:avLst>
                <a:gd name="adj1" fmla="val 13337330"/>
                <a:gd name="adj2" fmla="val 8932735"/>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endParaRPr lang="zh-CN" altLang="en-US" sz="1015" dirty="0">
                <a:solidFill>
                  <a:prstClr val="black"/>
                </a:solidFill>
                <a:latin typeface="思源黑体" panose="020B0500000000000000" pitchFamily="34" charset="-122"/>
                <a:ea typeface="思源黑体" panose="020B0500000000000000" pitchFamily="34" charset="-122"/>
              </a:endParaRPr>
            </a:p>
          </p:txBody>
        </p:sp>
        <p:sp>
          <p:nvSpPr>
            <p:cNvPr id="108" name="PA_圆角矩形 12"/>
            <p:cNvSpPr>
              <a:spLocks noChangeAspect="1"/>
            </p:cNvSpPr>
            <p:nvPr>
              <p:custDataLst>
                <p:tags r:id="rId8"/>
              </p:custDataLst>
            </p:nvPr>
          </p:nvSpPr>
          <p:spPr>
            <a:xfrm>
              <a:off x="1386" y="2581"/>
              <a:ext cx="1170" cy="1170"/>
            </a:xfrm>
            <a:prstGeom prst="roundRect">
              <a:avLst>
                <a:gd name="adj" fmla="val 50000"/>
              </a:avLst>
            </a:prstGeom>
            <a:solidFill>
              <a:srgbClr val="C00000"/>
            </a:solidFill>
            <a:ln w="63500" cap="flat" cmpd="sng" algn="ctr">
              <a:solidFill>
                <a:srgbClr val="C00000">
                  <a:alpha val="30000"/>
                </a:srgbClr>
              </a:solidFill>
              <a:prstDash val="solid"/>
              <a:miter lim="800000"/>
            </a:ln>
            <a:effectLst/>
          </p:spPr>
          <p:txBody>
            <a:bodyPr rtlCol="0" anchor="ctr"/>
            <a:lstStyle/>
            <a:p>
              <a:pPr algn="ctr" defTabSz="257175"/>
              <a:r>
                <a:rPr lang="en-US" altLang="zh-CN" sz="2025" b="1" kern="0" dirty="0">
                  <a:solidFill>
                    <a:srgbClr val="FCFCFC"/>
                  </a:solidFill>
                  <a:latin typeface="Segoe UI" panose="020B0502040204020203" pitchFamily="34" charset="0"/>
                  <a:ea typeface="等线" panose="02010600030101010101" pitchFamily="2" charset="-122"/>
                  <a:cs typeface="+mn-ea"/>
                  <a:sym typeface="+mn-lt"/>
                </a:rPr>
                <a:t>4</a:t>
              </a:r>
              <a:endParaRPr lang="zh-CN" altLang="en-US" sz="2025" b="1" kern="0" dirty="0">
                <a:solidFill>
                  <a:srgbClr val="FCFCFC"/>
                </a:solidFill>
                <a:latin typeface="Segoe UI" panose="020B0502040204020203" pitchFamily="34" charset="0"/>
                <a:ea typeface="等线" panose="02010600030101010101" pitchFamily="2" charset="-122"/>
                <a:cs typeface="+mn-ea"/>
                <a:sym typeface="+mn-lt"/>
              </a:endParaRPr>
            </a:p>
          </p:txBody>
        </p:sp>
      </p:grpSp>
      <p:sp>
        <p:nvSpPr>
          <p:cNvPr id="38" name="TextBox 20"/>
          <p:cNvSpPr txBox="1"/>
          <p:nvPr/>
        </p:nvSpPr>
        <p:spPr>
          <a:xfrm>
            <a:off x="436037" y="219515"/>
            <a:ext cx="1765952" cy="264795"/>
          </a:xfrm>
          <a:prstGeom prst="rect">
            <a:avLst/>
          </a:prstGeom>
          <a:noFill/>
          <a:effectLst/>
        </p:spPr>
        <p:txBody>
          <a:bodyPr wrap="square" rtlCol="0">
            <a:spAutoFit/>
          </a:bodyPr>
          <a:lstStyle/>
          <a:p>
            <a:pPr algn="ctr" defTabSz="514350"/>
            <a:r>
              <a:rPr lang="en-US" altLang="zh-CN" sz="1125">
                <a:solidFill>
                  <a:srgbClr val="C00000"/>
                </a:solidFill>
                <a:latin typeface="Segoe UI" panose="020B0502040204020203" pitchFamily="34" charset="0"/>
                <a:ea typeface="等线" panose="02010600030101010101" pitchFamily="2" charset="-122"/>
                <a:cs typeface="思源黑体 Light" panose="020B0300000000000000" charset="-122"/>
              </a:rPr>
              <a:t>2026</a:t>
            </a:r>
            <a:r>
              <a:rPr lang="zh-CN" altLang="en-US" sz="1125">
                <a:solidFill>
                  <a:srgbClr val="C00000"/>
                </a:solidFill>
                <a:latin typeface="Segoe UI" panose="020B0502040204020203" pitchFamily="34" charset="0"/>
                <a:ea typeface="等线" panose="02010600030101010101" pitchFamily="2" charset="-122"/>
                <a:cs typeface="思源黑体 Light" panose="020B0300000000000000" charset="-122"/>
              </a:rPr>
              <a:t>年</a:t>
            </a:r>
            <a:r>
              <a:rPr lang="zh-CN" altLang="en-US" sz="1125" dirty="0">
                <a:solidFill>
                  <a:srgbClr val="C00000"/>
                </a:solidFill>
                <a:latin typeface="Segoe UI" panose="020B0502040204020203" pitchFamily="34" charset="0"/>
                <a:ea typeface="等线" panose="02010600030101010101" pitchFamily="2" charset="-122"/>
                <a:cs typeface="思源黑体 Light" panose="020B0300000000000000" charset="-122"/>
              </a:rPr>
              <a:t>安全生产月</a:t>
            </a:r>
            <a:endParaRPr lang="en-US" altLang="zh-CN" sz="1125" dirty="0">
              <a:solidFill>
                <a:srgbClr val="C00000"/>
              </a:solidFill>
              <a:latin typeface="Segoe UI" panose="020B0502040204020203" pitchFamily="34" charset="0"/>
              <a:ea typeface="等线" panose="02010600030101010101" pitchFamily="2" charset="-122"/>
              <a:cs typeface="思源黑体 Light" panose="020B0300000000000000" charset="-122"/>
            </a:endParaRPr>
          </a:p>
        </p:txBody>
      </p:sp>
      <p:sp>
        <p:nvSpPr>
          <p:cNvPr id="39" name="TextBox 19"/>
          <p:cNvSpPr txBox="1"/>
          <p:nvPr/>
        </p:nvSpPr>
        <p:spPr>
          <a:xfrm>
            <a:off x="690682" y="387704"/>
            <a:ext cx="1473835" cy="203200"/>
          </a:xfrm>
          <a:prstGeom prst="rect">
            <a:avLst/>
          </a:prstGeom>
          <a:noFill/>
          <a:effectLst/>
        </p:spPr>
        <p:txBody>
          <a:bodyPr wrap="none" rtlCol="0">
            <a:spAutoFit/>
          </a:bodyPr>
          <a:lstStyle/>
          <a:p>
            <a:pPr lvl="0" algn="ctr"/>
            <a:r>
              <a:rPr lang="en-US" altLang="zh-CN" sz="730" spc="-56" dirty="0">
                <a:solidFill>
                  <a:schemeClr val="accent6"/>
                </a:solidFill>
                <a:latin typeface="Segoe UI" panose="020B0502040204020203" pitchFamily="34" charset="0"/>
                <a:ea typeface="等线" panose="02010600030101010101" pitchFamily="2" charset="-122"/>
              </a:rPr>
              <a:t>National safe production </a:t>
            </a:r>
            <a:r>
              <a:rPr lang="en-US" altLang="zh-CN" sz="730" spc="-56">
                <a:solidFill>
                  <a:schemeClr val="accent6"/>
                </a:solidFill>
                <a:latin typeface="Segoe UI" panose="020B0502040204020203" pitchFamily="34" charset="0"/>
                <a:ea typeface="等线" panose="02010600030101010101" pitchFamily="2" charset="-122"/>
              </a:rPr>
              <a:t>month 2026</a:t>
            </a:r>
            <a:endParaRPr lang="en-US" altLang="zh-CN" sz="730" spc="-56" dirty="0">
              <a:solidFill>
                <a:schemeClr val="accent6"/>
              </a:solidFill>
              <a:latin typeface="Segoe UI" panose="020B0502040204020203" pitchFamily="34" charset="0"/>
              <a:ea typeface="等线" panose="02010600030101010101" pitchFamily="2" charset="-122"/>
            </a:endParaRPr>
          </a:p>
        </p:txBody>
      </p:sp>
      <p:pic>
        <p:nvPicPr>
          <p:cNvPr id="40" name="图片 39" descr="51miz-E1176160-7A6F775C"/>
          <p:cNvPicPr>
            <a:picLocks noChangeAspect="1"/>
          </p:cNvPicPr>
          <p:nvPr/>
        </p:nvPicPr>
        <p:blipFill>
          <a:blip r:embed="rId9"/>
          <a:srcRect l="35208" t="48542" r="46979" b="26667"/>
          <a:stretch>
            <a:fillRect/>
          </a:stretch>
        </p:blipFill>
        <p:spPr>
          <a:xfrm>
            <a:off x="110279" y="180548"/>
            <a:ext cx="614368" cy="398659"/>
          </a:xfrm>
          <a:prstGeom prst="rect">
            <a:avLst/>
          </a:prstGeom>
        </p:spPr>
      </p:pic>
      <p:sp>
        <p:nvSpPr>
          <p:cNvPr id="41" name="矩形 40"/>
          <p:cNvSpPr/>
          <p:nvPr/>
        </p:nvSpPr>
        <p:spPr>
          <a:xfrm flipH="1">
            <a:off x="1384078" y="684770"/>
            <a:ext cx="4324198" cy="663067"/>
          </a:xfrm>
          <a:prstGeom prst="rect">
            <a:avLst/>
          </a:prstGeom>
          <a:noFill/>
        </p:spPr>
        <p:txBody>
          <a:bodyPr wrap="square">
            <a:spAutoFit/>
          </a:bodyPr>
          <a:lstStyle/>
          <a:p>
            <a:pPr algn="dist" defTabSz="514350" fontAlgn="base">
              <a:lnSpc>
                <a:spcPct val="120000"/>
              </a:lnSpc>
            </a:pPr>
            <a:r>
              <a:rPr lang="zh-CN" altLang="en-US" sz="3375" b="1" spc="-84">
                <a:ln w="15875">
                  <a:noFill/>
                </a:ln>
                <a:solidFill>
                  <a:srgbClr val="C00000"/>
                </a:solidFill>
                <a:latin typeface="思源宋体 CN" panose="02020400000000000000" pitchFamily="18" charset="-122"/>
                <a:ea typeface="思源宋体 CN" panose="02020400000000000000" pitchFamily="18" charset="-122"/>
                <a:sym typeface="思源宋体 CN" panose="02020400000000000000" pitchFamily="18" charset="-122"/>
              </a:rPr>
              <a:t>排查整治风险隐患</a:t>
            </a:r>
            <a:endParaRPr lang="zh-CN" altLang="en-US" sz="3375" b="1" spc="-84" dirty="0">
              <a:ln w="15875">
                <a:noFill/>
              </a:ln>
              <a:solidFill>
                <a:srgbClr val="C00000"/>
              </a:solidFill>
              <a:latin typeface="思源宋体 CN" panose="02020400000000000000" pitchFamily="18" charset="-122"/>
              <a:ea typeface="思源宋体 CN" panose="02020400000000000000" pitchFamily="18" charset="-122"/>
              <a:cs typeface="字魂143号-正酷超级黑" panose="00000500000000000000" charset="-122"/>
              <a:sym typeface="思源宋体 CN" panose="02020400000000000000" pitchFamily="18" charset="-122"/>
            </a:endParaRPr>
          </a:p>
        </p:txBody>
      </p:sp>
      <p:grpSp>
        <p:nvGrpSpPr>
          <p:cNvPr id="44" name="组合 43"/>
          <p:cNvGrpSpPr/>
          <p:nvPr/>
        </p:nvGrpSpPr>
        <p:grpSpPr>
          <a:xfrm>
            <a:off x="-883285" y="1279251"/>
            <a:ext cx="8624570" cy="298450"/>
            <a:chOff x="1231413" y="1491630"/>
            <a:chExt cx="6704745" cy="255096"/>
          </a:xfrm>
        </p:grpSpPr>
        <p:grpSp>
          <p:nvGrpSpPr>
            <p:cNvPr id="45" name="组合 44"/>
            <p:cNvGrpSpPr/>
            <p:nvPr/>
          </p:nvGrpSpPr>
          <p:grpSpPr>
            <a:xfrm>
              <a:off x="4118171" y="1491630"/>
              <a:ext cx="887762" cy="255096"/>
              <a:chOff x="3965502" y="1879809"/>
              <a:chExt cx="1193100" cy="342834"/>
            </a:xfrm>
            <a:solidFill>
              <a:srgbClr val="E71E17"/>
            </a:solidFill>
          </p:grpSpPr>
          <p:sp>
            <p:nvSpPr>
              <p:cNvPr id="49" name="dark-star-shape_15445"/>
              <p:cNvSpPr>
                <a:spLocks noChangeAspect="1"/>
              </p:cNvSpPr>
              <p:nvPr>
                <p:custDataLst>
                  <p:tags r:id="rId10"/>
                </p:custDataLst>
              </p:nvPr>
            </p:nvSpPr>
            <p:spPr bwMode="auto">
              <a:xfrm>
                <a:off x="4391609" y="1879809"/>
                <a:ext cx="360781" cy="342834"/>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sp>
            <p:nvSpPr>
              <p:cNvPr id="50" name="dark-star-shape_15445"/>
              <p:cNvSpPr>
                <a:spLocks noChangeAspect="1"/>
              </p:cNvSpPr>
              <p:nvPr>
                <p:custDataLst>
                  <p:tags r:id="rId11"/>
                </p:custDataLst>
              </p:nvPr>
            </p:nvSpPr>
            <p:spPr bwMode="auto">
              <a:xfrm>
                <a:off x="4771621"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sp>
            <p:nvSpPr>
              <p:cNvPr id="51" name="dark-star-shape_15445"/>
              <p:cNvSpPr>
                <a:spLocks noChangeAspect="1"/>
              </p:cNvSpPr>
              <p:nvPr>
                <p:custDataLst>
                  <p:tags r:id="rId12"/>
                </p:custDataLst>
              </p:nvPr>
            </p:nvSpPr>
            <p:spPr bwMode="auto">
              <a:xfrm>
                <a:off x="4161559"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sp>
            <p:nvSpPr>
              <p:cNvPr id="52" name="dark-star-shape_15445"/>
              <p:cNvSpPr>
                <a:spLocks noChangeAspect="1"/>
              </p:cNvSpPr>
              <p:nvPr>
                <p:custDataLst>
                  <p:tags r:id="rId13"/>
                </p:custDataLst>
              </p:nvPr>
            </p:nvSpPr>
            <p:spPr bwMode="auto">
              <a:xfrm>
                <a:off x="396550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sp>
            <p:nvSpPr>
              <p:cNvPr id="53" name="dark-star-shape_15445"/>
              <p:cNvSpPr>
                <a:spLocks noChangeAspect="1"/>
              </p:cNvSpPr>
              <p:nvPr>
                <p:custDataLst>
                  <p:tags r:id="rId14"/>
                </p:custDataLst>
              </p:nvPr>
            </p:nvSpPr>
            <p:spPr bwMode="auto">
              <a:xfrm>
                <a:off x="503791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grpSp>
        <p:grpSp>
          <p:nvGrpSpPr>
            <p:cNvPr id="46" name="组合 45"/>
            <p:cNvGrpSpPr/>
            <p:nvPr/>
          </p:nvGrpSpPr>
          <p:grpSpPr>
            <a:xfrm>
              <a:off x="1231413" y="1619178"/>
              <a:ext cx="6704745" cy="0"/>
              <a:chOff x="1231413" y="2082167"/>
              <a:chExt cx="6704745" cy="0"/>
            </a:xfrm>
          </p:grpSpPr>
          <p:cxnSp>
            <p:nvCxnSpPr>
              <p:cNvPr id="47" name="直接连接符 46"/>
              <p:cNvCxnSpPr/>
              <p:nvPr>
                <p:custDataLst>
                  <p:tags r:id="rId15"/>
                </p:custDataLst>
              </p:nvPr>
            </p:nvCxnSpPr>
            <p:spPr>
              <a:xfrm>
                <a:off x="5148064" y="2082167"/>
                <a:ext cx="2788094" cy="0"/>
              </a:xfrm>
              <a:prstGeom prst="line">
                <a:avLst/>
              </a:prstGeom>
              <a:noFill/>
              <a:ln w="15875" cap="flat" cmpd="sng" algn="ctr">
                <a:solidFill>
                  <a:srgbClr val="D00000"/>
                </a:solidFill>
                <a:prstDash val="solid"/>
                <a:miter lim="800000"/>
              </a:ln>
              <a:effectLst/>
            </p:spPr>
          </p:cxnSp>
          <p:cxnSp>
            <p:nvCxnSpPr>
              <p:cNvPr id="48" name="直接连接符 47"/>
              <p:cNvCxnSpPr/>
              <p:nvPr>
                <p:custDataLst>
                  <p:tags r:id="rId16"/>
                </p:custDataLst>
              </p:nvPr>
            </p:nvCxnSpPr>
            <p:spPr>
              <a:xfrm>
                <a:off x="1231413" y="2082167"/>
                <a:ext cx="2764523" cy="0"/>
              </a:xfrm>
              <a:prstGeom prst="line">
                <a:avLst/>
              </a:prstGeom>
              <a:noFill/>
              <a:ln w="15875" cap="flat" cmpd="sng" algn="ctr">
                <a:solidFill>
                  <a:srgbClr val="D00000"/>
                </a:solidFill>
                <a:prstDash val="solid"/>
                <a:miter lim="800000"/>
              </a:ln>
              <a:effectLst/>
            </p:spPr>
          </p:cxnSp>
        </p:grpSp>
      </p:grpSp>
      <p:pic>
        <p:nvPicPr>
          <p:cNvPr id="55" name="图片 54"/>
          <p:cNvPicPr>
            <a:picLocks noChangeAspect="1"/>
          </p:cNvPicPr>
          <p:nvPr/>
        </p:nvPicPr>
        <p:blipFill rotWithShape="1">
          <a:blip r:embed="rId17"/>
          <a:srcRect l="18298" t="1797" r="34893" b="11205"/>
          <a:stretch>
            <a:fillRect/>
          </a:stretch>
        </p:blipFill>
        <p:spPr>
          <a:xfrm>
            <a:off x="5689249" y="615855"/>
            <a:ext cx="755248" cy="789578"/>
          </a:xfrm>
          <a:prstGeom prst="rect">
            <a:avLst/>
          </a:prstGeom>
        </p:spPr>
      </p:pic>
      <p:pic>
        <p:nvPicPr>
          <p:cNvPr id="12" name="图片 11" descr="C:/Users/ADMINI~1/AppData/Local/Temp/kaimatting_20191228150645/output_20191228150702..pngoutput_20191228150702."/>
          <p:cNvPicPr>
            <a:picLocks noChangeAspect="1"/>
          </p:cNvPicPr>
          <p:nvPr/>
        </p:nvPicPr>
        <p:blipFill>
          <a:blip r:embed="rId18"/>
          <a:stretch>
            <a:fillRect/>
          </a:stretch>
        </p:blipFill>
        <p:spPr>
          <a:xfrm>
            <a:off x="436245" y="2527300"/>
            <a:ext cx="2827655" cy="2327910"/>
          </a:xfrm>
          <a:prstGeom prst="rect">
            <a:avLst/>
          </a:prstGeom>
        </p:spPr>
      </p:pic>
      <p:pic>
        <p:nvPicPr>
          <p:cNvPr id="21" name="图片 20"/>
          <p:cNvPicPr>
            <a:picLocks noChangeAspect="1"/>
          </p:cNvPicPr>
          <p:nvPr/>
        </p:nvPicPr>
        <p:blipFill>
          <a:blip r:embed="rId19"/>
          <a:stretch>
            <a:fillRect/>
          </a:stretch>
        </p:blipFill>
        <p:spPr>
          <a:xfrm>
            <a:off x="337820" y="5078730"/>
            <a:ext cx="2858770" cy="1946275"/>
          </a:xfrm>
          <a:prstGeom prst="rect">
            <a:avLst/>
          </a:prstGeom>
        </p:spPr>
      </p:pic>
      <p:pic>
        <p:nvPicPr>
          <p:cNvPr id="3" name="图片 2"/>
          <p:cNvPicPr>
            <a:picLocks noChangeAspect="1"/>
          </p:cNvPicPr>
          <p:nvPr/>
        </p:nvPicPr>
        <p:blipFill>
          <a:blip r:embed="rId20"/>
          <a:stretch>
            <a:fillRect/>
          </a:stretch>
        </p:blipFill>
        <p:spPr>
          <a:xfrm>
            <a:off x="3279775" y="2433955"/>
            <a:ext cx="3164840" cy="2268220"/>
          </a:xfrm>
          <a:prstGeom prst="rect">
            <a:avLst/>
          </a:prstGeom>
        </p:spPr>
      </p:pic>
      <p:pic>
        <p:nvPicPr>
          <p:cNvPr id="16" name="图片 15"/>
          <p:cNvPicPr>
            <a:picLocks noChangeAspect="1"/>
          </p:cNvPicPr>
          <p:nvPr/>
        </p:nvPicPr>
        <p:blipFill>
          <a:blip r:embed="rId21"/>
          <a:stretch>
            <a:fillRect/>
          </a:stretch>
        </p:blipFill>
        <p:spPr>
          <a:xfrm>
            <a:off x="3353435" y="4855210"/>
            <a:ext cx="3017520" cy="2271395"/>
          </a:xfrm>
          <a:prstGeom prst="rect">
            <a:avLst/>
          </a:prstGeom>
        </p:spPr>
      </p:pic>
      <p:pic>
        <p:nvPicPr>
          <p:cNvPr id="5" name="图片 4"/>
          <p:cNvPicPr/>
          <p:nvPr/>
        </p:nvPicPr>
        <p:blipFill>
          <a:blip r:embed="rId22"/>
          <a:stretch>
            <a:fillRect/>
          </a:stretch>
        </p:blipFill>
        <p:spPr>
          <a:xfrm>
            <a:off x="318135" y="7248525"/>
            <a:ext cx="2900680" cy="2157095"/>
          </a:xfrm>
          <a:prstGeom prst="rect">
            <a:avLst/>
          </a:prstGeom>
        </p:spPr>
      </p:pic>
      <p:pic>
        <p:nvPicPr>
          <p:cNvPr id="9" name="图片 8" descr="213"/>
          <p:cNvPicPr>
            <a:picLocks noChangeAspect="1"/>
          </p:cNvPicPr>
          <p:nvPr/>
        </p:nvPicPr>
        <p:blipFill>
          <a:blip r:embed="rId23"/>
          <a:stretch>
            <a:fillRect/>
          </a:stretch>
        </p:blipFill>
        <p:spPr>
          <a:xfrm>
            <a:off x="3601720" y="7207885"/>
            <a:ext cx="2731135" cy="2331085"/>
          </a:xfrm>
          <a:prstGeom prst="rect">
            <a:avLst/>
          </a:prstGeom>
        </p:spPr>
      </p:pic>
    </p:spTree>
  </p:cSld>
  <p:clrMapOvr>
    <a:masterClrMapping/>
  </p:clrMapOvr>
  <p:transition spd="slow">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PA-直接连接符 2"/>
          <p:cNvCxnSpPr/>
          <p:nvPr>
            <p:custDataLst>
              <p:tags r:id="rId1"/>
            </p:custDataLst>
          </p:nvPr>
        </p:nvCxnSpPr>
        <p:spPr>
          <a:xfrm>
            <a:off x="295648" y="1615495"/>
            <a:ext cx="6501058" cy="0"/>
          </a:xfrm>
          <a:prstGeom prst="line">
            <a:avLst/>
          </a:prstGeom>
          <a:ln>
            <a:solidFill>
              <a:srgbClr val="DC0612"/>
            </a:solidFill>
            <a:prstDash val="dash"/>
          </a:ln>
        </p:spPr>
        <p:style>
          <a:lnRef idx="1">
            <a:schemeClr val="accent1"/>
          </a:lnRef>
          <a:fillRef idx="0">
            <a:schemeClr val="accent1"/>
          </a:fillRef>
          <a:effectRef idx="0">
            <a:schemeClr val="accent1"/>
          </a:effectRef>
          <a:fontRef idx="minor">
            <a:schemeClr val="tx1"/>
          </a:fontRef>
        </p:style>
      </p:cxnSp>
      <p:pic>
        <p:nvPicPr>
          <p:cNvPr id="8" name="图片 7" descr="防盗标签"/>
          <p:cNvPicPr>
            <a:picLocks noChangeAspect="1"/>
          </p:cNvPicPr>
          <p:nvPr/>
        </p:nvPicPr>
        <p:blipFill>
          <a:blip r:embed="rId2"/>
          <a:stretch>
            <a:fillRect/>
          </a:stretch>
        </p:blipFill>
        <p:spPr>
          <a:xfrm>
            <a:off x="986036" y="1818664"/>
            <a:ext cx="2025" cy="183"/>
          </a:xfrm>
          <a:prstGeom prst="rect">
            <a:avLst/>
          </a:prstGeom>
        </p:spPr>
      </p:pic>
      <p:grpSp>
        <p:nvGrpSpPr>
          <p:cNvPr id="10" name="组合 9"/>
          <p:cNvGrpSpPr/>
          <p:nvPr/>
        </p:nvGrpSpPr>
        <p:grpSpPr>
          <a:xfrm>
            <a:off x="262017" y="1838804"/>
            <a:ext cx="5001339" cy="533858"/>
            <a:chOff x="1128" y="2203"/>
            <a:chExt cx="17089" cy="1823"/>
          </a:xfrm>
        </p:grpSpPr>
        <p:grpSp>
          <p:nvGrpSpPr>
            <p:cNvPr id="83" name="组合 82"/>
            <p:cNvGrpSpPr/>
            <p:nvPr/>
          </p:nvGrpSpPr>
          <p:grpSpPr>
            <a:xfrm>
              <a:off x="2767" y="3391"/>
              <a:ext cx="11914" cy="635"/>
              <a:chOff x="-1261693" y="3643336"/>
              <a:chExt cx="7565684" cy="403470"/>
            </a:xfrm>
          </p:grpSpPr>
          <p:grpSp>
            <p:nvGrpSpPr>
              <p:cNvPr id="84" name="组合 83"/>
              <p:cNvGrpSpPr/>
              <p:nvPr/>
            </p:nvGrpSpPr>
            <p:grpSpPr>
              <a:xfrm>
                <a:off x="-1022910" y="3872820"/>
                <a:ext cx="7326901" cy="173986"/>
                <a:chOff x="-17292" y="4668383"/>
                <a:chExt cx="7326901" cy="173986"/>
              </a:xfrm>
            </p:grpSpPr>
            <p:cxnSp>
              <p:nvCxnSpPr>
                <p:cNvPr id="85" name="直接连接符 84"/>
                <p:cNvCxnSpPr/>
                <p:nvPr>
                  <p:custDataLst>
                    <p:tags r:id="rId3"/>
                  </p:custDataLst>
                </p:nvPr>
              </p:nvCxnSpPr>
              <p:spPr>
                <a:xfrm>
                  <a:off x="-17292" y="4769318"/>
                  <a:ext cx="715253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86" name="圆: 空心 54"/>
                <p:cNvSpPr/>
                <p:nvPr>
                  <p:custDataLst>
                    <p:tags r:id="rId4"/>
                  </p:custDataLst>
                </p:nvPr>
              </p:nvSpPr>
              <p:spPr>
                <a:xfrm>
                  <a:off x="7135623" y="4668383"/>
                  <a:ext cx="173986" cy="173986"/>
                </a:xfrm>
                <a:prstGeom prst="donu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endParaRPr lang="zh-CN" altLang="en-US" sz="1015" dirty="0">
                    <a:solidFill>
                      <a:prstClr val="black"/>
                    </a:solidFill>
                    <a:latin typeface="思源黑体" panose="020B0500000000000000" pitchFamily="34" charset="-122"/>
                    <a:ea typeface="思源黑体" panose="020B0500000000000000" pitchFamily="34" charset="-122"/>
                  </a:endParaRPr>
                </a:p>
              </p:txBody>
            </p:sp>
          </p:grpSp>
          <p:cxnSp>
            <p:nvCxnSpPr>
              <p:cNvPr id="87" name="直接连接符 86"/>
              <p:cNvCxnSpPr/>
              <p:nvPr>
                <p:custDataLst>
                  <p:tags r:id="rId5"/>
                </p:custDataLst>
              </p:nvPr>
            </p:nvCxnSpPr>
            <p:spPr>
              <a:xfrm>
                <a:off x="-1261693" y="3643336"/>
                <a:ext cx="238783" cy="33041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88" name="矩形 87"/>
            <p:cNvSpPr/>
            <p:nvPr>
              <p:custDataLst>
                <p:tags r:id="rId6"/>
              </p:custDataLst>
            </p:nvPr>
          </p:nvSpPr>
          <p:spPr>
            <a:xfrm>
              <a:off x="3515" y="2203"/>
              <a:ext cx="14702" cy="1461"/>
            </a:xfrm>
            <a:prstGeom prst="rect">
              <a:avLst/>
            </a:prstGeom>
          </p:spPr>
          <p:txBody>
            <a:bodyPr wrap="square">
              <a:spAutoFit/>
            </a:bodyPr>
            <a:lstStyle/>
            <a:p>
              <a:pPr defTabSz="257175">
                <a:lnSpc>
                  <a:spcPct val="135000"/>
                </a:lnSpc>
              </a:pPr>
              <a:r>
                <a:rPr lang="zh-CN" altLang="en-US" b="1" dirty="0">
                  <a:solidFill>
                    <a:srgbClr val="C00000"/>
                  </a:solidFill>
                  <a:latin typeface="思源宋体 CN" panose="02020400000000000000" pitchFamily="18" charset="-122"/>
                  <a:ea typeface="思源宋体 CN" panose="02020400000000000000" pitchFamily="18" charset="-122"/>
                  <a:sym typeface="Calibri" panose="020F0502020204030204" pitchFamily="34" charset="0"/>
                </a:rPr>
                <a:t>高处作业类安全隐患</a:t>
              </a:r>
              <a:endParaRPr lang="en-US" altLang="zh-CN" b="1" dirty="0">
                <a:solidFill>
                  <a:srgbClr val="C00000"/>
                </a:solidFill>
                <a:latin typeface="思源宋体 CN" panose="02020400000000000000" pitchFamily="18" charset="-122"/>
                <a:ea typeface="思源宋体 CN" panose="02020400000000000000" pitchFamily="18" charset="-122"/>
                <a:sym typeface="Calibri" panose="020F0502020204030204" pitchFamily="34" charset="0"/>
              </a:endParaRPr>
            </a:p>
          </p:txBody>
        </p:sp>
        <p:sp>
          <p:nvSpPr>
            <p:cNvPr id="89" name="弧形 88"/>
            <p:cNvSpPr/>
            <p:nvPr>
              <p:custDataLst>
                <p:tags r:id="rId7"/>
              </p:custDataLst>
            </p:nvPr>
          </p:nvSpPr>
          <p:spPr>
            <a:xfrm>
              <a:off x="1128" y="2288"/>
              <a:ext cx="1686" cy="1686"/>
            </a:xfrm>
            <a:prstGeom prst="arc">
              <a:avLst>
                <a:gd name="adj1" fmla="val 13337330"/>
                <a:gd name="adj2" fmla="val 8932735"/>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endParaRPr lang="zh-CN" altLang="en-US" sz="1015" dirty="0">
                <a:solidFill>
                  <a:prstClr val="black"/>
                </a:solidFill>
                <a:latin typeface="思源黑体" panose="020B0500000000000000" pitchFamily="34" charset="-122"/>
                <a:ea typeface="思源黑体" panose="020B0500000000000000" pitchFamily="34" charset="-122"/>
              </a:endParaRPr>
            </a:p>
          </p:txBody>
        </p:sp>
        <p:sp>
          <p:nvSpPr>
            <p:cNvPr id="108" name="PA_圆角矩形 12"/>
            <p:cNvSpPr>
              <a:spLocks noChangeAspect="1"/>
            </p:cNvSpPr>
            <p:nvPr>
              <p:custDataLst>
                <p:tags r:id="rId8"/>
              </p:custDataLst>
            </p:nvPr>
          </p:nvSpPr>
          <p:spPr>
            <a:xfrm>
              <a:off x="1386" y="2581"/>
              <a:ext cx="1170" cy="1170"/>
            </a:xfrm>
            <a:prstGeom prst="roundRect">
              <a:avLst>
                <a:gd name="adj" fmla="val 50000"/>
              </a:avLst>
            </a:prstGeom>
            <a:solidFill>
              <a:srgbClr val="C00000"/>
            </a:solidFill>
            <a:ln w="63500" cap="flat" cmpd="sng" algn="ctr">
              <a:solidFill>
                <a:srgbClr val="C00000">
                  <a:alpha val="30000"/>
                </a:srgbClr>
              </a:solidFill>
              <a:prstDash val="solid"/>
              <a:miter lim="800000"/>
            </a:ln>
            <a:effectLst/>
          </p:spPr>
          <p:txBody>
            <a:bodyPr rtlCol="0" anchor="ctr"/>
            <a:lstStyle/>
            <a:p>
              <a:pPr algn="ctr" defTabSz="257175"/>
              <a:r>
                <a:rPr lang="en-US" altLang="zh-CN" sz="2025" b="1" kern="0" dirty="0">
                  <a:solidFill>
                    <a:srgbClr val="FCFCFC"/>
                  </a:solidFill>
                  <a:latin typeface="Segoe UI" panose="020B0502040204020203" pitchFamily="34" charset="0"/>
                  <a:ea typeface="等线" panose="02010600030101010101" pitchFamily="2" charset="-122"/>
                  <a:cs typeface="+mn-ea"/>
                  <a:sym typeface="+mn-lt"/>
                </a:rPr>
                <a:t>5</a:t>
              </a:r>
              <a:endParaRPr lang="zh-CN" altLang="en-US" sz="2025" b="1" kern="0" dirty="0">
                <a:solidFill>
                  <a:srgbClr val="FCFCFC"/>
                </a:solidFill>
                <a:latin typeface="Segoe UI" panose="020B0502040204020203" pitchFamily="34" charset="0"/>
                <a:ea typeface="等线" panose="02010600030101010101" pitchFamily="2" charset="-122"/>
                <a:cs typeface="+mn-ea"/>
                <a:sym typeface="+mn-lt"/>
              </a:endParaRPr>
            </a:p>
          </p:txBody>
        </p:sp>
      </p:grpSp>
      <p:sp>
        <p:nvSpPr>
          <p:cNvPr id="38" name="TextBox 20"/>
          <p:cNvSpPr txBox="1"/>
          <p:nvPr/>
        </p:nvSpPr>
        <p:spPr>
          <a:xfrm>
            <a:off x="436037" y="219515"/>
            <a:ext cx="1765952" cy="264795"/>
          </a:xfrm>
          <a:prstGeom prst="rect">
            <a:avLst/>
          </a:prstGeom>
          <a:noFill/>
          <a:effectLst/>
        </p:spPr>
        <p:txBody>
          <a:bodyPr wrap="square" rtlCol="0">
            <a:spAutoFit/>
          </a:bodyPr>
          <a:lstStyle/>
          <a:p>
            <a:pPr algn="ctr" defTabSz="514350"/>
            <a:r>
              <a:rPr lang="en-US" altLang="zh-CN" sz="1125">
                <a:solidFill>
                  <a:srgbClr val="C00000"/>
                </a:solidFill>
                <a:latin typeface="Segoe UI" panose="020B0502040204020203" pitchFamily="34" charset="0"/>
                <a:ea typeface="等线" panose="02010600030101010101" pitchFamily="2" charset="-122"/>
                <a:cs typeface="思源黑体 Light" panose="020B0300000000000000" charset="-122"/>
              </a:rPr>
              <a:t>2026</a:t>
            </a:r>
            <a:r>
              <a:rPr lang="zh-CN" altLang="en-US" sz="1125">
                <a:solidFill>
                  <a:srgbClr val="C00000"/>
                </a:solidFill>
                <a:latin typeface="Segoe UI" panose="020B0502040204020203" pitchFamily="34" charset="0"/>
                <a:ea typeface="等线" panose="02010600030101010101" pitchFamily="2" charset="-122"/>
                <a:cs typeface="思源黑体 Light" panose="020B0300000000000000" charset="-122"/>
              </a:rPr>
              <a:t>年</a:t>
            </a:r>
            <a:r>
              <a:rPr lang="zh-CN" altLang="en-US" sz="1125" dirty="0">
                <a:solidFill>
                  <a:srgbClr val="C00000"/>
                </a:solidFill>
                <a:latin typeface="Segoe UI" panose="020B0502040204020203" pitchFamily="34" charset="0"/>
                <a:ea typeface="等线" panose="02010600030101010101" pitchFamily="2" charset="-122"/>
                <a:cs typeface="思源黑体 Light" panose="020B0300000000000000" charset="-122"/>
              </a:rPr>
              <a:t>安全生产月</a:t>
            </a:r>
            <a:endParaRPr lang="en-US" altLang="zh-CN" sz="1125" dirty="0">
              <a:solidFill>
                <a:srgbClr val="C00000"/>
              </a:solidFill>
              <a:latin typeface="Segoe UI" panose="020B0502040204020203" pitchFamily="34" charset="0"/>
              <a:ea typeface="等线" panose="02010600030101010101" pitchFamily="2" charset="-122"/>
              <a:cs typeface="思源黑体 Light" panose="020B0300000000000000" charset="-122"/>
            </a:endParaRPr>
          </a:p>
        </p:txBody>
      </p:sp>
      <p:sp>
        <p:nvSpPr>
          <p:cNvPr id="39" name="TextBox 19"/>
          <p:cNvSpPr txBox="1"/>
          <p:nvPr/>
        </p:nvSpPr>
        <p:spPr>
          <a:xfrm>
            <a:off x="690682" y="387704"/>
            <a:ext cx="1473835" cy="203200"/>
          </a:xfrm>
          <a:prstGeom prst="rect">
            <a:avLst/>
          </a:prstGeom>
          <a:noFill/>
          <a:effectLst/>
        </p:spPr>
        <p:txBody>
          <a:bodyPr wrap="none" rtlCol="0">
            <a:spAutoFit/>
          </a:bodyPr>
          <a:lstStyle/>
          <a:p>
            <a:pPr lvl="0" algn="ctr"/>
            <a:r>
              <a:rPr lang="en-US" altLang="zh-CN" sz="730" spc="-56" dirty="0">
                <a:solidFill>
                  <a:schemeClr val="accent6"/>
                </a:solidFill>
                <a:latin typeface="Segoe UI" panose="020B0502040204020203" pitchFamily="34" charset="0"/>
                <a:ea typeface="等线" panose="02010600030101010101" pitchFamily="2" charset="-122"/>
              </a:rPr>
              <a:t>National safe production </a:t>
            </a:r>
            <a:r>
              <a:rPr lang="en-US" altLang="zh-CN" sz="730" spc="-56">
                <a:solidFill>
                  <a:schemeClr val="accent6"/>
                </a:solidFill>
                <a:latin typeface="Segoe UI" panose="020B0502040204020203" pitchFamily="34" charset="0"/>
                <a:ea typeface="等线" panose="02010600030101010101" pitchFamily="2" charset="-122"/>
              </a:rPr>
              <a:t>month 2026</a:t>
            </a:r>
            <a:endParaRPr lang="en-US" altLang="zh-CN" sz="730" spc="-56" dirty="0">
              <a:solidFill>
                <a:schemeClr val="accent6"/>
              </a:solidFill>
              <a:latin typeface="Segoe UI" panose="020B0502040204020203" pitchFamily="34" charset="0"/>
              <a:ea typeface="等线" panose="02010600030101010101" pitchFamily="2" charset="-122"/>
            </a:endParaRPr>
          </a:p>
        </p:txBody>
      </p:sp>
      <p:pic>
        <p:nvPicPr>
          <p:cNvPr id="40" name="图片 39" descr="51miz-E1176160-7A6F775C"/>
          <p:cNvPicPr>
            <a:picLocks noChangeAspect="1"/>
          </p:cNvPicPr>
          <p:nvPr/>
        </p:nvPicPr>
        <p:blipFill>
          <a:blip r:embed="rId9"/>
          <a:srcRect l="35208" t="48542" r="46979" b="26667"/>
          <a:stretch>
            <a:fillRect/>
          </a:stretch>
        </p:blipFill>
        <p:spPr>
          <a:xfrm>
            <a:off x="110279" y="180548"/>
            <a:ext cx="614368" cy="398659"/>
          </a:xfrm>
          <a:prstGeom prst="rect">
            <a:avLst/>
          </a:prstGeom>
        </p:spPr>
      </p:pic>
      <p:sp>
        <p:nvSpPr>
          <p:cNvPr id="41" name="矩形 40"/>
          <p:cNvSpPr/>
          <p:nvPr/>
        </p:nvSpPr>
        <p:spPr>
          <a:xfrm flipH="1">
            <a:off x="1384078" y="684770"/>
            <a:ext cx="4324198" cy="663067"/>
          </a:xfrm>
          <a:prstGeom prst="rect">
            <a:avLst/>
          </a:prstGeom>
          <a:noFill/>
        </p:spPr>
        <p:txBody>
          <a:bodyPr wrap="square">
            <a:spAutoFit/>
          </a:bodyPr>
          <a:lstStyle/>
          <a:p>
            <a:pPr algn="dist" defTabSz="514350" fontAlgn="base">
              <a:lnSpc>
                <a:spcPct val="120000"/>
              </a:lnSpc>
            </a:pPr>
            <a:r>
              <a:rPr lang="zh-CN" altLang="en-US" sz="3375" b="1" spc="-84">
                <a:ln w="15875">
                  <a:noFill/>
                </a:ln>
                <a:solidFill>
                  <a:srgbClr val="C00000"/>
                </a:solidFill>
                <a:latin typeface="思源宋体 CN" panose="02020400000000000000" pitchFamily="18" charset="-122"/>
                <a:ea typeface="思源宋体 CN" panose="02020400000000000000" pitchFamily="18" charset="-122"/>
                <a:sym typeface="思源宋体 CN" panose="02020400000000000000" pitchFamily="18" charset="-122"/>
              </a:rPr>
              <a:t>排查整治风险隐患</a:t>
            </a:r>
            <a:endParaRPr lang="zh-CN" altLang="en-US" sz="3375" b="1" spc="-84" dirty="0">
              <a:ln w="15875">
                <a:noFill/>
              </a:ln>
              <a:solidFill>
                <a:srgbClr val="C00000"/>
              </a:solidFill>
              <a:latin typeface="思源宋体 CN" panose="02020400000000000000" pitchFamily="18" charset="-122"/>
              <a:ea typeface="思源宋体 CN" panose="02020400000000000000" pitchFamily="18" charset="-122"/>
              <a:cs typeface="字魂143号-正酷超级黑" panose="00000500000000000000" charset="-122"/>
              <a:sym typeface="思源宋体 CN" panose="02020400000000000000" pitchFamily="18" charset="-122"/>
            </a:endParaRPr>
          </a:p>
        </p:txBody>
      </p:sp>
      <p:grpSp>
        <p:nvGrpSpPr>
          <p:cNvPr id="44" name="组合 43"/>
          <p:cNvGrpSpPr/>
          <p:nvPr/>
        </p:nvGrpSpPr>
        <p:grpSpPr>
          <a:xfrm>
            <a:off x="-883285" y="1279251"/>
            <a:ext cx="8624570" cy="298450"/>
            <a:chOff x="1231413" y="1491630"/>
            <a:chExt cx="6704745" cy="255096"/>
          </a:xfrm>
        </p:grpSpPr>
        <p:grpSp>
          <p:nvGrpSpPr>
            <p:cNvPr id="45" name="组合 44"/>
            <p:cNvGrpSpPr/>
            <p:nvPr/>
          </p:nvGrpSpPr>
          <p:grpSpPr>
            <a:xfrm>
              <a:off x="4118171" y="1491630"/>
              <a:ext cx="887762" cy="255096"/>
              <a:chOff x="3965502" y="1879809"/>
              <a:chExt cx="1193100" cy="342834"/>
            </a:xfrm>
            <a:solidFill>
              <a:srgbClr val="E71E17"/>
            </a:solidFill>
          </p:grpSpPr>
          <p:sp>
            <p:nvSpPr>
              <p:cNvPr id="49" name="dark-star-shape_15445"/>
              <p:cNvSpPr>
                <a:spLocks noChangeAspect="1"/>
              </p:cNvSpPr>
              <p:nvPr>
                <p:custDataLst>
                  <p:tags r:id="rId10"/>
                </p:custDataLst>
              </p:nvPr>
            </p:nvSpPr>
            <p:spPr bwMode="auto">
              <a:xfrm>
                <a:off x="4391609" y="1879809"/>
                <a:ext cx="360781" cy="342834"/>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sp>
            <p:nvSpPr>
              <p:cNvPr id="50" name="dark-star-shape_15445"/>
              <p:cNvSpPr>
                <a:spLocks noChangeAspect="1"/>
              </p:cNvSpPr>
              <p:nvPr>
                <p:custDataLst>
                  <p:tags r:id="rId11"/>
                </p:custDataLst>
              </p:nvPr>
            </p:nvSpPr>
            <p:spPr bwMode="auto">
              <a:xfrm>
                <a:off x="4771621"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sp>
            <p:nvSpPr>
              <p:cNvPr id="51" name="dark-star-shape_15445"/>
              <p:cNvSpPr>
                <a:spLocks noChangeAspect="1"/>
              </p:cNvSpPr>
              <p:nvPr>
                <p:custDataLst>
                  <p:tags r:id="rId12"/>
                </p:custDataLst>
              </p:nvPr>
            </p:nvSpPr>
            <p:spPr bwMode="auto">
              <a:xfrm>
                <a:off x="4161559"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sp>
            <p:nvSpPr>
              <p:cNvPr id="52" name="dark-star-shape_15445"/>
              <p:cNvSpPr>
                <a:spLocks noChangeAspect="1"/>
              </p:cNvSpPr>
              <p:nvPr>
                <p:custDataLst>
                  <p:tags r:id="rId13"/>
                </p:custDataLst>
              </p:nvPr>
            </p:nvSpPr>
            <p:spPr bwMode="auto">
              <a:xfrm>
                <a:off x="396550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sp>
            <p:nvSpPr>
              <p:cNvPr id="53" name="dark-star-shape_15445"/>
              <p:cNvSpPr>
                <a:spLocks noChangeAspect="1"/>
              </p:cNvSpPr>
              <p:nvPr>
                <p:custDataLst>
                  <p:tags r:id="rId14"/>
                </p:custDataLst>
              </p:nvPr>
            </p:nvSpPr>
            <p:spPr bwMode="auto">
              <a:xfrm>
                <a:off x="503791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grpSp>
        <p:grpSp>
          <p:nvGrpSpPr>
            <p:cNvPr id="46" name="组合 45"/>
            <p:cNvGrpSpPr/>
            <p:nvPr/>
          </p:nvGrpSpPr>
          <p:grpSpPr>
            <a:xfrm>
              <a:off x="1231413" y="1619178"/>
              <a:ext cx="6704745" cy="0"/>
              <a:chOff x="1231413" y="2082167"/>
              <a:chExt cx="6704745" cy="0"/>
            </a:xfrm>
          </p:grpSpPr>
          <p:cxnSp>
            <p:nvCxnSpPr>
              <p:cNvPr id="47" name="直接连接符 46"/>
              <p:cNvCxnSpPr/>
              <p:nvPr>
                <p:custDataLst>
                  <p:tags r:id="rId15"/>
                </p:custDataLst>
              </p:nvPr>
            </p:nvCxnSpPr>
            <p:spPr>
              <a:xfrm>
                <a:off x="5148064" y="2082167"/>
                <a:ext cx="2788094" cy="0"/>
              </a:xfrm>
              <a:prstGeom prst="line">
                <a:avLst/>
              </a:prstGeom>
              <a:noFill/>
              <a:ln w="15875" cap="flat" cmpd="sng" algn="ctr">
                <a:solidFill>
                  <a:srgbClr val="D00000"/>
                </a:solidFill>
                <a:prstDash val="solid"/>
                <a:miter lim="800000"/>
              </a:ln>
              <a:effectLst/>
            </p:spPr>
          </p:cxnSp>
          <p:cxnSp>
            <p:nvCxnSpPr>
              <p:cNvPr id="48" name="直接连接符 47"/>
              <p:cNvCxnSpPr/>
              <p:nvPr>
                <p:custDataLst>
                  <p:tags r:id="rId16"/>
                </p:custDataLst>
              </p:nvPr>
            </p:nvCxnSpPr>
            <p:spPr>
              <a:xfrm>
                <a:off x="1231413" y="2082167"/>
                <a:ext cx="2764523" cy="0"/>
              </a:xfrm>
              <a:prstGeom prst="line">
                <a:avLst/>
              </a:prstGeom>
              <a:noFill/>
              <a:ln w="15875" cap="flat" cmpd="sng" algn="ctr">
                <a:solidFill>
                  <a:srgbClr val="D00000"/>
                </a:solidFill>
                <a:prstDash val="solid"/>
                <a:miter lim="800000"/>
              </a:ln>
              <a:effectLst/>
            </p:spPr>
          </p:cxnSp>
        </p:grpSp>
      </p:grpSp>
      <p:pic>
        <p:nvPicPr>
          <p:cNvPr id="55" name="图片 54"/>
          <p:cNvPicPr>
            <a:picLocks noChangeAspect="1"/>
          </p:cNvPicPr>
          <p:nvPr/>
        </p:nvPicPr>
        <p:blipFill rotWithShape="1">
          <a:blip r:embed="rId17"/>
          <a:srcRect l="18298" t="1797" r="34893" b="11205"/>
          <a:stretch>
            <a:fillRect/>
          </a:stretch>
        </p:blipFill>
        <p:spPr>
          <a:xfrm>
            <a:off x="5689249" y="615855"/>
            <a:ext cx="755248" cy="789578"/>
          </a:xfrm>
          <a:prstGeom prst="rect">
            <a:avLst/>
          </a:prstGeom>
        </p:spPr>
      </p:pic>
      <p:pic>
        <p:nvPicPr>
          <p:cNvPr id="13" name="图片 12"/>
          <p:cNvPicPr>
            <a:picLocks noChangeAspect="1"/>
          </p:cNvPicPr>
          <p:nvPr/>
        </p:nvPicPr>
        <p:blipFill>
          <a:blip r:embed="rId18"/>
          <a:stretch>
            <a:fillRect/>
          </a:stretch>
        </p:blipFill>
        <p:spPr>
          <a:xfrm>
            <a:off x="262255" y="2564765"/>
            <a:ext cx="3091815" cy="2311400"/>
          </a:xfrm>
          <a:prstGeom prst="rect">
            <a:avLst/>
          </a:prstGeom>
        </p:spPr>
      </p:pic>
      <p:pic>
        <p:nvPicPr>
          <p:cNvPr id="15" name="图片 14"/>
          <p:cNvPicPr>
            <a:picLocks noChangeAspect="1"/>
          </p:cNvPicPr>
          <p:nvPr/>
        </p:nvPicPr>
        <p:blipFill>
          <a:blip r:embed="rId19"/>
          <a:stretch>
            <a:fillRect/>
          </a:stretch>
        </p:blipFill>
        <p:spPr>
          <a:xfrm>
            <a:off x="3430905" y="2564765"/>
            <a:ext cx="3141980" cy="2305685"/>
          </a:xfrm>
          <a:prstGeom prst="rect">
            <a:avLst/>
          </a:prstGeom>
        </p:spPr>
      </p:pic>
      <p:pic>
        <p:nvPicPr>
          <p:cNvPr id="17" name="图片 16"/>
          <p:cNvPicPr>
            <a:picLocks noChangeAspect="1"/>
          </p:cNvPicPr>
          <p:nvPr/>
        </p:nvPicPr>
        <p:blipFill>
          <a:blip r:embed="rId20"/>
          <a:stretch>
            <a:fillRect/>
          </a:stretch>
        </p:blipFill>
        <p:spPr>
          <a:xfrm>
            <a:off x="295910" y="4876165"/>
            <a:ext cx="3046730" cy="2399030"/>
          </a:xfrm>
          <a:prstGeom prst="rect">
            <a:avLst/>
          </a:prstGeom>
        </p:spPr>
      </p:pic>
      <p:pic>
        <p:nvPicPr>
          <p:cNvPr id="19" name="图片 18"/>
          <p:cNvPicPr>
            <a:picLocks noChangeAspect="1"/>
          </p:cNvPicPr>
          <p:nvPr/>
        </p:nvPicPr>
        <p:blipFill>
          <a:blip r:embed="rId21"/>
          <a:stretch>
            <a:fillRect/>
          </a:stretch>
        </p:blipFill>
        <p:spPr>
          <a:xfrm>
            <a:off x="3457575" y="4953000"/>
            <a:ext cx="3068955" cy="2328545"/>
          </a:xfrm>
          <a:prstGeom prst="rect">
            <a:avLst/>
          </a:prstGeom>
        </p:spPr>
      </p:pic>
      <p:pic>
        <p:nvPicPr>
          <p:cNvPr id="18" name="图片 17"/>
          <p:cNvPicPr>
            <a:picLocks noChangeAspect="1"/>
          </p:cNvPicPr>
          <p:nvPr/>
        </p:nvPicPr>
        <p:blipFill>
          <a:blip r:embed="rId22"/>
          <a:srcRect b="11799"/>
          <a:stretch>
            <a:fillRect/>
          </a:stretch>
        </p:blipFill>
        <p:spPr>
          <a:xfrm>
            <a:off x="337820" y="7361555"/>
            <a:ext cx="2926715" cy="2227580"/>
          </a:xfrm>
          <a:prstGeom prst="rect">
            <a:avLst/>
          </a:prstGeom>
        </p:spPr>
      </p:pic>
      <p:pic>
        <p:nvPicPr>
          <p:cNvPr id="2" name="图片 1"/>
          <p:cNvPicPr>
            <a:picLocks noChangeAspect="1"/>
          </p:cNvPicPr>
          <p:nvPr/>
        </p:nvPicPr>
        <p:blipFill>
          <a:blip r:embed="rId23"/>
          <a:stretch>
            <a:fillRect/>
          </a:stretch>
        </p:blipFill>
        <p:spPr>
          <a:xfrm>
            <a:off x="3484245" y="7364095"/>
            <a:ext cx="3042285" cy="2353945"/>
          </a:xfrm>
          <a:prstGeom prst="rect">
            <a:avLst/>
          </a:prstGeom>
        </p:spPr>
      </p:pic>
    </p:spTree>
  </p:cSld>
  <p:clrMapOvr>
    <a:masterClrMapping/>
  </p:clrMapOvr>
  <p:transition spd="slow">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PA-直接连接符 2"/>
          <p:cNvCxnSpPr/>
          <p:nvPr>
            <p:custDataLst>
              <p:tags r:id="rId1"/>
            </p:custDataLst>
          </p:nvPr>
        </p:nvCxnSpPr>
        <p:spPr>
          <a:xfrm>
            <a:off x="295648" y="1615495"/>
            <a:ext cx="6501058" cy="0"/>
          </a:xfrm>
          <a:prstGeom prst="line">
            <a:avLst/>
          </a:prstGeom>
          <a:ln>
            <a:solidFill>
              <a:srgbClr val="DC0612"/>
            </a:solidFill>
            <a:prstDash val="dash"/>
          </a:ln>
        </p:spPr>
        <p:style>
          <a:lnRef idx="1">
            <a:schemeClr val="accent1"/>
          </a:lnRef>
          <a:fillRef idx="0">
            <a:schemeClr val="accent1"/>
          </a:fillRef>
          <a:effectRef idx="0">
            <a:schemeClr val="accent1"/>
          </a:effectRef>
          <a:fontRef idx="minor">
            <a:schemeClr val="tx1"/>
          </a:fontRef>
        </p:style>
      </p:cxnSp>
      <p:pic>
        <p:nvPicPr>
          <p:cNvPr id="8" name="图片 7" descr="防盗标签"/>
          <p:cNvPicPr>
            <a:picLocks noChangeAspect="1"/>
          </p:cNvPicPr>
          <p:nvPr/>
        </p:nvPicPr>
        <p:blipFill>
          <a:blip r:embed="rId2"/>
          <a:stretch>
            <a:fillRect/>
          </a:stretch>
        </p:blipFill>
        <p:spPr>
          <a:xfrm>
            <a:off x="986036" y="1818664"/>
            <a:ext cx="2025" cy="183"/>
          </a:xfrm>
          <a:prstGeom prst="rect">
            <a:avLst/>
          </a:prstGeom>
        </p:spPr>
      </p:pic>
      <p:grpSp>
        <p:nvGrpSpPr>
          <p:cNvPr id="10" name="组合 9"/>
          <p:cNvGrpSpPr/>
          <p:nvPr/>
        </p:nvGrpSpPr>
        <p:grpSpPr>
          <a:xfrm>
            <a:off x="262017" y="1838804"/>
            <a:ext cx="5001339" cy="533858"/>
            <a:chOff x="1128" y="2203"/>
            <a:chExt cx="17089" cy="1823"/>
          </a:xfrm>
        </p:grpSpPr>
        <p:grpSp>
          <p:nvGrpSpPr>
            <p:cNvPr id="83" name="组合 82"/>
            <p:cNvGrpSpPr/>
            <p:nvPr/>
          </p:nvGrpSpPr>
          <p:grpSpPr>
            <a:xfrm>
              <a:off x="2767" y="3391"/>
              <a:ext cx="11914" cy="635"/>
              <a:chOff x="-1261693" y="3643336"/>
              <a:chExt cx="7565684" cy="403470"/>
            </a:xfrm>
          </p:grpSpPr>
          <p:grpSp>
            <p:nvGrpSpPr>
              <p:cNvPr id="84" name="组合 83"/>
              <p:cNvGrpSpPr/>
              <p:nvPr/>
            </p:nvGrpSpPr>
            <p:grpSpPr>
              <a:xfrm>
                <a:off x="-1022910" y="3872820"/>
                <a:ext cx="7326901" cy="173986"/>
                <a:chOff x="-17292" y="4668383"/>
                <a:chExt cx="7326901" cy="173986"/>
              </a:xfrm>
            </p:grpSpPr>
            <p:cxnSp>
              <p:nvCxnSpPr>
                <p:cNvPr id="85" name="直接连接符 84"/>
                <p:cNvCxnSpPr/>
                <p:nvPr>
                  <p:custDataLst>
                    <p:tags r:id="rId3"/>
                  </p:custDataLst>
                </p:nvPr>
              </p:nvCxnSpPr>
              <p:spPr>
                <a:xfrm>
                  <a:off x="-17292" y="4769318"/>
                  <a:ext cx="715253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86" name="圆: 空心 54"/>
                <p:cNvSpPr/>
                <p:nvPr>
                  <p:custDataLst>
                    <p:tags r:id="rId4"/>
                  </p:custDataLst>
                </p:nvPr>
              </p:nvSpPr>
              <p:spPr>
                <a:xfrm>
                  <a:off x="7135623" y="4668383"/>
                  <a:ext cx="173986" cy="173986"/>
                </a:xfrm>
                <a:prstGeom prst="donu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endParaRPr lang="zh-CN" altLang="en-US" sz="1015" dirty="0">
                    <a:solidFill>
                      <a:prstClr val="black"/>
                    </a:solidFill>
                    <a:latin typeface="思源黑体" panose="020B0500000000000000" pitchFamily="34" charset="-122"/>
                    <a:ea typeface="思源黑体" panose="020B0500000000000000" pitchFamily="34" charset="-122"/>
                  </a:endParaRPr>
                </a:p>
              </p:txBody>
            </p:sp>
          </p:grpSp>
          <p:cxnSp>
            <p:nvCxnSpPr>
              <p:cNvPr id="87" name="直接连接符 86"/>
              <p:cNvCxnSpPr/>
              <p:nvPr>
                <p:custDataLst>
                  <p:tags r:id="rId5"/>
                </p:custDataLst>
              </p:nvPr>
            </p:nvCxnSpPr>
            <p:spPr>
              <a:xfrm>
                <a:off x="-1261693" y="3643336"/>
                <a:ext cx="238783" cy="33041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88" name="矩形 87"/>
            <p:cNvSpPr/>
            <p:nvPr>
              <p:custDataLst>
                <p:tags r:id="rId6"/>
              </p:custDataLst>
            </p:nvPr>
          </p:nvSpPr>
          <p:spPr>
            <a:xfrm>
              <a:off x="3515" y="2203"/>
              <a:ext cx="14702" cy="1461"/>
            </a:xfrm>
            <a:prstGeom prst="rect">
              <a:avLst/>
            </a:prstGeom>
          </p:spPr>
          <p:txBody>
            <a:bodyPr wrap="square">
              <a:spAutoFit/>
            </a:bodyPr>
            <a:lstStyle/>
            <a:p>
              <a:pPr defTabSz="257175">
                <a:lnSpc>
                  <a:spcPct val="135000"/>
                </a:lnSpc>
              </a:pPr>
              <a:r>
                <a:rPr lang="zh-CN" altLang="en-US" b="1" dirty="0">
                  <a:solidFill>
                    <a:srgbClr val="C00000"/>
                  </a:solidFill>
                  <a:latin typeface="思源宋体 CN" panose="02020400000000000000" pitchFamily="18" charset="-122"/>
                  <a:ea typeface="思源宋体 CN" panose="02020400000000000000" pitchFamily="18" charset="-122"/>
                  <a:sym typeface="Calibri" panose="020F0502020204030204" pitchFamily="34" charset="0"/>
                </a:rPr>
                <a:t>交通运输类安全隐患</a:t>
              </a:r>
              <a:endParaRPr lang="en-US" altLang="zh-CN" b="1" dirty="0">
                <a:solidFill>
                  <a:srgbClr val="C00000"/>
                </a:solidFill>
                <a:latin typeface="思源宋体 CN" panose="02020400000000000000" pitchFamily="18" charset="-122"/>
                <a:ea typeface="思源宋体 CN" panose="02020400000000000000" pitchFamily="18" charset="-122"/>
                <a:sym typeface="Calibri" panose="020F0502020204030204" pitchFamily="34" charset="0"/>
              </a:endParaRPr>
            </a:p>
          </p:txBody>
        </p:sp>
        <p:sp>
          <p:nvSpPr>
            <p:cNvPr id="89" name="弧形 88"/>
            <p:cNvSpPr/>
            <p:nvPr>
              <p:custDataLst>
                <p:tags r:id="rId7"/>
              </p:custDataLst>
            </p:nvPr>
          </p:nvSpPr>
          <p:spPr>
            <a:xfrm>
              <a:off x="1128" y="2288"/>
              <a:ext cx="1686" cy="1686"/>
            </a:xfrm>
            <a:prstGeom prst="arc">
              <a:avLst>
                <a:gd name="adj1" fmla="val 13337330"/>
                <a:gd name="adj2" fmla="val 8932735"/>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endParaRPr lang="zh-CN" altLang="en-US" sz="1015" dirty="0">
                <a:solidFill>
                  <a:prstClr val="black"/>
                </a:solidFill>
                <a:latin typeface="思源黑体" panose="020B0500000000000000" pitchFamily="34" charset="-122"/>
                <a:ea typeface="思源黑体" panose="020B0500000000000000" pitchFamily="34" charset="-122"/>
              </a:endParaRPr>
            </a:p>
          </p:txBody>
        </p:sp>
        <p:sp>
          <p:nvSpPr>
            <p:cNvPr id="108" name="PA_圆角矩形 12"/>
            <p:cNvSpPr>
              <a:spLocks noChangeAspect="1"/>
            </p:cNvSpPr>
            <p:nvPr>
              <p:custDataLst>
                <p:tags r:id="rId8"/>
              </p:custDataLst>
            </p:nvPr>
          </p:nvSpPr>
          <p:spPr>
            <a:xfrm>
              <a:off x="1386" y="2581"/>
              <a:ext cx="1170" cy="1170"/>
            </a:xfrm>
            <a:prstGeom prst="roundRect">
              <a:avLst>
                <a:gd name="adj" fmla="val 50000"/>
              </a:avLst>
            </a:prstGeom>
            <a:solidFill>
              <a:srgbClr val="C00000"/>
            </a:solidFill>
            <a:ln w="63500" cap="flat" cmpd="sng" algn="ctr">
              <a:solidFill>
                <a:srgbClr val="C00000">
                  <a:alpha val="30000"/>
                </a:srgbClr>
              </a:solidFill>
              <a:prstDash val="solid"/>
              <a:miter lim="800000"/>
            </a:ln>
            <a:effectLst/>
          </p:spPr>
          <p:txBody>
            <a:bodyPr rtlCol="0" anchor="ctr"/>
            <a:lstStyle/>
            <a:p>
              <a:pPr algn="ctr" defTabSz="257175"/>
              <a:r>
                <a:rPr lang="en-US" altLang="zh-CN" sz="2025" b="1" kern="0" dirty="0">
                  <a:solidFill>
                    <a:srgbClr val="FCFCFC"/>
                  </a:solidFill>
                  <a:latin typeface="Segoe UI" panose="020B0502040204020203" pitchFamily="34" charset="0"/>
                  <a:ea typeface="等线" panose="02010600030101010101" pitchFamily="2" charset="-122"/>
                  <a:cs typeface="+mn-ea"/>
                  <a:sym typeface="+mn-lt"/>
                </a:rPr>
                <a:t>6</a:t>
              </a:r>
              <a:endParaRPr lang="zh-CN" altLang="en-US" sz="2025" b="1" kern="0" dirty="0">
                <a:solidFill>
                  <a:srgbClr val="FCFCFC"/>
                </a:solidFill>
                <a:latin typeface="Segoe UI" panose="020B0502040204020203" pitchFamily="34" charset="0"/>
                <a:ea typeface="等线" panose="02010600030101010101" pitchFamily="2" charset="-122"/>
                <a:cs typeface="+mn-ea"/>
                <a:sym typeface="+mn-lt"/>
              </a:endParaRPr>
            </a:p>
          </p:txBody>
        </p:sp>
      </p:grpSp>
      <p:sp>
        <p:nvSpPr>
          <p:cNvPr id="38" name="TextBox 20"/>
          <p:cNvSpPr txBox="1"/>
          <p:nvPr/>
        </p:nvSpPr>
        <p:spPr>
          <a:xfrm>
            <a:off x="436037" y="219515"/>
            <a:ext cx="1765952" cy="264795"/>
          </a:xfrm>
          <a:prstGeom prst="rect">
            <a:avLst/>
          </a:prstGeom>
          <a:noFill/>
          <a:effectLst/>
        </p:spPr>
        <p:txBody>
          <a:bodyPr wrap="square" rtlCol="0">
            <a:spAutoFit/>
          </a:bodyPr>
          <a:lstStyle/>
          <a:p>
            <a:pPr algn="ctr" defTabSz="514350"/>
            <a:r>
              <a:rPr lang="en-US" altLang="zh-CN" sz="1125">
                <a:solidFill>
                  <a:srgbClr val="C00000"/>
                </a:solidFill>
                <a:latin typeface="Segoe UI" panose="020B0502040204020203" pitchFamily="34" charset="0"/>
                <a:ea typeface="等线" panose="02010600030101010101" pitchFamily="2" charset="-122"/>
                <a:cs typeface="思源黑体 Light" panose="020B0300000000000000" charset="-122"/>
              </a:rPr>
              <a:t>2026</a:t>
            </a:r>
            <a:r>
              <a:rPr lang="zh-CN" altLang="en-US" sz="1125">
                <a:solidFill>
                  <a:srgbClr val="C00000"/>
                </a:solidFill>
                <a:latin typeface="Segoe UI" panose="020B0502040204020203" pitchFamily="34" charset="0"/>
                <a:ea typeface="等线" panose="02010600030101010101" pitchFamily="2" charset="-122"/>
                <a:cs typeface="思源黑体 Light" panose="020B0300000000000000" charset="-122"/>
              </a:rPr>
              <a:t>年</a:t>
            </a:r>
            <a:r>
              <a:rPr lang="zh-CN" altLang="en-US" sz="1125" dirty="0">
                <a:solidFill>
                  <a:srgbClr val="C00000"/>
                </a:solidFill>
                <a:latin typeface="Segoe UI" panose="020B0502040204020203" pitchFamily="34" charset="0"/>
                <a:ea typeface="等线" panose="02010600030101010101" pitchFamily="2" charset="-122"/>
                <a:cs typeface="思源黑体 Light" panose="020B0300000000000000" charset="-122"/>
              </a:rPr>
              <a:t>安全生产月</a:t>
            </a:r>
            <a:endParaRPr lang="en-US" altLang="zh-CN" sz="1125" dirty="0">
              <a:solidFill>
                <a:srgbClr val="C00000"/>
              </a:solidFill>
              <a:latin typeface="Segoe UI" panose="020B0502040204020203" pitchFamily="34" charset="0"/>
              <a:ea typeface="等线" panose="02010600030101010101" pitchFamily="2" charset="-122"/>
              <a:cs typeface="思源黑体 Light" panose="020B0300000000000000" charset="-122"/>
            </a:endParaRPr>
          </a:p>
        </p:txBody>
      </p:sp>
      <p:sp>
        <p:nvSpPr>
          <p:cNvPr id="39" name="TextBox 19"/>
          <p:cNvSpPr txBox="1"/>
          <p:nvPr/>
        </p:nvSpPr>
        <p:spPr>
          <a:xfrm>
            <a:off x="690682" y="387704"/>
            <a:ext cx="1473835" cy="203200"/>
          </a:xfrm>
          <a:prstGeom prst="rect">
            <a:avLst/>
          </a:prstGeom>
          <a:noFill/>
          <a:effectLst/>
        </p:spPr>
        <p:txBody>
          <a:bodyPr wrap="none" rtlCol="0">
            <a:spAutoFit/>
          </a:bodyPr>
          <a:lstStyle/>
          <a:p>
            <a:pPr lvl="0" algn="ctr"/>
            <a:r>
              <a:rPr lang="en-US" altLang="zh-CN" sz="730" spc="-56" dirty="0">
                <a:solidFill>
                  <a:schemeClr val="accent6"/>
                </a:solidFill>
                <a:latin typeface="Segoe UI" panose="020B0502040204020203" pitchFamily="34" charset="0"/>
                <a:ea typeface="等线" panose="02010600030101010101" pitchFamily="2" charset="-122"/>
              </a:rPr>
              <a:t>National safe production </a:t>
            </a:r>
            <a:r>
              <a:rPr lang="en-US" altLang="zh-CN" sz="730" spc="-56">
                <a:solidFill>
                  <a:schemeClr val="accent6"/>
                </a:solidFill>
                <a:latin typeface="Segoe UI" panose="020B0502040204020203" pitchFamily="34" charset="0"/>
                <a:ea typeface="等线" panose="02010600030101010101" pitchFamily="2" charset="-122"/>
              </a:rPr>
              <a:t>month 2026</a:t>
            </a:r>
            <a:endParaRPr lang="en-US" altLang="zh-CN" sz="730" spc="-56" dirty="0">
              <a:solidFill>
                <a:schemeClr val="accent6"/>
              </a:solidFill>
              <a:latin typeface="Segoe UI" panose="020B0502040204020203" pitchFamily="34" charset="0"/>
              <a:ea typeface="等线" panose="02010600030101010101" pitchFamily="2" charset="-122"/>
            </a:endParaRPr>
          </a:p>
        </p:txBody>
      </p:sp>
      <p:pic>
        <p:nvPicPr>
          <p:cNvPr id="40" name="图片 39" descr="51miz-E1176160-7A6F775C"/>
          <p:cNvPicPr>
            <a:picLocks noChangeAspect="1"/>
          </p:cNvPicPr>
          <p:nvPr/>
        </p:nvPicPr>
        <p:blipFill>
          <a:blip r:embed="rId9"/>
          <a:srcRect l="35208" t="48542" r="46979" b="26667"/>
          <a:stretch>
            <a:fillRect/>
          </a:stretch>
        </p:blipFill>
        <p:spPr>
          <a:xfrm>
            <a:off x="110279" y="180548"/>
            <a:ext cx="614368" cy="398659"/>
          </a:xfrm>
          <a:prstGeom prst="rect">
            <a:avLst/>
          </a:prstGeom>
        </p:spPr>
      </p:pic>
      <p:sp>
        <p:nvSpPr>
          <p:cNvPr id="41" name="矩形 40"/>
          <p:cNvSpPr/>
          <p:nvPr/>
        </p:nvSpPr>
        <p:spPr>
          <a:xfrm flipH="1">
            <a:off x="1384078" y="684770"/>
            <a:ext cx="4324198" cy="663067"/>
          </a:xfrm>
          <a:prstGeom prst="rect">
            <a:avLst/>
          </a:prstGeom>
          <a:noFill/>
        </p:spPr>
        <p:txBody>
          <a:bodyPr wrap="square">
            <a:spAutoFit/>
          </a:bodyPr>
          <a:lstStyle/>
          <a:p>
            <a:pPr algn="dist" defTabSz="514350" fontAlgn="base">
              <a:lnSpc>
                <a:spcPct val="120000"/>
              </a:lnSpc>
            </a:pPr>
            <a:r>
              <a:rPr lang="zh-CN" altLang="en-US" sz="3375" b="1" spc="-84">
                <a:ln w="15875">
                  <a:noFill/>
                </a:ln>
                <a:solidFill>
                  <a:srgbClr val="C00000"/>
                </a:solidFill>
                <a:latin typeface="思源宋体 CN" panose="02020400000000000000" pitchFamily="18" charset="-122"/>
                <a:ea typeface="思源宋体 CN" panose="02020400000000000000" pitchFamily="18" charset="-122"/>
                <a:sym typeface="思源宋体 CN" panose="02020400000000000000" pitchFamily="18" charset="-122"/>
              </a:rPr>
              <a:t>排查整治风险隐患</a:t>
            </a:r>
            <a:endParaRPr lang="zh-CN" altLang="en-US" sz="3375" b="1" spc="-84" dirty="0">
              <a:ln w="15875">
                <a:noFill/>
              </a:ln>
              <a:solidFill>
                <a:srgbClr val="C00000"/>
              </a:solidFill>
              <a:latin typeface="思源宋体 CN" panose="02020400000000000000" pitchFamily="18" charset="-122"/>
              <a:ea typeface="思源宋体 CN" panose="02020400000000000000" pitchFamily="18" charset="-122"/>
              <a:cs typeface="字魂143号-正酷超级黑" panose="00000500000000000000" charset="-122"/>
              <a:sym typeface="思源宋体 CN" panose="02020400000000000000" pitchFamily="18" charset="-122"/>
            </a:endParaRPr>
          </a:p>
        </p:txBody>
      </p:sp>
      <p:grpSp>
        <p:nvGrpSpPr>
          <p:cNvPr id="44" name="组合 43"/>
          <p:cNvGrpSpPr/>
          <p:nvPr/>
        </p:nvGrpSpPr>
        <p:grpSpPr>
          <a:xfrm>
            <a:off x="-883285" y="1279251"/>
            <a:ext cx="8624570" cy="298450"/>
            <a:chOff x="1231413" y="1491630"/>
            <a:chExt cx="6704745" cy="255096"/>
          </a:xfrm>
        </p:grpSpPr>
        <p:grpSp>
          <p:nvGrpSpPr>
            <p:cNvPr id="45" name="组合 44"/>
            <p:cNvGrpSpPr/>
            <p:nvPr/>
          </p:nvGrpSpPr>
          <p:grpSpPr>
            <a:xfrm>
              <a:off x="4118171" y="1491630"/>
              <a:ext cx="887762" cy="255096"/>
              <a:chOff x="3965502" y="1879809"/>
              <a:chExt cx="1193100" cy="342834"/>
            </a:xfrm>
            <a:solidFill>
              <a:srgbClr val="E71E17"/>
            </a:solidFill>
          </p:grpSpPr>
          <p:sp>
            <p:nvSpPr>
              <p:cNvPr id="49" name="dark-star-shape_15445"/>
              <p:cNvSpPr>
                <a:spLocks noChangeAspect="1"/>
              </p:cNvSpPr>
              <p:nvPr>
                <p:custDataLst>
                  <p:tags r:id="rId10"/>
                </p:custDataLst>
              </p:nvPr>
            </p:nvSpPr>
            <p:spPr bwMode="auto">
              <a:xfrm>
                <a:off x="4391609" y="1879809"/>
                <a:ext cx="360781" cy="342834"/>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sp>
            <p:nvSpPr>
              <p:cNvPr id="50" name="dark-star-shape_15445"/>
              <p:cNvSpPr>
                <a:spLocks noChangeAspect="1"/>
              </p:cNvSpPr>
              <p:nvPr>
                <p:custDataLst>
                  <p:tags r:id="rId11"/>
                </p:custDataLst>
              </p:nvPr>
            </p:nvSpPr>
            <p:spPr bwMode="auto">
              <a:xfrm>
                <a:off x="4771621"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sp>
            <p:nvSpPr>
              <p:cNvPr id="51" name="dark-star-shape_15445"/>
              <p:cNvSpPr>
                <a:spLocks noChangeAspect="1"/>
              </p:cNvSpPr>
              <p:nvPr>
                <p:custDataLst>
                  <p:tags r:id="rId12"/>
                </p:custDataLst>
              </p:nvPr>
            </p:nvSpPr>
            <p:spPr bwMode="auto">
              <a:xfrm>
                <a:off x="4161559"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sp>
            <p:nvSpPr>
              <p:cNvPr id="52" name="dark-star-shape_15445"/>
              <p:cNvSpPr>
                <a:spLocks noChangeAspect="1"/>
              </p:cNvSpPr>
              <p:nvPr>
                <p:custDataLst>
                  <p:tags r:id="rId13"/>
                </p:custDataLst>
              </p:nvPr>
            </p:nvSpPr>
            <p:spPr bwMode="auto">
              <a:xfrm>
                <a:off x="396550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sp>
            <p:nvSpPr>
              <p:cNvPr id="53" name="dark-star-shape_15445"/>
              <p:cNvSpPr>
                <a:spLocks noChangeAspect="1"/>
              </p:cNvSpPr>
              <p:nvPr>
                <p:custDataLst>
                  <p:tags r:id="rId14"/>
                </p:custDataLst>
              </p:nvPr>
            </p:nvSpPr>
            <p:spPr bwMode="auto">
              <a:xfrm>
                <a:off x="503791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grpSp>
        <p:grpSp>
          <p:nvGrpSpPr>
            <p:cNvPr id="46" name="组合 45"/>
            <p:cNvGrpSpPr/>
            <p:nvPr/>
          </p:nvGrpSpPr>
          <p:grpSpPr>
            <a:xfrm>
              <a:off x="1231413" y="1619178"/>
              <a:ext cx="6704745" cy="0"/>
              <a:chOff x="1231413" y="2082167"/>
              <a:chExt cx="6704745" cy="0"/>
            </a:xfrm>
          </p:grpSpPr>
          <p:cxnSp>
            <p:nvCxnSpPr>
              <p:cNvPr id="47" name="直接连接符 46"/>
              <p:cNvCxnSpPr/>
              <p:nvPr>
                <p:custDataLst>
                  <p:tags r:id="rId15"/>
                </p:custDataLst>
              </p:nvPr>
            </p:nvCxnSpPr>
            <p:spPr>
              <a:xfrm>
                <a:off x="5148064" y="2082167"/>
                <a:ext cx="2788094" cy="0"/>
              </a:xfrm>
              <a:prstGeom prst="line">
                <a:avLst/>
              </a:prstGeom>
              <a:noFill/>
              <a:ln w="15875" cap="flat" cmpd="sng" algn="ctr">
                <a:solidFill>
                  <a:srgbClr val="D00000"/>
                </a:solidFill>
                <a:prstDash val="solid"/>
                <a:miter lim="800000"/>
              </a:ln>
              <a:effectLst/>
            </p:spPr>
          </p:cxnSp>
          <p:cxnSp>
            <p:nvCxnSpPr>
              <p:cNvPr id="48" name="直接连接符 47"/>
              <p:cNvCxnSpPr/>
              <p:nvPr>
                <p:custDataLst>
                  <p:tags r:id="rId16"/>
                </p:custDataLst>
              </p:nvPr>
            </p:nvCxnSpPr>
            <p:spPr>
              <a:xfrm>
                <a:off x="1231413" y="2082167"/>
                <a:ext cx="2764523" cy="0"/>
              </a:xfrm>
              <a:prstGeom prst="line">
                <a:avLst/>
              </a:prstGeom>
              <a:noFill/>
              <a:ln w="15875" cap="flat" cmpd="sng" algn="ctr">
                <a:solidFill>
                  <a:srgbClr val="D00000"/>
                </a:solidFill>
                <a:prstDash val="solid"/>
                <a:miter lim="800000"/>
              </a:ln>
              <a:effectLst/>
            </p:spPr>
          </p:cxnSp>
        </p:grpSp>
      </p:grpSp>
      <p:pic>
        <p:nvPicPr>
          <p:cNvPr id="55" name="图片 54"/>
          <p:cNvPicPr>
            <a:picLocks noChangeAspect="1"/>
          </p:cNvPicPr>
          <p:nvPr/>
        </p:nvPicPr>
        <p:blipFill rotWithShape="1">
          <a:blip r:embed="rId17"/>
          <a:srcRect l="18298" t="1797" r="34893" b="11205"/>
          <a:stretch>
            <a:fillRect/>
          </a:stretch>
        </p:blipFill>
        <p:spPr>
          <a:xfrm>
            <a:off x="5689249" y="615855"/>
            <a:ext cx="755248" cy="789578"/>
          </a:xfrm>
          <a:prstGeom prst="rect">
            <a:avLst/>
          </a:prstGeom>
        </p:spPr>
      </p:pic>
      <p:pic>
        <p:nvPicPr>
          <p:cNvPr id="12" name="图片 11"/>
          <p:cNvPicPr>
            <a:picLocks noChangeAspect="1"/>
          </p:cNvPicPr>
          <p:nvPr/>
        </p:nvPicPr>
        <p:blipFill>
          <a:blip r:embed="rId18"/>
          <a:stretch>
            <a:fillRect/>
          </a:stretch>
        </p:blipFill>
        <p:spPr>
          <a:xfrm>
            <a:off x="184150" y="2527300"/>
            <a:ext cx="3331210" cy="2813685"/>
          </a:xfrm>
          <a:prstGeom prst="rect">
            <a:avLst/>
          </a:prstGeom>
        </p:spPr>
      </p:pic>
      <p:pic>
        <p:nvPicPr>
          <p:cNvPr id="16" name="图片 15"/>
          <p:cNvPicPr>
            <a:picLocks noChangeAspect="1"/>
          </p:cNvPicPr>
          <p:nvPr/>
        </p:nvPicPr>
        <p:blipFill>
          <a:blip r:embed="rId19"/>
          <a:stretch>
            <a:fillRect/>
          </a:stretch>
        </p:blipFill>
        <p:spPr>
          <a:xfrm>
            <a:off x="3515360" y="2564765"/>
            <a:ext cx="3160395" cy="2574290"/>
          </a:xfrm>
          <a:prstGeom prst="rect">
            <a:avLst/>
          </a:prstGeom>
        </p:spPr>
      </p:pic>
      <p:pic>
        <p:nvPicPr>
          <p:cNvPr id="3" name="图片 2"/>
          <p:cNvPicPr>
            <a:picLocks noChangeAspect="1"/>
          </p:cNvPicPr>
          <p:nvPr/>
        </p:nvPicPr>
        <p:blipFill>
          <a:blip r:embed="rId20"/>
          <a:stretch>
            <a:fillRect/>
          </a:stretch>
        </p:blipFill>
        <p:spPr>
          <a:xfrm>
            <a:off x="492125" y="5653405"/>
            <a:ext cx="3023235" cy="2807970"/>
          </a:xfrm>
          <a:prstGeom prst="rect">
            <a:avLst/>
          </a:prstGeom>
        </p:spPr>
      </p:pic>
      <p:pic>
        <p:nvPicPr>
          <p:cNvPr id="14" name="图片 13"/>
          <p:cNvPicPr>
            <a:picLocks noChangeAspect="1"/>
          </p:cNvPicPr>
          <p:nvPr/>
        </p:nvPicPr>
        <p:blipFill>
          <a:blip r:embed="rId21"/>
          <a:srcRect r="17600" b="18667"/>
          <a:stretch>
            <a:fillRect/>
          </a:stretch>
        </p:blipFill>
        <p:spPr>
          <a:xfrm>
            <a:off x="3431540" y="5623560"/>
            <a:ext cx="3162935" cy="2889250"/>
          </a:xfrm>
          <a:prstGeom prst="rect">
            <a:avLst/>
          </a:prstGeom>
        </p:spPr>
      </p:pic>
    </p:spTree>
  </p:cSld>
  <p:clrMapOvr>
    <a:masterClrMapping/>
  </p:clrMapOvr>
  <p:transition spd="slow">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PA-直接连接符 2"/>
          <p:cNvCxnSpPr/>
          <p:nvPr>
            <p:custDataLst>
              <p:tags r:id="rId1"/>
            </p:custDataLst>
          </p:nvPr>
        </p:nvCxnSpPr>
        <p:spPr>
          <a:xfrm>
            <a:off x="295648" y="1615495"/>
            <a:ext cx="6501058" cy="0"/>
          </a:xfrm>
          <a:prstGeom prst="line">
            <a:avLst/>
          </a:prstGeom>
          <a:ln>
            <a:solidFill>
              <a:srgbClr val="DC0612"/>
            </a:solidFill>
            <a:prstDash val="dash"/>
          </a:ln>
        </p:spPr>
        <p:style>
          <a:lnRef idx="1">
            <a:schemeClr val="accent1"/>
          </a:lnRef>
          <a:fillRef idx="0">
            <a:schemeClr val="accent1"/>
          </a:fillRef>
          <a:effectRef idx="0">
            <a:schemeClr val="accent1"/>
          </a:effectRef>
          <a:fontRef idx="minor">
            <a:schemeClr val="tx1"/>
          </a:fontRef>
        </p:style>
      </p:cxnSp>
      <p:pic>
        <p:nvPicPr>
          <p:cNvPr id="8" name="图片 7" descr="防盗标签"/>
          <p:cNvPicPr>
            <a:picLocks noChangeAspect="1"/>
          </p:cNvPicPr>
          <p:nvPr/>
        </p:nvPicPr>
        <p:blipFill>
          <a:blip r:embed="rId2"/>
          <a:stretch>
            <a:fillRect/>
          </a:stretch>
        </p:blipFill>
        <p:spPr>
          <a:xfrm>
            <a:off x="986036" y="1818664"/>
            <a:ext cx="2025" cy="183"/>
          </a:xfrm>
          <a:prstGeom prst="rect">
            <a:avLst/>
          </a:prstGeom>
        </p:spPr>
      </p:pic>
      <p:grpSp>
        <p:nvGrpSpPr>
          <p:cNvPr id="10" name="组合 9"/>
          <p:cNvGrpSpPr/>
          <p:nvPr/>
        </p:nvGrpSpPr>
        <p:grpSpPr>
          <a:xfrm>
            <a:off x="262017" y="1838804"/>
            <a:ext cx="5001339" cy="533858"/>
            <a:chOff x="1128" y="2203"/>
            <a:chExt cx="17089" cy="1823"/>
          </a:xfrm>
        </p:grpSpPr>
        <p:grpSp>
          <p:nvGrpSpPr>
            <p:cNvPr id="83" name="组合 82"/>
            <p:cNvGrpSpPr/>
            <p:nvPr/>
          </p:nvGrpSpPr>
          <p:grpSpPr>
            <a:xfrm>
              <a:off x="2767" y="3391"/>
              <a:ext cx="11914" cy="635"/>
              <a:chOff x="-1261693" y="3643336"/>
              <a:chExt cx="7565684" cy="403470"/>
            </a:xfrm>
          </p:grpSpPr>
          <p:grpSp>
            <p:nvGrpSpPr>
              <p:cNvPr id="84" name="组合 83"/>
              <p:cNvGrpSpPr/>
              <p:nvPr/>
            </p:nvGrpSpPr>
            <p:grpSpPr>
              <a:xfrm>
                <a:off x="-1022910" y="3872820"/>
                <a:ext cx="7326901" cy="173986"/>
                <a:chOff x="-17292" y="4668383"/>
                <a:chExt cx="7326901" cy="173986"/>
              </a:xfrm>
            </p:grpSpPr>
            <p:cxnSp>
              <p:nvCxnSpPr>
                <p:cNvPr id="85" name="直接连接符 84"/>
                <p:cNvCxnSpPr/>
                <p:nvPr>
                  <p:custDataLst>
                    <p:tags r:id="rId3"/>
                  </p:custDataLst>
                </p:nvPr>
              </p:nvCxnSpPr>
              <p:spPr>
                <a:xfrm>
                  <a:off x="-17292" y="4769318"/>
                  <a:ext cx="715253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86" name="圆: 空心 54"/>
                <p:cNvSpPr/>
                <p:nvPr>
                  <p:custDataLst>
                    <p:tags r:id="rId4"/>
                  </p:custDataLst>
                </p:nvPr>
              </p:nvSpPr>
              <p:spPr>
                <a:xfrm>
                  <a:off x="7135623" y="4668383"/>
                  <a:ext cx="173986" cy="173986"/>
                </a:xfrm>
                <a:prstGeom prst="donu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endParaRPr lang="zh-CN" altLang="en-US" sz="1015" dirty="0">
                    <a:solidFill>
                      <a:prstClr val="black"/>
                    </a:solidFill>
                    <a:latin typeface="思源黑体" panose="020B0500000000000000" pitchFamily="34" charset="-122"/>
                    <a:ea typeface="思源黑体" panose="020B0500000000000000" pitchFamily="34" charset="-122"/>
                  </a:endParaRPr>
                </a:p>
              </p:txBody>
            </p:sp>
          </p:grpSp>
          <p:cxnSp>
            <p:nvCxnSpPr>
              <p:cNvPr id="87" name="直接连接符 86"/>
              <p:cNvCxnSpPr/>
              <p:nvPr>
                <p:custDataLst>
                  <p:tags r:id="rId5"/>
                </p:custDataLst>
              </p:nvPr>
            </p:nvCxnSpPr>
            <p:spPr>
              <a:xfrm>
                <a:off x="-1261693" y="3643336"/>
                <a:ext cx="238783" cy="33041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88" name="矩形 87"/>
            <p:cNvSpPr/>
            <p:nvPr>
              <p:custDataLst>
                <p:tags r:id="rId6"/>
              </p:custDataLst>
            </p:nvPr>
          </p:nvSpPr>
          <p:spPr>
            <a:xfrm>
              <a:off x="3515" y="2203"/>
              <a:ext cx="14702" cy="1461"/>
            </a:xfrm>
            <a:prstGeom prst="rect">
              <a:avLst/>
            </a:prstGeom>
          </p:spPr>
          <p:txBody>
            <a:bodyPr wrap="square">
              <a:spAutoFit/>
            </a:bodyPr>
            <a:lstStyle/>
            <a:p>
              <a:pPr defTabSz="257175">
                <a:lnSpc>
                  <a:spcPct val="135000"/>
                </a:lnSpc>
              </a:pPr>
              <a:r>
                <a:rPr lang="zh-CN" altLang="en-US" b="1" dirty="0">
                  <a:solidFill>
                    <a:srgbClr val="C00000"/>
                  </a:solidFill>
                  <a:latin typeface="思源宋体 CN" panose="02020400000000000000" pitchFamily="18" charset="-122"/>
                  <a:ea typeface="思源宋体 CN" panose="02020400000000000000" pitchFamily="18" charset="-122"/>
                  <a:sym typeface="Calibri" panose="020F0502020204030204" pitchFamily="34" charset="0"/>
                </a:rPr>
                <a:t>消防及环保类安全隐患</a:t>
              </a:r>
              <a:endParaRPr lang="en-US" altLang="zh-CN" b="1" dirty="0">
                <a:solidFill>
                  <a:srgbClr val="C00000"/>
                </a:solidFill>
                <a:latin typeface="思源宋体 CN" panose="02020400000000000000" pitchFamily="18" charset="-122"/>
                <a:ea typeface="思源宋体 CN" panose="02020400000000000000" pitchFamily="18" charset="-122"/>
                <a:sym typeface="Calibri" panose="020F0502020204030204" pitchFamily="34" charset="0"/>
              </a:endParaRPr>
            </a:p>
          </p:txBody>
        </p:sp>
        <p:sp>
          <p:nvSpPr>
            <p:cNvPr id="89" name="弧形 88"/>
            <p:cNvSpPr/>
            <p:nvPr>
              <p:custDataLst>
                <p:tags r:id="rId7"/>
              </p:custDataLst>
            </p:nvPr>
          </p:nvSpPr>
          <p:spPr>
            <a:xfrm>
              <a:off x="1128" y="2288"/>
              <a:ext cx="1686" cy="1686"/>
            </a:xfrm>
            <a:prstGeom prst="arc">
              <a:avLst>
                <a:gd name="adj1" fmla="val 13337330"/>
                <a:gd name="adj2" fmla="val 8932735"/>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endParaRPr lang="zh-CN" altLang="en-US" sz="1015" dirty="0">
                <a:solidFill>
                  <a:prstClr val="black"/>
                </a:solidFill>
                <a:latin typeface="思源黑体" panose="020B0500000000000000" pitchFamily="34" charset="-122"/>
                <a:ea typeface="思源黑体" panose="020B0500000000000000" pitchFamily="34" charset="-122"/>
              </a:endParaRPr>
            </a:p>
          </p:txBody>
        </p:sp>
        <p:sp>
          <p:nvSpPr>
            <p:cNvPr id="108" name="PA_圆角矩形 12"/>
            <p:cNvSpPr>
              <a:spLocks noChangeAspect="1"/>
            </p:cNvSpPr>
            <p:nvPr>
              <p:custDataLst>
                <p:tags r:id="rId8"/>
              </p:custDataLst>
            </p:nvPr>
          </p:nvSpPr>
          <p:spPr>
            <a:xfrm>
              <a:off x="1386" y="2581"/>
              <a:ext cx="1170" cy="1170"/>
            </a:xfrm>
            <a:prstGeom prst="roundRect">
              <a:avLst>
                <a:gd name="adj" fmla="val 50000"/>
              </a:avLst>
            </a:prstGeom>
            <a:solidFill>
              <a:srgbClr val="C00000"/>
            </a:solidFill>
            <a:ln w="63500" cap="flat" cmpd="sng" algn="ctr">
              <a:solidFill>
                <a:srgbClr val="C00000">
                  <a:alpha val="30000"/>
                </a:srgbClr>
              </a:solidFill>
              <a:prstDash val="solid"/>
              <a:miter lim="800000"/>
            </a:ln>
            <a:effectLst/>
          </p:spPr>
          <p:txBody>
            <a:bodyPr rtlCol="0" anchor="ctr"/>
            <a:lstStyle/>
            <a:p>
              <a:pPr algn="ctr" defTabSz="257175"/>
              <a:r>
                <a:rPr lang="en-US" altLang="zh-CN" sz="2025" b="1" kern="0" dirty="0">
                  <a:solidFill>
                    <a:srgbClr val="FCFCFC"/>
                  </a:solidFill>
                  <a:latin typeface="Segoe UI" panose="020B0502040204020203" pitchFamily="34" charset="0"/>
                  <a:ea typeface="等线" panose="02010600030101010101" pitchFamily="2" charset="-122"/>
                  <a:cs typeface="+mn-ea"/>
                  <a:sym typeface="+mn-lt"/>
                </a:rPr>
                <a:t>7</a:t>
              </a:r>
              <a:endParaRPr lang="zh-CN" altLang="en-US" sz="2025" b="1" kern="0" dirty="0">
                <a:solidFill>
                  <a:srgbClr val="FCFCFC"/>
                </a:solidFill>
                <a:latin typeface="Segoe UI" panose="020B0502040204020203" pitchFamily="34" charset="0"/>
                <a:ea typeface="等线" panose="02010600030101010101" pitchFamily="2" charset="-122"/>
                <a:cs typeface="+mn-ea"/>
                <a:sym typeface="+mn-lt"/>
              </a:endParaRPr>
            </a:p>
          </p:txBody>
        </p:sp>
      </p:grpSp>
      <p:sp>
        <p:nvSpPr>
          <p:cNvPr id="38" name="TextBox 20"/>
          <p:cNvSpPr txBox="1"/>
          <p:nvPr/>
        </p:nvSpPr>
        <p:spPr>
          <a:xfrm>
            <a:off x="436037" y="219515"/>
            <a:ext cx="1765952" cy="264795"/>
          </a:xfrm>
          <a:prstGeom prst="rect">
            <a:avLst/>
          </a:prstGeom>
          <a:noFill/>
          <a:effectLst/>
        </p:spPr>
        <p:txBody>
          <a:bodyPr wrap="square" rtlCol="0">
            <a:spAutoFit/>
          </a:bodyPr>
          <a:lstStyle/>
          <a:p>
            <a:pPr algn="ctr" defTabSz="514350"/>
            <a:r>
              <a:rPr lang="en-US" altLang="zh-CN" sz="1125">
                <a:solidFill>
                  <a:srgbClr val="C00000"/>
                </a:solidFill>
                <a:latin typeface="Segoe UI" panose="020B0502040204020203" pitchFamily="34" charset="0"/>
                <a:ea typeface="等线" panose="02010600030101010101" pitchFamily="2" charset="-122"/>
                <a:cs typeface="思源黑体 Light" panose="020B0300000000000000" charset="-122"/>
              </a:rPr>
              <a:t>2026</a:t>
            </a:r>
            <a:r>
              <a:rPr lang="zh-CN" altLang="en-US" sz="1125">
                <a:solidFill>
                  <a:srgbClr val="C00000"/>
                </a:solidFill>
                <a:latin typeface="Segoe UI" panose="020B0502040204020203" pitchFamily="34" charset="0"/>
                <a:ea typeface="等线" panose="02010600030101010101" pitchFamily="2" charset="-122"/>
                <a:cs typeface="思源黑体 Light" panose="020B0300000000000000" charset="-122"/>
              </a:rPr>
              <a:t>年</a:t>
            </a:r>
            <a:r>
              <a:rPr lang="zh-CN" altLang="en-US" sz="1125" dirty="0">
                <a:solidFill>
                  <a:srgbClr val="C00000"/>
                </a:solidFill>
                <a:latin typeface="Segoe UI" panose="020B0502040204020203" pitchFamily="34" charset="0"/>
                <a:ea typeface="等线" panose="02010600030101010101" pitchFamily="2" charset="-122"/>
                <a:cs typeface="思源黑体 Light" panose="020B0300000000000000" charset="-122"/>
              </a:rPr>
              <a:t>安全生产月</a:t>
            </a:r>
            <a:endParaRPr lang="en-US" altLang="zh-CN" sz="1125" dirty="0">
              <a:solidFill>
                <a:srgbClr val="C00000"/>
              </a:solidFill>
              <a:latin typeface="Segoe UI" panose="020B0502040204020203" pitchFamily="34" charset="0"/>
              <a:ea typeface="等线" panose="02010600030101010101" pitchFamily="2" charset="-122"/>
              <a:cs typeface="思源黑体 Light" panose="020B0300000000000000" charset="-122"/>
            </a:endParaRPr>
          </a:p>
        </p:txBody>
      </p:sp>
      <p:sp>
        <p:nvSpPr>
          <p:cNvPr id="39" name="TextBox 19"/>
          <p:cNvSpPr txBox="1"/>
          <p:nvPr/>
        </p:nvSpPr>
        <p:spPr>
          <a:xfrm>
            <a:off x="690682" y="387704"/>
            <a:ext cx="1473835" cy="203200"/>
          </a:xfrm>
          <a:prstGeom prst="rect">
            <a:avLst/>
          </a:prstGeom>
          <a:noFill/>
          <a:effectLst/>
        </p:spPr>
        <p:txBody>
          <a:bodyPr wrap="none" rtlCol="0">
            <a:spAutoFit/>
          </a:bodyPr>
          <a:lstStyle/>
          <a:p>
            <a:pPr lvl="0" algn="ctr"/>
            <a:r>
              <a:rPr lang="en-US" altLang="zh-CN" sz="730" spc="-56" dirty="0">
                <a:solidFill>
                  <a:schemeClr val="accent6"/>
                </a:solidFill>
                <a:latin typeface="Segoe UI" panose="020B0502040204020203" pitchFamily="34" charset="0"/>
                <a:ea typeface="等线" panose="02010600030101010101" pitchFamily="2" charset="-122"/>
              </a:rPr>
              <a:t>National safe production </a:t>
            </a:r>
            <a:r>
              <a:rPr lang="en-US" altLang="zh-CN" sz="730" spc="-56">
                <a:solidFill>
                  <a:schemeClr val="accent6"/>
                </a:solidFill>
                <a:latin typeface="Segoe UI" panose="020B0502040204020203" pitchFamily="34" charset="0"/>
                <a:ea typeface="等线" panose="02010600030101010101" pitchFamily="2" charset="-122"/>
              </a:rPr>
              <a:t>month 2026</a:t>
            </a:r>
            <a:endParaRPr lang="en-US" altLang="zh-CN" sz="730" spc="-56" dirty="0">
              <a:solidFill>
                <a:schemeClr val="accent6"/>
              </a:solidFill>
              <a:latin typeface="Segoe UI" panose="020B0502040204020203" pitchFamily="34" charset="0"/>
              <a:ea typeface="等线" panose="02010600030101010101" pitchFamily="2" charset="-122"/>
            </a:endParaRPr>
          </a:p>
        </p:txBody>
      </p:sp>
      <p:pic>
        <p:nvPicPr>
          <p:cNvPr id="40" name="图片 39" descr="51miz-E1176160-7A6F775C"/>
          <p:cNvPicPr>
            <a:picLocks noChangeAspect="1"/>
          </p:cNvPicPr>
          <p:nvPr/>
        </p:nvPicPr>
        <p:blipFill>
          <a:blip r:embed="rId9"/>
          <a:srcRect l="35208" t="48542" r="46979" b="26667"/>
          <a:stretch>
            <a:fillRect/>
          </a:stretch>
        </p:blipFill>
        <p:spPr>
          <a:xfrm>
            <a:off x="110279" y="180548"/>
            <a:ext cx="614368" cy="398659"/>
          </a:xfrm>
          <a:prstGeom prst="rect">
            <a:avLst/>
          </a:prstGeom>
        </p:spPr>
      </p:pic>
      <p:sp>
        <p:nvSpPr>
          <p:cNvPr id="41" name="矩形 40"/>
          <p:cNvSpPr/>
          <p:nvPr/>
        </p:nvSpPr>
        <p:spPr>
          <a:xfrm flipH="1">
            <a:off x="1384078" y="684770"/>
            <a:ext cx="4324198" cy="663067"/>
          </a:xfrm>
          <a:prstGeom prst="rect">
            <a:avLst/>
          </a:prstGeom>
          <a:noFill/>
        </p:spPr>
        <p:txBody>
          <a:bodyPr wrap="square">
            <a:spAutoFit/>
          </a:bodyPr>
          <a:lstStyle/>
          <a:p>
            <a:pPr algn="dist" defTabSz="514350" fontAlgn="base">
              <a:lnSpc>
                <a:spcPct val="120000"/>
              </a:lnSpc>
            </a:pPr>
            <a:r>
              <a:rPr lang="zh-CN" altLang="en-US" sz="3375" b="1" spc="-84">
                <a:ln w="15875">
                  <a:noFill/>
                </a:ln>
                <a:solidFill>
                  <a:srgbClr val="C00000"/>
                </a:solidFill>
                <a:latin typeface="思源宋体 CN" panose="02020400000000000000" pitchFamily="18" charset="-122"/>
                <a:ea typeface="思源宋体 CN" panose="02020400000000000000" pitchFamily="18" charset="-122"/>
                <a:sym typeface="思源宋体 CN" panose="02020400000000000000" pitchFamily="18" charset="-122"/>
              </a:rPr>
              <a:t>排查整治风险隐患</a:t>
            </a:r>
            <a:endParaRPr lang="zh-CN" altLang="en-US" sz="3375" b="1" spc="-84" dirty="0">
              <a:ln w="15875">
                <a:noFill/>
              </a:ln>
              <a:solidFill>
                <a:srgbClr val="C00000"/>
              </a:solidFill>
              <a:latin typeface="思源宋体 CN" panose="02020400000000000000" pitchFamily="18" charset="-122"/>
              <a:ea typeface="思源宋体 CN" panose="02020400000000000000" pitchFamily="18" charset="-122"/>
              <a:cs typeface="字魂143号-正酷超级黑" panose="00000500000000000000" charset="-122"/>
              <a:sym typeface="思源宋体 CN" panose="02020400000000000000" pitchFamily="18" charset="-122"/>
            </a:endParaRPr>
          </a:p>
        </p:txBody>
      </p:sp>
      <p:grpSp>
        <p:nvGrpSpPr>
          <p:cNvPr id="44" name="组合 43"/>
          <p:cNvGrpSpPr/>
          <p:nvPr/>
        </p:nvGrpSpPr>
        <p:grpSpPr>
          <a:xfrm>
            <a:off x="-883285" y="1279251"/>
            <a:ext cx="8624570" cy="298450"/>
            <a:chOff x="1231413" y="1491630"/>
            <a:chExt cx="6704745" cy="255096"/>
          </a:xfrm>
        </p:grpSpPr>
        <p:grpSp>
          <p:nvGrpSpPr>
            <p:cNvPr id="45" name="组合 44"/>
            <p:cNvGrpSpPr/>
            <p:nvPr/>
          </p:nvGrpSpPr>
          <p:grpSpPr>
            <a:xfrm>
              <a:off x="4118171" y="1491630"/>
              <a:ext cx="887762" cy="255096"/>
              <a:chOff x="3965502" y="1879809"/>
              <a:chExt cx="1193100" cy="342834"/>
            </a:xfrm>
            <a:solidFill>
              <a:srgbClr val="E71E17"/>
            </a:solidFill>
          </p:grpSpPr>
          <p:sp>
            <p:nvSpPr>
              <p:cNvPr id="49" name="dark-star-shape_15445"/>
              <p:cNvSpPr>
                <a:spLocks noChangeAspect="1"/>
              </p:cNvSpPr>
              <p:nvPr>
                <p:custDataLst>
                  <p:tags r:id="rId10"/>
                </p:custDataLst>
              </p:nvPr>
            </p:nvSpPr>
            <p:spPr bwMode="auto">
              <a:xfrm>
                <a:off x="4391609" y="1879809"/>
                <a:ext cx="360781" cy="342834"/>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sp>
            <p:nvSpPr>
              <p:cNvPr id="50" name="dark-star-shape_15445"/>
              <p:cNvSpPr>
                <a:spLocks noChangeAspect="1"/>
              </p:cNvSpPr>
              <p:nvPr>
                <p:custDataLst>
                  <p:tags r:id="rId11"/>
                </p:custDataLst>
              </p:nvPr>
            </p:nvSpPr>
            <p:spPr bwMode="auto">
              <a:xfrm>
                <a:off x="4771621"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sp>
            <p:nvSpPr>
              <p:cNvPr id="51" name="dark-star-shape_15445"/>
              <p:cNvSpPr>
                <a:spLocks noChangeAspect="1"/>
              </p:cNvSpPr>
              <p:nvPr>
                <p:custDataLst>
                  <p:tags r:id="rId12"/>
                </p:custDataLst>
              </p:nvPr>
            </p:nvSpPr>
            <p:spPr bwMode="auto">
              <a:xfrm>
                <a:off x="4161559"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sp>
            <p:nvSpPr>
              <p:cNvPr id="52" name="dark-star-shape_15445"/>
              <p:cNvSpPr>
                <a:spLocks noChangeAspect="1"/>
              </p:cNvSpPr>
              <p:nvPr>
                <p:custDataLst>
                  <p:tags r:id="rId13"/>
                </p:custDataLst>
              </p:nvPr>
            </p:nvSpPr>
            <p:spPr bwMode="auto">
              <a:xfrm>
                <a:off x="396550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sp>
            <p:nvSpPr>
              <p:cNvPr id="53" name="dark-star-shape_15445"/>
              <p:cNvSpPr>
                <a:spLocks noChangeAspect="1"/>
              </p:cNvSpPr>
              <p:nvPr>
                <p:custDataLst>
                  <p:tags r:id="rId14"/>
                </p:custDataLst>
              </p:nvPr>
            </p:nvSpPr>
            <p:spPr bwMode="auto">
              <a:xfrm>
                <a:off x="503791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grpSp>
        <p:grpSp>
          <p:nvGrpSpPr>
            <p:cNvPr id="46" name="组合 45"/>
            <p:cNvGrpSpPr/>
            <p:nvPr/>
          </p:nvGrpSpPr>
          <p:grpSpPr>
            <a:xfrm>
              <a:off x="1231413" y="1619178"/>
              <a:ext cx="6704745" cy="0"/>
              <a:chOff x="1231413" y="2082167"/>
              <a:chExt cx="6704745" cy="0"/>
            </a:xfrm>
          </p:grpSpPr>
          <p:cxnSp>
            <p:nvCxnSpPr>
              <p:cNvPr id="47" name="直接连接符 46"/>
              <p:cNvCxnSpPr/>
              <p:nvPr>
                <p:custDataLst>
                  <p:tags r:id="rId15"/>
                </p:custDataLst>
              </p:nvPr>
            </p:nvCxnSpPr>
            <p:spPr>
              <a:xfrm>
                <a:off x="5148064" y="2082167"/>
                <a:ext cx="2788094" cy="0"/>
              </a:xfrm>
              <a:prstGeom prst="line">
                <a:avLst/>
              </a:prstGeom>
              <a:noFill/>
              <a:ln w="15875" cap="flat" cmpd="sng" algn="ctr">
                <a:solidFill>
                  <a:srgbClr val="D00000"/>
                </a:solidFill>
                <a:prstDash val="solid"/>
                <a:miter lim="800000"/>
              </a:ln>
              <a:effectLst/>
            </p:spPr>
          </p:cxnSp>
          <p:cxnSp>
            <p:nvCxnSpPr>
              <p:cNvPr id="48" name="直接连接符 47"/>
              <p:cNvCxnSpPr/>
              <p:nvPr>
                <p:custDataLst>
                  <p:tags r:id="rId16"/>
                </p:custDataLst>
              </p:nvPr>
            </p:nvCxnSpPr>
            <p:spPr>
              <a:xfrm>
                <a:off x="1231413" y="2082167"/>
                <a:ext cx="2764523" cy="0"/>
              </a:xfrm>
              <a:prstGeom prst="line">
                <a:avLst/>
              </a:prstGeom>
              <a:noFill/>
              <a:ln w="15875" cap="flat" cmpd="sng" algn="ctr">
                <a:solidFill>
                  <a:srgbClr val="D00000"/>
                </a:solidFill>
                <a:prstDash val="solid"/>
                <a:miter lim="800000"/>
              </a:ln>
              <a:effectLst/>
            </p:spPr>
          </p:cxnSp>
        </p:grpSp>
      </p:grpSp>
      <p:pic>
        <p:nvPicPr>
          <p:cNvPr id="55" name="图片 54"/>
          <p:cNvPicPr>
            <a:picLocks noChangeAspect="1"/>
          </p:cNvPicPr>
          <p:nvPr/>
        </p:nvPicPr>
        <p:blipFill rotWithShape="1">
          <a:blip r:embed="rId17"/>
          <a:srcRect l="18298" t="1797" r="34893" b="11205"/>
          <a:stretch>
            <a:fillRect/>
          </a:stretch>
        </p:blipFill>
        <p:spPr>
          <a:xfrm>
            <a:off x="5689249" y="615855"/>
            <a:ext cx="755248" cy="789578"/>
          </a:xfrm>
          <a:prstGeom prst="rect">
            <a:avLst/>
          </a:prstGeom>
        </p:spPr>
      </p:pic>
      <p:pic>
        <p:nvPicPr>
          <p:cNvPr id="17" name="图片 16"/>
          <p:cNvPicPr>
            <a:picLocks noChangeAspect="1"/>
          </p:cNvPicPr>
          <p:nvPr/>
        </p:nvPicPr>
        <p:blipFill>
          <a:blip r:embed="rId18"/>
          <a:srcRect l="11988" t="18958" b="6009"/>
          <a:stretch>
            <a:fillRect/>
          </a:stretch>
        </p:blipFill>
        <p:spPr>
          <a:xfrm>
            <a:off x="337820" y="2813050"/>
            <a:ext cx="3033395" cy="1940560"/>
          </a:xfrm>
          <a:prstGeom prst="rect">
            <a:avLst/>
          </a:prstGeom>
        </p:spPr>
      </p:pic>
      <p:pic>
        <p:nvPicPr>
          <p:cNvPr id="4" name="图片 3"/>
          <p:cNvPicPr>
            <a:picLocks noChangeAspect="1"/>
          </p:cNvPicPr>
          <p:nvPr/>
        </p:nvPicPr>
        <p:blipFill>
          <a:blip r:embed="rId19"/>
          <a:stretch>
            <a:fillRect/>
          </a:stretch>
        </p:blipFill>
        <p:spPr>
          <a:xfrm>
            <a:off x="3583305" y="2713990"/>
            <a:ext cx="2718435" cy="2219325"/>
          </a:xfrm>
          <a:prstGeom prst="rect">
            <a:avLst/>
          </a:prstGeom>
        </p:spPr>
      </p:pic>
      <p:pic>
        <p:nvPicPr>
          <p:cNvPr id="18" name="图片 17"/>
          <p:cNvPicPr>
            <a:picLocks noChangeAspect="1"/>
          </p:cNvPicPr>
          <p:nvPr/>
        </p:nvPicPr>
        <p:blipFill>
          <a:blip r:embed="rId20"/>
          <a:stretch>
            <a:fillRect/>
          </a:stretch>
        </p:blipFill>
        <p:spPr>
          <a:xfrm>
            <a:off x="337820" y="4864735"/>
            <a:ext cx="2717800" cy="2256155"/>
          </a:xfrm>
          <a:prstGeom prst="rect">
            <a:avLst/>
          </a:prstGeom>
        </p:spPr>
      </p:pic>
      <p:pic>
        <p:nvPicPr>
          <p:cNvPr id="5" name="图片 4"/>
          <p:cNvPicPr>
            <a:picLocks noChangeAspect="1"/>
          </p:cNvPicPr>
          <p:nvPr/>
        </p:nvPicPr>
        <p:blipFill>
          <a:blip r:embed="rId21"/>
          <a:srcRect t="12378"/>
          <a:stretch>
            <a:fillRect/>
          </a:stretch>
        </p:blipFill>
        <p:spPr>
          <a:xfrm>
            <a:off x="3507105" y="4933315"/>
            <a:ext cx="2989580" cy="2108200"/>
          </a:xfrm>
          <a:prstGeom prst="rect">
            <a:avLst/>
          </a:prstGeom>
        </p:spPr>
      </p:pic>
      <p:pic>
        <p:nvPicPr>
          <p:cNvPr id="6" name="图片 5"/>
          <p:cNvPicPr>
            <a:picLocks noChangeAspect="1"/>
          </p:cNvPicPr>
          <p:nvPr/>
        </p:nvPicPr>
        <p:blipFill>
          <a:blip r:embed="rId22"/>
          <a:srcRect l="5000" t="5468" r="7000" b="8412"/>
          <a:stretch>
            <a:fillRect/>
          </a:stretch>
        </p:blipFill>
        <p:spPr>
          <a:xfrm>
            <a:off x="3731895" y="7106920"/>
            <a:ext cx="2712720" cy="2378710"/>
          </a:xfrm>
          <a:prstGeom prst="rect">
            <a:avLst/>
          </a:prstGeom>
        </p:spPr>
      </p:pic>
      <p:pic>
        <p:nvPicPr>
          <p:cNvPr id="19" name="图片 18"/>
          <p:cNvPicPr>
            <a:picLocks noChangeAspect="1"/>
          </p:cNvPicPr>
          <p:nvPr/>
        </p:nvPicPr>
        <p:blipFill>
          <a:blip r:embed="rId23"/>
          <a:stretch>
            <a:fillRect/>
          </a:stretch>
        </p:blipFill>
        <p:spPr>
          <a:xfrm>
            <a:off x="436245" y="7280910"/>
            <a:ext cx="2447925" cy="2125345"/>
          </a:xfrm>
          <a:prstGeom prst="rect">
            <a:avLst/>
          </a:prstGeom>
        </p:spPr>
      </p:pic>
    </p:spTree>
  </p:cSld>
  <p:clrMapOvr>
    <a:masterClrMapping/>
  </p:clrMapOvr>
  <p:transition spd="slow">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PA-直接连接符 2"/>
          <p:cNvCxnSpPr/>
          <p:nvPr>
            <p:custDataLst>
              <p:tags r:id="rId1"/>
            </p:custDataLst>
          </p:nvPr>
        </p:nvCxnSpPr>
        <p:spPr>
          <a:xfrm>
            <a:off x="295648" y="1615495"/>
            <a:ext cx="6501058" cy="0"/>
          </a:xfrm>
          <a:prstGeom prst="line">
            <a:avLst/>
          </a:prstGeom>
          <a:ln>
            <a:solidFill>
              <a:srgbClr val="DC0612"/>
            </a:solidFill>
            <a:prstDash val="dash"/>
          </a:ln>
        </p:spPr>
        <p:style>
          <a:lnRef idx="1">
            <a:schemeClr val="accent1"/>
          </a:lnRef>
          <a:fillRef idx="0">
            <a:schemeClr val="accent1"/>
          </a:fillRef>
          <a:effectRef idx="0">
            <a:schemeClr val="accent1"/>
          </a:effectRef>
          <a:fontRef idx="minor">
            <a:schemeClr val="tx1"/>
          </a:fontRef>
        </p:style>
      </p:cxnSp>
      <p:pic>
        <p:nvPicPr>
          <p:cNvPr id="8" name="图片 7" descr="防盗标签"/>
          <p:cNvPicPr>
            <a:picLocks noChangeAspect="1"/>
          </p:cNvPicPr>
          <p:nvPr/>
        </p:nvPicPr>
        <p:blipFill>
          <a:blip r:embed="rId2"/>
          <a:stretch>
            <a:fillRect/>
          </a:stretch>
        </p:blipFill>
        <p:spPr>
          <a:xfrm>
            <a:off x="986036" y="1818664"/>
            <a:ext cx="2025" cy="183"/>
          </a:xfrm>
          <a:prstGeom prst="rect">
            <a:avLst/>
          </a:prstGeom>
        </p:spPr>
      </p:pic>
      <p:grpSp>
        <p:nvGrpSpPr>
          <p:cNvPr id="10" name="组合 9"/>
          <p:cNvGrpSpPr/>
          <p:nvPr/>
        </p:nvGrpSpPr>
        <p:grpSpPr>
          <a:xfrm>
            <a:off x="262017" y="1838804"/>
            <a:ext cx="5001339" cy="533858"/>
            <a:chOff x="1128" y="2203"/>
            <a:chExt cx="17089" cy="1823"/>
          </a:xfrm>
        </p:grpSpPr>
        <p:grpSp>
          <p:nvGrpSpPr>
            <p:cNvPr id="83" name="组合 82"/>
            <p:cNvGrpSpPr/>
            <p:nvPr/>
          </p:nvGrpSpPr>
          <p:grpSpPr>
            <a:xfrm>
              <a:off x="2767" y="3391"/>
              <a:ext cx="11914" cy="635"/>
              <a:chOff x="-1261693" y="3643336"/>
              <a:chExt cx="7565684" cy="403470"/>
            </a:xfrm>
          </p:grpSpPr>
          <p:grpSp>
            <p:nvGrpSpPr>
              <p:cNvPr id="84" name="组合 83"/>
              <p:cNvGrpSpPr/>
              <p:nvPr/>
            </p:nvGrpSpPr>
            <p:grpSpPr>
              <a:xfrm>
                <a:off x="-1022910" y="3872820"/>
                <a:ext cx="7326901" cy="173986"/>
                <a:chOff x="-17292" y="4668383"/>
                <a:chExt cx="7326901" cy="173986"/>
              </a:xfrm>
            </p:grpSpPr>
            <p:cxnSp>
              <p:nvCxnSpPr>
                <p:cNvPr id="85" name="直接连接符 84"/>
                <p:cNvCxnSpPr/>
                <p:nvPr>
                  <p:custDataLst>
                    <p:tags r:id="rId3"/>
                  </p:custDataLst>
                </p:nvPr>
              </p:nvCxnSpPr>
              <p:spPr>
                <a:xfrm>
                  <a:off x="-17292" y="4769318"/>
                  <a:ext cx="715253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86" name="圆: 空心 54"/>
                <p:cNvSpPr/>
                <p:nvPr>
                  <p:custDataLst>
                    <p:tags r:id="rId4"/>
                  </p:custDataLst>
                </p:nvPr>
              </p:nvSpPr>
              <p:spPr>
                <a:xfrm>
                  <a:off x="7135623" y="4668383"/>
                  <a:ext cx="173986" cy="173986"/>
                </a:xfrm>
                <a:prstGeom prst="donu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endParaRPr lang="zh-CN" altLang="en-US" sz="1015" dirty="0">
                    <a:solidFill>
                      <a:prstClr val="black"/>
                    </a:solidFill>
                    <a:latin typeface="思源黑体" panose="020B0500000000000000" pitchFamily="34" charset="-122"/>
                    <a:ea typeface="思源黑体" panose="020B0500000000000000" pitchFamily="34" charset="-122"/>
                  </a:endParaRPr>
                </a:p>
              </p:txBody>
            </p:sp>
          </p:grpSp>
          <p:cxnSp>
            <p:nvCxnSpPr>
              <p:cNvPr id="87" name="直接连接符 86"/>
              <p:cNvCxnSpPr/>
              <p:nvPr>
                <p:custDataLst>
                  <p:tags r:id="rId5"/>
                </p:custDataLst>
              </p:nvPr>
            </p:nvCxnSpPr>
            <p:spPr>
              <a:xfrm>
                <a:off x="-1261693" y="3643336"/>
                <a:ext cx="238783" cy="33041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88" name="矩形 87"/>
            <p:cNvSpPr/>
            <p:nvPr>
              <p:custDataLst>
                <p:tags r:id="rId6"/>
              </p:custDataLst>
            </p:nvPr>
          </p:nvSpPr>
          <p:spPr>
            <a:xfrm>
              <a:off x="3515" y="2203"/>
              <a:ext cx="14702" cy="1461"/>
            </a:xfrm>
            <a:prstGeom prst="rect">
              <a:avLst/>
            </a:prstGeom>
          </p:spPr>
          <p:txBody>
            <a:bodyPr wrap="square">
              <a:spAutoFit/>
            </a:bodyPr>
            <a:lstStyle/>
            <a:p>
              <a:pPr defTabSz="257175">
                <a:lnSpc>
                  <a:spcPct val="135000"/>
                </a:lnSpc>
              </a:pPr>
              <a:r>
                <a:rPr lang="zh-CN" altLang="en-US" b="1" dirty="0">
                  <a:solidFill>
                    <a:srgbClr val="C00000"/>
                  </a:solidFill>
                  <a:latin typeface="思源宋体 CN" panose="02020400000000000000" pitchFamily="18" charset="-122"/>
                  <a:ea typeface="思源宋体 CN" panose="02020400000000000000" pitchFamily="18" charset="-122"/>
                  <a:sym typeface="Calibri" panose="020F0502020204030204" pitchFamily="34" charset="0"/>
                </a:rPr>
                <a:t>设备及</a:t>
              </a:r>
              <a:r>
                <a:rPr lang="en-US" altLang="zh-CN" b="1" dirty="0">
                  <a:solidFill>
                    <a:srgbClr val="C00000"/>
                  </a:solidFill>
                  <a:latin typeface="思源宋体 CN" panose="02020400000000000000" pitchFamily="18" charset="-122"/>
                  <a:ea typeface="思源宋体 CN" panose="02020400000000000000" pitchFamily="18" charset="-122"/>
                  <a:sym typeface="Calibri" panose="020F0502020204030204" pitchFamily="34" charset="0"/>
                </a:rPr>
                <a:t>PPE</a:t>
              </a:r>
              <a:r>
                <a:rPr lang="zh-CN" altLang="en-US" b="1" dirty="0">
                  <a:solidFill>
                    <a:srgbClr val="C00000"/>
                  </a:solidFill>
                  <a:latin typeface="思源宋体 CN" panose="02020400000000000000" pitchFamily="18" charset="-122"/>
                  <a:ea typeface="思源宋体 CN" panose="02020400000000000000" pitchFamily="18" charset="-122"/>
                  <a:sym typeface="Calibri" panose="020F0502020204030204" pitchFamily="34" charset="0"/>
                </a:rPr>
                <a:t>类安全隐患</a:t>
              </a:r>
              <a:endParaRPr lang="zh-CN" altLang="en-US" b="1" dirty="0">
                <a:solidFill>
                  <a:srgbClr val="C00000"/>
                </a:solidFill>
                <a:latin typeface="思源宋体 CN" panose="02020400000000000000" pitchFamily="18" charset="-122"/>
                <a:ea typeface="思源宋体 CN" panose="02020400000000000000" pitchFamily="18" charset="-122"/>
                <a:sym typeface="Calibri" panose="020F0502020204030204" pitchFamily="34" charset="0"/>
              </a:endParaRPr>
            </a:p>
          </p:txBody>
        </p:sp>
        <p:sp>
          <p:nvSpPr>
            <p:cNvPr id="89" name="弧形 88"/>
            <p:cNvSpPr/>
            <p:nvPr>
              <p:custDataLst>
                <p:tags r:id="rId7"/>
              </p:custDataLst>
            </p:nvPr>
          </p:nvSpPr>
          <p:spPr>
            <a:xfrm>
              <a:off x="1128" y="2288"/>
              <a:ext cx="1686" cy="1686"/>
            </a:xfrm>
            <a:prstGeom prst="arc">
              <a:avLst>
                <a:gd name="adj1" fmla="val 13337330"/>
                <a:gd name="adj2" fmla="val 8932735"/>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endParaRPr lang="zh-CN" altLang="en-US" sz="1015" dirty="0">
                <a:solidFill>
                  <a:prstClr val="black"/>
                </a:solidFill>
                <a:latin typeface="思源黑体" panose="020B0500000000000000" pitchFamily="34" charset="-122"/>
                <a:ea typeface="思源黑体" panose="020B0500000000000000" pitchFamily="34" charset="-122"/>
              </a:endParaRPr>
            </a:p>
          </p:txBody>
        </p:sp>
        <p:sp>
          <p:nvSpPr>
            <p:cNvPr id="108" name="PA_圆角矩形 12"/>
            <p:cNvSpPr>
              <a:spLocks noChangeAspect="1"/>
            </p:cNvSpPr>
            <p:nvPr>
              <p:custDataLst>
                <p:tags r:id="rId8"/>
              </p:custDataLst>
            </p:nvPr>
          </p:nvSpPr>
          <p:spPr>
            <a:xfrm>
              <a:off x="1386" y="2581"/>
              <a:ext cx="1170" cy="1170"/>
            </a:xfrm>
            <a:prstGeom prst="roundRect">
              <a:avLst>
                <a:gd name="adj" fmla="val 50000"/>
              </a:avLst>
            </a:prstGeom>
            <a:solidFill>
              <a:srgbClr val="C00000"/>
            </a:solidFill>
            <a:ln w="63500" cap="flat" cmpd="sng" algn="ctr">
              <a:solidFill>
                <a:srgbClr val="C00000">
                  <a:alpha val="30000"/>
                </a:srgbClr>
              </a:solidFill>
              <a:prstDash val="solid"/>
              <a:miter lim="800000"/>
            </a:ln>
            <a:effectLst/>
          </p:spPr>
          <p:txBody>
            <a:bodyPr rtlCol="0" anchor="ctr"/>
            <a:lstStyle/>
            <a:p>
              <a:pPr algn="ctr" defTabSz="257175"/>
              <a:r>
                <a:rPr lang="en-US" altLang="zh-CN" sz="2025" b="1" kern="0" dirty="0">
                  <a:solidFill>
                    <a:srgbClr val="FCFCFC"/>
                  </a:solidFill>
                  <a:latin typeface="Segoe UI" panose="020B0502040204020203" pitchFamily="34" charset="0"/>
                  <a:ea typeface="等线" panose="02010600030101010101" pitchFamily="2" charset="-122"/>
                  <a:cs typeface="+mn-ea"/>
                  <a:sym typeface="+mn-lt"/>
                </a:rPr>
                <a:t>8</a:t>
              </a:r>
              <a:endParaRPr lang="zh-CN" altLang="en-US" sz="2025" b="1" kern="0" dirty="0">
                <a:solidFill>
                  <a:srgbClr val="FCFCFC"/>
                </a:solidFill>
                <a:latin typeface="Segoe UI" panose="020B0502040204020203" pitchFamily="34" charset="0"/>
                <a:ea typeface="等线" panose="02010600030101010101" pitchFamily="2" charset="-122"/>
                <a:cs typeface="+mn-ea"/>
                <a:sym typeface="+mn-lt"/>
              </a:endParaRPr>
            </a:p>
          </p:txBody>
        </p:sp>
      </p:grpSp>
      <p:sp>
        <p:nvSpPr>
          <p:cNvPr id="38" name="TextBox 20"/>
          <p:cNvSpPr txBox="1"/>
          <p:nvPr/>
        </p:nvSpPr>
        <p:spPr>
          <a:xfrm>
            <a:off x="436037" y="219515"/>
            <a:ext cx="1765952" cy="264795"/>
          </a:xfrm>
          <a:prstGeom prst="rect">
            <a:avLst/>
          </a:prstGeom>
          <a:noFill/>
          <a:effectLst/>
        </p:spPr>
        <p:txBody>
          <a:bodyPr wrap="square" rtlCol="0">
            <a:spAutoFit/>
          </a:bodyPr>
          <a:lstStyle/>
          <a:p>
            <a:pPr algn="ctr" defTabSz="514350"/>
            <a:r>
              <a:rPr lang="en-US" altLang="zh-CN" sz="1125">
                <a:solidFill>
                  <a:srgbClr val="C00000"/>
                </a:solidFill>
                <a:latin typeface="Segoe UI" panose="020B0502040204020203" pitchFamily="34" charset="0"/>
                <a:ea typeface="等线" panose="02010600030101010101" pitchFamily="2" charset="-122"/>
                <a:cs typeface="思源黑体 Light" panose="020B0300000000000000" charset="-122"/>
              </a:rPr>
              <a:t>2026</a:t>
            </a:r>
            <a:r>
              <a:rPr lang="zh-CN" altLang="en-US" sz="1125">
                <a:solidFill>
                  <a:srgbClr val="C00000"/>
                </a:solidFill>
                <a:latin typeface="Segoe UI" panose="020B0502040204020203" pitchFamily="34" charset="0"/>
                <a:ea typeface="等线" panose="02010600030101010101" pitchFamily="2" charset="-122"/>
                <a:cs typeface="思源黑体 Light" panose="020B0300000000000000" charset="-122"/>
              </a:rPr>
              <a:t>年</a:t>
            </a:r>
            <a:r>
              <a:rPr lang="zh-CN" altLang="en-US" sz="1125" dirty="0">
                <a:solidFill>
                  <a:srgbClr val="C00000"/>
                </a:solidFill>
                <a:latin typeface="Segoe UI" panose="020B0502040204020203" pitchFamily="34" charset="0"/>
                <a:ea typeface="等线" panose="02010600030101010101" pitchFamily="2" charset="-122"/>
                <a:cs typeface="思源黑体 Light" panose="020B0300000000000000" charset="-122"/>
              </a:rPr>
              <a:t>安全生产月</a:t>
            </a:r>
            <a:endParaRPr lang="en-US" altLang="zh-CN" sz="1125" dirty="0">
              <a:solidFill>
                <a:srgbClr val="C00000"/>
              </a:solidFill>
              <a:latin typeface="Segoe UI" panose="020B0502040204020203" pitchFamily="34" charset="0"/>
              <a:ea typeface="等线" panose="02010600030101010101" pitchFamily="2" charset="-122"/>
              <a:cs typeface="思源黑体 Light" panose="020B0300000000000000" charset="-122"/>
            </a:endParaRPr>
          </a:p>
        </p:txBody>
      </p:sp>
      <p:sp>
        <p:nvSpPr>
          <p:cNvPr id="39" name="TextBox 19"/>
          <p:cNvSpPr txBox="1"/>
          <p:nvPr/>
        </p:nvSpPr>
        <p:spPr>
          <a:xfrm>
            <a:off x="690682" y="387704"/>
            <a:ext cx="1473835" cy="203200"/>
          </a:xfrm>
          <a:prstGeom prst="rect">
            <a:avLst/>
          </a:prstGeom>
          <a:noFill/>
          <a:effectLst/>
        </p:spPr>
        <p:txBody>
          <a:bodyPr wrap="none" rtlCol="0">
            <a:spAutoFit/>
          </a:bodyPr>
          <a:lstStyle/>
          <a:p>
            <a:pPr lvl="0" algn="ctr"/>
            <a:r>
              <a:rPr lang="en-US" altLang="zh-CN" sz="730" spc="-56" dirty="0">
                <a:solidFill>
                  <a:schemeClr val="accent6"/>
                </a:solidFill>
                <a:latin typeface="Segoe UI" panose="020B0502040204020203" pitchFamily="34" charset="0"/>
                <a:ea typeface="等线" panose="02010600030101010101" pitchFamily="2" charset="-122"/>
              </a:rPr>
              <a:t>National safe production </a:t>
            </a:r>
            <a:r>
              <a:rPr lang="en-US" altLang="zh-CN" sz="730" spc="-56">
                <a:solidFill>
                  <a:schemeClr val="accent6"/>
                </a:solidFill>
                <a:latin typeface="Segoe UI" panose="020B0502040204020203" pitchFamily="34" charset="0"/>
                <a:ea typeface="等线" panose="02010600030101010101" pitchFamily="2" charset="-122"/>
              </a:rPr>
              <a:t>month 2026</a:t>
            </a:r>
            <a:endParaRPr lang="en-US" altLang="zh-CN" sz="730" spc="-56" dirty="0">
              <a:solidFill>
                <a:schemeClr val="accent6"/>
              </a:solidFill>
              <a:latin typeface="Segoe UI" panose="020B0502040204020203" pitchFamily="34" charset="0"/>
              <a:ea typeface="等线" panose="02010600030101010101" pitchFamily="2" charset="-122"/>
            </a:endParaRPr>
          </a:p>
        </p:txBody>
      </p:sp>
      <p:pic>
        <p:nvPicPr>
          <p:cNvPr id="40" name="图片 39" descr="51miz-E1176160-7A6F775C"/>
          <p:cNvPicPr>
            <a:picLocks noChangeAspect="1"/>
          </p:cNvPicPr>
          <p:nvPr/>
        </p:nvPicPr>
        <p:blipFill>
          <a:blip r:embed="rId9"/>
          <a:srcRect l="35208" t="48542" r="46979" b="26667"/>
          <a:stretch>
            <a:fillRect/>
          </a:stretch>
        </p:blipFill>
        <p:spPr>
          <a:xfrm>
            <a:off x="110279" y="180548"/>
            <a:ext cx="614368" cy="398659"/>
          </a:xfrm>
          <a:prstGeom prst="rect">
            <a:avLst/>
          </a:prstGeom>
        </p:spPr>
      </p:pic>
      <p:sp>
        <p:nvSpPr>
          <p:cNvPr id="41" name="矩形 40"/>
          <p:cNvSpPr/>
          <p:nvPr/>
        </p:nvSpPr>
        <p:spPr>
          <a:xfrm flipH="1">
            <a:off x="1384078" y="684770"/>
            <a:ext cx="4324198" cy="663067"/>
          </a:xfrm>
          <a:prstGeom prst="rect">
            <a:avLst/>
          </a:prstGeom>
          <a:noFill/>
        </p:spPr>
        <p:txBody>
          <a:bodyPr wrap="square">
            <a:spAutoFit/>
          </a:bodyPr>
          <a:lstStyle/>
          <a:p>
            <a:pPr algn="dist" defTabSz="514350" fontAlgn="base">
              <a:lnSpc>
                <a:spcPct val="120000"/>
              </a:lnSpc>
            </a:pPr>
            <a:r>
              <a:rPr lang="zh-CN" altLang="en-US" sz="3375" b="1" spc="-84">
                <a:ln w="15875">
                  <a:noFill/>
                </a:ln>
                <a:solidFill>
                  <a:srgbClr val="C00000"/>
                </a:solidFill>
                <a:latin typeface="思源宋体 CN" panose="02020400000000000000" pitchFamily="18" charset="-122"/>
                <a:ea typeface="思源宋体 CN" panose="02020400000000000000" pitchFamily="18" charset="-122"/>
                <a:sym typeface="思源宋体 CN" panose="02020400000000000000" pitchFamily="18" charset="-122"/>
              </a:rPr>
              <a:t>排查整治风险隐患</a:t>
            </a:r>
            <a:endParaRPr lang="zh-CN" altLang="en-US" sz="3375" b="1" spc="-84" dirty="0">
              <a:ln w="15875">
                <a:noFill/>
              </a:ln>
              <a:solidFill>
                <a:srgbClr val="C00000"/>
              </a:solidFill>
              <a:latin typeface="思源宋体 CN" panose="02020400000000000000" pitchFamily="18" charset="-122"/>
              <a:ea typeface="思源宋体 CN" panose="02020400000000000000" pitchFamily="18" charset="-122"/>
              <a:cs typeface="字魂143号-正酷超级黑" panose="00000500000000000000" charset="-122"/>
              <a:sym typeface="思源宋体 CN" panose="02020400000000000000" pitchFamily="18" charset="-122"/>
            </a:endParaRPr>
          </a:p>
        </p:txBody>
      </p:sp>
      <p:grpSp>
        <p:nvGrpSpPr>
          <p:cNvPr id="44" name="组合 43"/>
          <p:cNvGrpSpPr/>
          <p:nvPr/>
        </p:nvGrpSpPr>
        <p:grpSpPr>
          <a:xfrm>
            <a:off x="-883285" y="1279251"/>
            <a:ext cx="8624570" cy="298450"/>
            <a:chOff x="1231413" y="1491630"/>
            <a:chExt cx="6704745" cy="255096"/>
          </a:xfrm>
        </p:grpSpPr>
        <p:grpSp>
          <p:nvGrpSpPr>
            <p:cNvPr id="45" name="组合 44"/>
            <p:cNvGrpSpPr/>
            <p:nvPr/>
          </p:nvGrpSpPr>
          <p:grpSpPr>
            <a:xfrm>
              <a:off x="4118171" y="1491630"/>
              <a:ext cx="887762" cy="255096"/>
              <a:chOff x="3965502" y="1879809"/>
              <a:chExt cx="1193100" cy="342834"/>
            </a:xfrm>
            <a:solidFill>
              <a:srgbClr val="E71E17"/>
            </a:solidFill>
          </p:grpSpPr>
          <p:sp>
            <p:nvSpPr>
              <p:cNvPr id="49" name="dark-star-shape_15445"/>
              <p:cNvSpPr>
                <a:spLocks noChangeAspect="1"/>
              </p:cNvSpPr>
              <p:nvPr>
                <p:custDataLst>
                  <p:tags r:id="rId10"/>
                </p:custDataLst>
              </p:nvPr>
            </p:nvSpPr>
            <p:spPr bwMode="auto">
              <a:xfrm>
                <a:off x="4391609" y="1879809"/>
                <a:ext cx="360781" cy="342834"/>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sp>
            <p:nvSpPr>
              <p:cNvPr id="50" name="dark-star-shape_15445"/>
              <p:cNvSpPr>
                <a:spLocks noChangeAspect="1"/>
              </p:cNvSpPr>
              <p:nvPr>
                <p:custDataLst>
                  <p:tags r:id="rId11"/>
                </p:custDataLst>
              </p:nvPr>
            </p:nvSpPr>
            <p:spPr bwMode="auto">
              <a:xfrm>
                <a:off x="4771621"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sp>
            <p:nvSpPr>
              <p:cNvPr id="51" name="dark-star-shape_15445"/>
              <p:cNvSpPr>
                <a:spLocks noChangeAspect="1"/>
              </p:cNvSpPr>
              <p:nvPr>
                <p:custDataLst>
                  <p:tags r:id="rId12"/>
                </p:custDataLst>
              </p:nvPr>
            </p:nvSpPr>
            <p:spPr bwMode="auto">
              <a:xfrm>
                <a:off x="4161559"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sp>
            <p:nvSpPr>
              <p:cNvPr id="52" name="dark-star-shape_15445"/>
              <p:cNvSpPr>
                <a:spLocks noChangeAspect="1"/>
              </p:cNvSpPr>
              <p:nvPr>
                <p:custDataLst>
                  <p:tags r:id="rId13"/>
                </p:custDataLst>
              </p:nvPr>
            </p:nvSpPr>
            <p:spPr bwMode="auto">
              <a:xfrm>
                <a:off x="396550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sp>
            <p:nvSpPr>
              <p:cNvPr id="53" name="dark-star-shape_15445"/>
              <p:cNvSpPr>
                <a:spLocks noChangeAspect="1"/>
              </p:cNvSpPr>
              <p:nvPr>
                <p:custDataLst>
                  <p:tags r:id="rId14"/>
                </p:custDataLst>
              </p:nvPr>
            </p:nvSpPr>
            <p:spPr bwMode="auto">
              <a:xfrm>
                <a:off x="503791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grpSp>
        <p:grpSp>
          <p:nvGrpSpPr>
            <p:cNvPr id="46" name="组合 45"/>
            <p:cNvGrpSpPr/>
            <p:nvPr/>
          </p:nvGrpSpPr>
          <p:grpSpPr>
            <a:xfrm>
              <a:off x="1231413" y="1619178"/>
              <a:ext cx="6704745" cy="0"/>
              <a:chOff x="1231413" y="2082167"/>
              <a:chExt cx="6704745" cy="0"/>
            </a:xfrm>
          </p:grpSpPr>
          <p:cxnSp>
            <p:nvCxnSpPr>
              <p:cNvPr id="47" name="直接连接符 46"/>
              <p:cNvCxnSpPr/>
              <p:nvPr>
                <p:custDataLst>
                  <p:tags r:id="rId15"/>
                </p:custDataLst>
              </p:nvPr>
            </p:nvCxnSpPr>
            <p:spPr>
              <a:xfrm>
                <a:off x="5148064" y="2082167"/>
                <a:ext cx="2788094" cy="0"/>
              </a:xfrm>
              <a:prstGeom prst="line">
                <a:avLst/>
              </a:prstGeom>
              <a:noFill/>
              <a:ln w="15875" cap="flat" cmpd="sng" algn="ctr">
                <a:solidFill>
                  <a:srgbClr val="D00000"/>
                </a:solidFill>
                <a:prstDash val="solid"/>
                <a:miter lim="800000"/>
              </a:ln>
              <a:effectLst/>
            </p:spPr>
          </p:cxnSp>
          <p:cxnSp>
            <p:nvCxnSpPr>
              <p:cNvPr id="48" name="直接连接符 47"/>
              <p:cNvCxnSpPr/>
              <p:nvPr>
                <p:custDataLst>
                  <p:tags r:id="rId16"/>
                </p:custDataLst>
              </p:nvPr>
            </p:nvCxnSpPr>
            <p:spPr>
              <a:xfrm>
                <a:off x="1231413" y="2082167"/>
                <a:ext cx="2764523" cy="0"/>
              </a:xfrm>
              <a:prstGeom prst="line">
                <a:avLst/>
              </a:prstGeom>
              <a:noFill/>
              <a:ln w="15875" cap="flat" cmpd="sng" algn="ctr">
                <a:solidFill>
                  <a:srgbClr val="D00000"/>
                </a:solidFill>
                <a:prstDash val="solid"/>
                <a:miter lim="800000"/>
              </a:ln>
              <a:effectLst/>
            </p:spPr>
          </p:cxnSp>
        </p:grpSp>
      </p:grpSp>
      <p:pic>
        <p:nvPicPr>
          <p:cNvPr id="55" name="图片 54"/>
          <p:cNvPicPr>
            <a:picLocks noChangeAspect="1"/>
          </p:cNvPicPr>
          <p:nvPr/>
        </p:nvPicPr>
        <p:blipFill rotWithShape="1">
          <a:blip r:embed="rId17"/>
          <a:srcRect l="18298" t="1797" r="34893" b="11205"/>
          <a:stretch>
            <a:fillRect/>
          </a:stretch>
        </p:blipFill>
        <p:spPr>
          <a:xfrm>
            <a:off x="5689249" y="615855"/>
            <a:ext cx="755248" cy="789578"/>
          </a:xfrm>
          <a:prstGeom prst="rect">
            <a:avLst/>
          </a:prstGeom>
        </p:spPr>
      </p:pic>
      <p:pic>
        <p:nvPicPr>
          <p:cNvPr id="14" name="图片 1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96718" y="2589661"/>
            <a:ext cx="1876109" cy="2501127"/>
          </a:xfrm>
          <a:prstGeom prst="rect">
            <a:avLst/>
          </a:prstGeom>
        </p:spPr>
      </p:pic>
      <p:pic>
        <p:nvPicPr>
          <p:cNvPr id="16" name="图片 15"/>
          <p:cNvPicPr>
            <a:picLocks noChangeAspect="1"/>
          </p:cNvPicPr>
          <p:nvPr/>
        </p:nvPicPr>
        <p:blipFill>
          <a:blip r:embed="rId19"/>
          <a:stretch>
            <a:fillRect/>
          </a:stretch>
        </p:blipFill>
        <p:spPr>
          <a:xfrm>
            <a:off x="3431540" y="2639695"/>
            <a:ext cx="2803525" cy="2415540"/>
          </a:xfrm>
          <a:prstGeom prst="rect">
            <a:avLst/>
          </a:prstGeom>
        </p:spPr>
      </p:pic>
      <p:pic>
        <p:nvPicPr>
          <p:cNvPr id="2" name="图片 1"/>
          <p:cNvPicPr>
            <a:picLocks noChangeAspect="1"/>
          </p:cNvPicPr>
          <p:nvPr/>
        </p:nvPicPr>
        <p:blipFill>
          <a:blip r:embed="rId20"/>
          <a:srcRect b="8879"/>
          <a:stretch>
            <a:fillRect/>
          </a:stretch>
        </p:blipFill>
        <p:spPr>
          <a:xfrm>
            <a:off x="337820" y="5365115"/>
            <a:ext cx="2852420" cy="1932305"/>
          </a:xfrm>
          <a:prstGeom prst="rect">
            <a:avLst/>
          </a:prstGeom>
        </p:spPr>
      </p:pic>
      <p:pic>
        <p:nvPicPr>
          <p:cNvPr id="3" name="图片 2"/>
          <p:cNvPicPr>
            <a:picLocks noChangeAspect="1"/>
          </p:cNvPicPr>
          <p:nvPr/>
        </p:nvPicPr>
        <p:blipFill>
          <a:blip r:embed="rId20"/>
          <a:srcRect b="8879"/>
          <a:stretch>
            <a:fillRect/>
          </a:stretch>
        </p:blipFill>
        <p:spPr>
          <a:xfrm>
            <a:off x="3317875" y="5278755"/>
            <a:ext cx="3030855" cy="2052955"/>
          </a:xfrm>
          <a:prstGeom prst="rect">
            <a:avLst/>
          </a:prstGeom>
        </p:spPr>
      </p:pic>
      <p:pic>
        <p:nvPicPr>
          <p:cNvPr id="9" name="图片 8"/>
          <p:cNvPicPr>
            <a:picLocks noChangeAspect="1"/>
          </p:cNvPicPr>
          <p:nvPr/>
        </p:nvPicPr>
        <p:blipFill>
          <a:blip r:embed="rId21"/>
          <a:stretch>
            <a:fillRect/>
          </a:stretch>
        </p:blipFill>
        <p:spPr>
          <a:xfrm>
            <a:off x="391160" y="7442835"/>
            <a:ext cx="2846705" cy="2032000"/>
          </a:xfrm>
          <a:prstGeom prst="rect">
            <a:avLst/>
          </a:prstGeom>
        </p:spPr>
      </p:pic>
      <p:pic>
        <p:nvPicPr>
          <p:cNvPr id="21" name="图片 20"/>
          <p:cNvPicPr>
            <a:picLocks noChangeAspect="1"/>
          </p:cNvPicPr>
          <p:nvPr/>
        </p:nvPicPr>
        <p:blipFill>
          <a:blip r:embed="rId22"/>
          <a:stretch>
            <a:fillRect/>
          </a:stretch>
        </p:blipFill>
        <p:spPr>
          <a:xfrm>
            <a:off x="3368040" y="7442835"/>
            <a:ext cx="2980055" cy="2238375"/>
          </a:xfrm>
          <a:prstGeom prst="rect">
            <a:avLst/>
          </a:prstGeom>
        </p:spPr>
      </p:pic>
    </p:spTree>
  </p:cSld>
  <p:clrMapOvr>
    <a:masterClrMapping/>
  </p:clrMapOvr>
  <p:transition spd="slow">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PA-直接连接符 2"/>
          <p:cNvCxnSpPr/>
          <p:nvPr>
            <p:custDataLst>
              <p:tags r:id="rId1"/>
            </p:custDataLst>
          </p:nvPr>
        </p:nvCxnSpPr>
        <p:spPr>
          <a:xfrm>
            <a:off x="295648" y="1615495"/>
            <a:ext cx="6501058" cy="0"/>
          </a:xfrm>
          <a:prstGeom prst="line">
            <a:avLst/>
          </a:prstGeom>
          <a:ln>
            <a:solidFill>
              <a:srgbClr val="DC0612"/>
            </a:solidFill>
            <a:prstDash val="dash"/>
          </a:ln>
        </p:spPr>
        <p:style>
          <a:lnRef idx="1">
            <a:schemeClr val="accent1"/>
          </a:lnRef>
          <a:fillRef idx="0">
            <a:schemeClr val="accent1"/>
          </a:fillRef>
          <a:effectRef idx="0">
            <a:schemeClr val="accent1"/>
          </a:effectRef>
          <a:fontRef idx="minor">
            <a:schemeClr val="tx1"/>
          </a:fontRef>
        </p:style>
      </p:cxnSp>
      <p:pic>
        <p:nvPicPr>
          <p:cNvPr id="8" name="图片 7" descr="防盗标签"/>
          <p:cNvPicPr>
            <a:picLocks noChangeAspect="1"/>
          </p:cNvPicPr>
          <p:nvPr/>
        </p:nvPicPr>
        <p:blipFill>
          <a:blip r:embed="rId2"/>
          <a:stretch>
            <a:fillRect/>
          </a:stretch>
        </p:blipFill>
        <p:spPr>
          <a:xfrm>
            <a:off x="986036" y="1818664"/>
            <a:ext cx="2025" cy="183"/>
          </a:xfrm>
          <a:prstGeom prst="rect">
            <a:avLst/>
          </a:prstGeom>
        </p:spPr>
      </p:pic>
      <p:grpSp>
        <p:nvGrpSpPr>
          <p:cNvPr id="10" name="组合 9"/>
          <p:cNvGrpSpPr/>
          <p:nvPr/>
        </p:nvGrpSpPr>
        <p:grpSpPr>
          <a:xfrm>
            <a:off x="262017" y="1838804"/>
            <a:ext cx="5001339" cy="533858"/>
            <a:chOff x="1128" y="2203"/>
            <a:chExt cx="17089" cy="1823"/>
          </a:xfrm>
        </p:grpSpPr>
        <p:grpSp>
          <p:nvGrpSpPr>
            <p:cNvPr id="83" name="组合 82"/>
            <p:cNvGrpSpPr/>
            <p:nvPr/>
          </p:nvGrpSpPr>
          <p:grpSpPr>
            <a:xfrm>
              <a:off x="2767" y="3391"/>
              <a:ext cx="11914" cy="635"/>
              <a:chOff x="-1261693" y="3643336"/>
              <a:chExt cx="7565684" cy="403470"/>
            </a:xfrm>
          </p:grpSpPr>
          <p:grpSp>
            <p:nvGrpSpPr>
              <p:cNvPr id="84" name="组合 83"/>
              <p:cNvGrpSpPr/>
              <p:nvPr/>
            </p:nvGrpSpPr>
            <p:grpSpPr>
              <a:xfrm>
                <a:off x="-1022910" y="3872820"/>
                <a:ext cx="7326901" cy="173986"/>
                <a:chOff x="-17292" y="4668383"/>
                <a:chExt cx="7326901" cy="173986"/>
              </a:xfrm>
            </p:grpSpPr>
            <p:cxnSp>
              <p:nvCxnSpPr>
                <p:cNvPr id="85" name="直接连接符 84"/>
                <p:cNvCxnSpPr/>
                <p:nvPr>
                  <p:custDataLst>
                    <p:tags r:id="rId3"/>
                  </p:custDataLst>
                </p:nvPr>
              </p:nvCxnSpPr>
              <p:spPr>
                <a:xfrm>
                  <a:off x="-17292" y="4769318"/>
                  <a:ext cx="715253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86" name="圆: 空心 54"/>
                <p:cNvSpPr/>
                <p:nvPr>
                  <p:custDataLst>
                    <p:tags r:id="rId4"/>
                  </p:custDataLst>
                </p:nvPr>
              </p:nvSpPr>
              <p:spPr>
                <a:xfrm>
                  <a:off x="7135623" y="4668383"/>
                  <a:ext cx="173986" cy="173986"/>
                </a:xfrm>
                <a:prstGeom prst="donu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endParaRPr lang="zh-CN" altLang="en-US" sz="1015" dirty="0">
                    <a:solidFill>
                      <a:prstClr val="black"/>
                    </a:solidFill>
                    <a:latin typeface="思源黑体" panose="020B0500000000000000" pitchFamily="34" charset="-122"/>
                    <a:ea typeface="思源黑体" panose="020B0500000000000000" pitchFamily="34" charset="-122"/>
                  </a:endParaRPr>
                </a:p>
              </p:txBody>
            </p:sp>
          </p:grpSp>
          <p:cxnSp>
            <p:nvCxnSpPr>
              <p:cNvPr id="87" name="直接连接符 86"/>
              <p:cNvCxnSpPr/>
              <p:nvPr>
                <p:custDataLst>
                  <p:tags r:id="rId5"/>
                </p:custDataLst>
              </p:nvPr>
            </p:nvCxnSpPr>
            <p:spPr>
              <a:xfrm>
                <a:off x="-1261693" y="3643336"/>
                <a:ext cx="238783" cy="33041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88" name="矩形 87"/>
            <p:cNvSpPr/>
            <p:nvPr>
              <p:custDataLst>
                <p:tags r:id="rId6"/>
              </p:custDataLst>
            </p:nvPr>
          </p:nvSpPr>
          <p:spPr>
            <a:xfrm>
              <a:off x="3515" y="2203"/>
              <a:ext cx="14702" cy="1461"/>
            </a:xfrm>
            <a:prstGeom prst="rect">
              <a:avLst/>
            </a:prstGeom>
          </p:spPr>
          <p:txBody>
            <a:bodyPr wrap="square">
              <a:spAutoFit/>
            </a:bodyPr>
            <a:lstStyle/>
            <a:p>
              <a:pPr defTabSz="257175">
                <a:lnSpc>
                  <a:spcPct val="135000"/>
                </a:lnSpc>
              </a:pPr>
              <a:r>
                <a:rPr lang="zh-CN" b="1" dirty="0">
                  <a:solidFill>
                    <a:srgbClr val="C00000"/>
                  </a:solidFill>
                  <a:latin typeface="思源宋体 CN" panose="02020400000000000000" pitchFamily="18" charset="-122"/>
                  <a:ea typeface="思源宋体 CN" panose="02020400000000000000" pitchFamily="18" charset="-122"/>
                  <a:sym typeface="Calibri" panose="020F0502020204030204" pitchFamily="34" charset="0"/>
                </a:rPr>
                <a:t>其他综合类安全隐患</a:t>
              </a:r>
              <a:endParaRPr lang="zh-CN" b="1" dirty="0">
                <a:solidFill>
                  <a:srgbClr val="C00000"/>
                </a:solidFill>
                <a:latin typeface="思源宋体 CN" panose="02020400000000000000" pitchFamily="18" charset="-122"/>
                <a:ea typeface="思源宋体 CN" panose="02020400000000000000" pitchFamily="18" charset="-122"/>
                <a:sym typeface="Calibri" panose="020F0502020204030204" pitchFamily="34" charset="0"/>
              </a:endParaRPr>
            </a:p>
          </p:txBody>
        </p:sp>
        <p:sp>
          <p:nvSpPr>
            <p:cNvPr id="89" name="弧形 88"/>
            <p:cNvSpPr/>
            <p:nvPr>
              <p:custDataLst>
                <p:tags r:id="rId7"/>
              </p:custDataLst>
            </p:nvPr>
          </p:nvSpPr>
          <p:spPr>
            <a:xfrm>
              <a:off x="1128" y="2288"/>
              <a:ext cx="1686" cy="1686"/>
            </a:xfrm>
            <a:prstGeom prst="arc">
              <a:avLst>
                <a:gd name="adj1" fmla="val 13337330"/>
                <a:gd name="adj2" fmla="val 8932735"/>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endParaRPr lang="zh-CN" altLang="en-US" sz="1015" dirty="0">
                <a:solidFill>
                  <a:prstClr val="black"/>
                </a:solidFill>
                <a:latin typeface="思源黑体" panose="020B0500000000000000" pitchFamily="34" charset="-122"/>
                <a:ea typeface="思源黑体" panose="020B0500000000000000" pitchFamily="34" charset="-122"/>
              </a:endParaRPr>
            </a:p>
          </p:txBody>
        </p:sp>
        <p:sp>
          <p:nvSpPr>
            <p:cNvPr id="108" name="PA_圆角矩形 12"/>
            <p:cNvSpPr>
              <a:spLocks noChangeAspect="1"/>
            </p:cNvSpPr>
            <p:nvPr>
              <p:custDataLst>
                <p:tags r:id="rId8"/>
              </p:custDataLst>
            </p:nvPr>
          </p:nvSpPr>
          <p:spPr>
            <a:xfrm>
              <a:off x="1386" y="2581"/>
              <a:ext cx="1170" cy="1170"/>
            </a:xfrm>
            <a:prstGeom prst="roundRect">
              <a:avLst>
                <a:gd name="adj" fmla="val 50000"/>
              </a:avLst>
            </a:prstGeom>
            <a:solidFill>
              <a:srgbClr val="C00000"/>
            </a:solidFill>
            <a:ln w="63500" cap="flat" cmpd="sng" algn="ctr">
              <a:solidFill>
                <a:srgbClr val="C00000">
                  <a:alpha val="30000"/>
                </a:srgbClr>
              </a:solidFill>
              <a:prstDash val="solid"/>
              <a:miter lim="800000"/>
            </a:ln>
            <a:effectLst/>
          </p:spPr>
          <p:txBody>
            <a:bodyPr rtlCol="0" anchor="ctr"/>
            <a:lstStyle/>
            <a:p>
              <a:pPr algn="ctr" defTabSz="257175"/>
              <a:r>
                <a:rPr lang="en-US" altLang="zh-CN" sz="2025" b="1" kern="0" dirty="0">
                  <a:solidFill>
                    <a:srgbClr val="FCFCFC"/>
                  </a:solidFill>
                  <a:latin typeface="Segoe UI" panose="020B0502040204020203" pitchFamily="34" charset="0"/>
                  <a:ea typeface="等线" panose="02010600030101010101" pitchFamily="2" charset="-122"/>
                  <a:cs typeface="+mn-ea"/>
                  <a:sym typeface="+mn-lt"/>
                </a:rPr>
                <a:t>9</a:t>
              </a:r>
              <a:endParaRPr lang="zh-CN" altLang="en-US" sz="2025" b="1" kern="0" dirty="0">
                <a:solidFill>
                  <a:srgbClr val="FCFCFC"/>
                </a:solidFill>
                <a:latin typeface="Segoe UI" panose="020B0502040204020203" pitchFamily="34" charset="0"/>
                <a:ea typeface="等线" panose="02010600030101010101" pitchFamily="2" charset="-122"/>
                <a:cs typeface="+mn-ea"/>
                <a:sym typeface="+mn-lt"/>
              </a:endParaRPr>
            </a:p>
          </p:txBody>
        </p:sp>
      </p:grpSp>
      <p:sp>
        <p:nvSpPr>
          <p:cNvPr id="38" name="TextBox 20"/>
          <p:cNvSpPr txBox="1"/>
          <p:nvPr/>
        </p:nvSpPr>
        <p:spPr>
          <a:xfrm>
            <a:off x="436037" y="219515"/>
            <a:ext cx="1765952" cy="264795"/>
          </a:xfrm>
          <a:prstGeom prst="rect">
            <a:avLst/>
          </a:prstGeom>
          <a:noFill/>
          <a:effectLst/>
        </p:spPr>
        <p:txBody>
          <a:bodyPr wrap="square" rtlCol="0">
            <a:spAutoFit/>
          </a:bodyPr>
          <a:lstStyle/>
          <a:p>
            <a:pPr algn="ctr" defTabSz="514350"/>
            <a:r>
              <a:rPr lang="en-US" altLang="zh-CN" sz="1125">
                <a:solidFill>
                  <a:srgbClr val="C00000"/>
                </a:solidFill>
                <a:latin typeface="Segoe UI" panose="020B0502040204020203" pitchFamily="34" charset="0"/>
                <a:ea typeface="等线" panose="02010600030101010101" pitchFamily="2" charset="-122"/>
                <a:cs typeface="思源黑体 Light" panose="020B0300000000000000" charset="-122"/>
              </a:rPr>
              <a:t>2026</a:t>
            </a:r>
            <a:r>
              <a:rPr lang="zh-CN" altLang="en-US" sz="1125">
                <a:solidFill>
                  <a:srgbClr val="C00000"/>
                </a:solidFill>
                <a:latin typeface="Segoe UI" panose="020B0502040204020203" pitchFamily="34" charset="0"/>
                <a:ea typeface="等线" panose="02010600030101010101" pitchFamily="2" charset="-122"/>
                <a:cs typeface="思源黑体 Light" panose="020B0300000000000000" charset="-122"/>
              </a:rPr>
              <a:t>年</a:t>
            </a:r>
            <a:r>
              <a:rPr lang="zh-CN" altLang="en-US" sz="1125" dirty="0">
                <a:solidFill>
                  <a:srgbClr val="C00000"/>
                </a:solidFill>
                <a:latin typeface="Segoe UI" panose="020B0502040204020203" pitchFamily="34" charset="0"/>
                <a:ea typeface="等线" panose="02010600030101010101" pitchFamily="2" charset="-122"/>
                <a:cs typeface="思源黑体 Light" panose="020B0300000000000000" charset="-122"/>
              </a:rPr>
              <a:t>安全生产月</a:t>
            </a:r>
            <a:endParaRPr lang="en-US" altLang="zh-CN" sz="1125" dirty="0">
              <a:solidFill>
                <a:srgbClr val="C00000"/>
              </a:solidFill>
              <a:latin typeface="Segoe UI" panose="020B0502040204020203" pitchFamily="34" charset="0"/>
              <a:ea typeface="等线" panose="02010600030101010101" pitchFamily="2" charset="-122"/>
              <a:cs typeface="思源黑体 Light" panose="020B0300000000000000" charset="-122"/>
            </a:endParaRPr>
          </a:p>
        </p:txBody>
      </p:sp>
      <p:sp>
        <p:nvSpPr>
          <p:cNvPr id="39" name="TextBox 19"/>
          <p:cNvSpPr txBox="1"/>
          <p:nvPr/>
        </p:nvSpPr>
        <p:spPr>
          <a:xfrm>
            <a:off x="690682" y="387704"/>
            <a:ext cx="1473835" cy="203200"/>
          </a:xfrm>
          <a:prstGeom prst="rect">
            <a:avLst/>
          </a:prstGeom>
          <a:noFill/>
          <a:effectLst/>
        </p:spPr>
        <p:txBody>
          <a:bodyPr wrap="none" rtlCol="0">
            <a:spAutoFit/>
          </a:bodyPr>
          <a:lstStyle/>
          <a:p>
            <a:pPr lvl="0" algn="ctr"/>
            <a:r>
              <a:rPr lang="en-US" altLang="zh-CN" sz="730" spc="-56" dirty="0">
                <a:solidFill>
                  <a:schemeClr val="accent6"/>
                </a:solidFill>
                <a:latin typeface="Segoe UI" panose="020B0502040204020203" pitchFamily="34" charset="0"/>
                <a:ea typeface="等线" panose="02010600030101010101" pitchFamily="2" charset="-122"/>
              </a:rPr>
              <a:t>National safe production </a:t>
            </a:r>
            <a:r>
              <a:rPr lang="en-US" altLang="zh-CN" sz="730" spc="-56">
                <a:solidFill>
                  <a:schemeClr val="accent6"/>
                </a:solidFill>
                <a:latin typeface="Segoe UI" panose="020B0502040204020203" pitchFamily="34" charset="0"/>
                <a:ea typeface="等线" panose="02010600030101010101" pitchFamily="2" charset="-122"/>
              </a:rPr>
              <a:t>month 2026</a:t>
            </a:r>
            <a:endParaRPr lang="en-US" altLang="zh-CN" sz="730" spc="-56" dirty="0">
              <a:solidFill>
                <a:schemeClr val="accent6"/>
              </a:solidFill>
              <a:latin typeface="Segoe UI" panose="020B0502040204020203" pitchFamily="34" charset="0"/>
              <a:ea typeface="等线" panose="02010600030101010101" pitchFamily="2" charset="-122"/>
            </a:endParaRPr>
          </a:p>
        </p:txBody>
      </p:sp>
      <p:pic>
        <p:nvPicPr>
          <p:cNvPr id="40" name="图片 39" descr="51miz-E1176160-7A6F775C"/>
          <p:cNvPicPr>
            <a:picLocks noChangeAspect="1"/>
          </p:cNvPicPr>
          <p:nvPr/>
        </p:nvPicPr>
        <p:blipFill>
          <a:blip r:embed="rId9"/>
          <a:srcRect l="35208" t="48542" r="46979" b="26667"/>
          <a:stretch>
            <a:fillRect/>
          </a:stretch>
        </p:blipFill>
        <p:spPr>
          <a:xfrm>
            <a:off x="110279" y="180548"/>
            <a:ext cx="614368" cy="398659"/>
          </a:xfrm>
          <a:prstGeom prst="rect">
            <a:avLst/>
          </a:prstGeom>
        </p:spPr>
      </p:pic>
      <p:sp>
        <p:nvSpPr>
          <p:cNvPr id="41" name="矩形 40"/>
          <p:cNvSpPr/>
          <p:nvPr/>
        </p:nvSpPr>
        <p:spPr>
          <a:xfrm flipH="1">
            <a:off x="1384078" y="684770"/>
            <a:ext cx="4324198" cy="663067"/>
          </a:xfrm>
          <a:prstGeom prst="rect">
            <a:avLst/>
          </a:prstGeom>
          <a:noFill/>
        </p:spPr>
        <p:txBody>
          <a:bodyPr wrap="square">
            <a:spAutoFit/>
          </a:bodyPr>
          <a:lstStyle/>
          <a:p>
            <a:pPr algn="dist" defTabSz="514350" fontAlgn="base">
              <a:lnSpc>
                <a:spcPct val="120000"/>
              </a:lnSpc>
            </a:pPr>
            <a:r>
              <a:rPr lang="zh-CN" altLang="en-US" sz="3375" b="1" spc="-84">
                <a:ln w="15875">
                  <a:noFill/>
                </a:ln>
                <a:solidFill>
                  <a:srgbClr val="C00000"/>
                </a:solidFill>
                <a:latin typeface="思源宋体 CN" panose="02020400000000000000" pitchFamily="18" charset="-122"/>
                <a:ea typeface="思源宋体 CN" panose="02020400000000000000" pitchFamily="18" charset="-122"/>
                <a:sym typeface="思源宋体 CN" panose="02020400000000000000" pitchFamily="18" charset="-122"/>
              </a:rPr>
              <a:t>排查整治风险隐患</a:t>
            </a:r>
            <a:endParaRPr lang="zh-CN" altLang="en-US" sz="3375" b="1" spc="-84" dirty="0">
              <a:ln w="15875">
                <a:noFill/>
              </a:ln>
              <a:solidFill>
                <a:srgbClr val="C00000"/>
              </a:solidFill>
              <a:latin typeface="思源宋体 CN" panose="02020400000000000000" pitchFamily="18" charset="-122"/>
              <a:ea typeface="思源宋体 CN" panose="02020400000000000000" pitchFamily="18" charset="-122"/>
              <a:cs typeface="字魂143号-正酷超级黑" panose="00000500000000000000" charset="-122"/>
              <a:sym typeface="思源宋体 CN" panose="02020400000000000000" pitchFamily="18" charset="-122"/>
            </a:endParaRPr>
          </a:p>
        </p:txBody>
      </p:sp>
      <p:grpSp>
        <p:nvGrpSpPr>
          <p:cNvPr id="44" name="组合 43"/>
          <p:cNvGrpSpPr/>
          <p:nvPr/>
        </p:nvGrpSpPr>
        <p:grpSpPr>
          <a:xfrm>
            <a:off x="-883285" y="1279251"/>
            <a:ext cx="8624570" cy="298450"/>
            <a:chOff x="1231413" y="1491630"/>
            <a:chExt cx="6704745" cy="255096"/>
          </a:xfrm>
        </p:grpSpPr>
        <p:grpSp>
          <p:nvGrpSpPr>
            <p:cNvPr id="45" name="组合 44"/>
            <p:cNvGrpSpPr/>
            <p:nvPr/>
          </p:nvGrpSpPr>
          <p:grpSpPr>
            <a:xfrm>
              <a:off x="4118171" y="1491630"/>
              <a:ext cx="887762" cy="255096"/>
              <a:chOff x="3965502" y="1879809"/>
              <a:chExt cx="1193100" cy="342834"/>
            </a:xfrm>
            <a:solidFill>
              <a:srgbClr val="E71E17"/>
            </a:solidFill>
          </p:grpSpPr>
          <p:sp>
            <p:nvSpPr>
              <p:cNvPr id="49" name="dark-star-shape_15445"/>
              <p:cNvSpPr>
                <a:spLocks noChangeAspect="1"/>
              </p:cNvSpPr>
              <p:nvPr>
                <p:custDataLst>
                  <p:tags r:id="rId10"/>
                </p:custDataLst>
              </p:nvPr>
            </p:nvSpPr>
            <p:spPr bwMode="auto">
              <a:xfrm>
                <a:off x="4391609" y="1879809"/>
                <a:ext cx="360781" cy="342834"/>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sp>
            <p:nvSpPr>
              <p:cNvPr id="50" name="dark-star-shape_15445"/>
              <p:cNvSpPr>
                <a:spLocks noChangeAspect="1"/>
              </p:cNvSpPr>
              <p:nvPr>
                <p:custDataLst>
                  <p:tags r:id="rId11"/>
                </p:custDataLst>
              </p:nvPr>
            </p:nvSpPr>
            <p:spPr bwMode="auto">
              <a:xfrm>
                <a:off x="4771621"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sp>
            <p:nvSpPr>
              <p:cNvPr id="51" name="dark-star-shape_15445"/>
              <p:cNvSpPr>
                <a:spLocks noChangeAspect="1"/>
              </p:cNvSpPr>
              <p:nvPr>
                <p:custDataLst>
                  <p:tags r:id="rId12"/>
                </p:custDataLst>
              </p:nvPr>
            </p:nvSpPr>
            <p:spPr bwMode="auto">
              <a:xfrm>
                <a:off x="4161559"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sp>
            <p:nvSpPr>
              <p:cNvPr id="52" name="dark-star-shape_15445"/>
              <p:cNvSpPr>
                <a:spLocks noChangeAspect="1"/>
              </p:cNvSpPr>
              <p:nvPr>
                <p:custDataLst>
                  <p:tags r:id="rId13"/>
                </p:custDataLst>
              </p:nvPr>
            </p:nvSpPr>
            <p:spPr bwMode="auto">
              <a:xfrm>
                <a:off x="396550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sp>
            <p:nvSpPr>
              <p:cNvPr id="53" name="dark-star-shape_15445"/>
              <p:cNvSpPr>
                <a:spLocks noChangeAspect="1"/>
              </p:cNvSpPr>
              <p:nvPr>
                <p:custDataLst>
                  <p:tags r:id="rId14"/>
                </p:custDataLst>
              </p:nvPr>
            </p:nvSpPr>
            <p:spPr bwMode="auto">
              <a:xfrm>
                <a:off x="503791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grpSp>
        <p:grpSp>
          <p:nvGrpSpPr>
            <p:cNvPr id="46" name="组合 45"/>
            <p:cNvGrpSpPr/>
            <p:nvPr/>
          </p:nvGrpSpPr>
          <p:grpSpPr>
            <a:xfrm>
              <a:off x="1231413" y="1619178"/>
              <a:ext cx="6704745" cy="0"/>
              <a:chOff x="1231413" y="2082167"/>
              <a:chExt cx="6704745" cy="0"/>
            </a:xfrm>
          </p:grpSpPr>
          <p:cxnSp>
            <p:nvCxnSpPr>
              <p:cNvPr id="47" name="直接连接符 46"/>
              <p:cNvCxnSpPr/>
              <p:nvPr>
                <p:custDataLst>
                  <p:tags r:id="rId15"/>
                </p:custDataLst>
              </p:nvPr>
            </p:nvCxnSpPr>
            <p:spPr>
              <a:xfrm>
                <a:off x="5148064" y="2082167"/>
                <a:ext cx="2788094" cy="0"/>
              </a:xfrm>
              <a:prstGeom prst="line">
                <a:avLst/>
              </a:prstGeom>
              <a:noFill/>
              <a:ln w="15875" cap="flat" cmpd="sng" algn="ctr">
                <a:solidFill>
                  <a:srgbClr val="D00000"/>
                </a:solidFill>
                <a:prstDash val="solid"/>
                <a:miter lim="800000"/>
              </a:ln>
              <a:effectLst/>
            </p:spPr>
          </p:cxnSp>
          <p:cxnSp>
            <p:nvCxnSpPr>
              <p:cNvPr id="48" name="直接连接符 47"/>
              <p:cNvCxnSpPr/>
              <p:nvPr>
                <p:custDataLst>
                  <p:tags r:id="rId16"/>
                </p:custDataLst>
              </p:nvPr>
            </p:nvCxnSpPr>
            <p:spPr>
              <a:xfrm>
                <a:off x="1231413" y="2082167"/>
                <a:ext cx="2764523" cy="0"/>
              </a:xfrm>
              <a:prstGeom prst="line">
                <a:avLst/>
              </a:prstGeom>
              <a:noFill/>
              <a:ln w="15875" cap="flat" cmpd="sng" algn="ctr">
                <a:solidFill>
                  <a:srgbClr val="D00000"/>
                </a:solidFill>
                <a:prstDash val="solid"/>
                <a:miter lim="800000"/>
              </a:ln>
              <a:effectLst/>
            </p:spPr>
          </p:cxnSp>
        </p:grpSp>
      </p:grpSp>
      <p:pic>
        <p:nvPicPr>
          <p:cNvPr id="55" name="图片 54"/>
          <p:cNvPicPr>
            <a:picLocks noChangeAspect="1"/>
          </p:cNvPicPr>
          <p:nvPr/>
        </p:nvPicPr>
        <p:blipFill rotWithShape="1">
          <a:blip r:embed="rId17"/>
          <a:srcRect l="18298" t="1797" r="34893" b="11205"/>
          <a:stretch>
            <a:fillRect/>
          </a:stretch>
        </p:blipFill>
        <p:spPr>
          <a:xfrm>
            <a:off x="5689249" y="615855"/>
            <a:ext cx="755248" cy="789578"/>
          </a:xfrm>
          <a:prstGeom prst="rect">
            <a:avLst/>
          </a:prstGeom>
        </p:spPr>
      </p:pic>
      <p:pic>
        <p:nvPicPr>
          <p:cNvPr id="4" name="图片 -2147482615" descr="IMG_256"/>
          <p:cNvPicPr>
            <a:picLocks noChangeAspect="1"/>
          </p:cNvPicPr>
          <p:nvPr/>
        </p:nvPicPr>
        <p:blipFill>
          <a:blip r:embed="rId18"/>
          <a:stretch>
            <a:fillRect/>
          </a:stretch>
        </p:blipFill>
        <p:spPr>
          <a:xfrm>
            <a:off x="680085" y="2713990"/>
            <a:ext cx="2693670" cy="2155190"/>
          </a:xfrm>
          <a:prstGeom prst="rect">
            <a:avLst/>
          </a:prstGeom>
          <a:noFill/>
          <a:ln w="9525">
            <a:noFill/>
          </a:ln>
        </p:spPr>
      </p:pic>
      <p:pic>
        <p:nvPicPr>
          <p:cNvPr id="5" name="图片 4"/>
          <p:cNvPicPr>
            <a:picLocks noChangeAspect="1"/>
          </p:cNvPicPr>
          <p:nvPr/>
        </p:nvPicPr>
        <p:blipFill>
          <a:blip r:embed="rId19"/>
          <a:stretch>
            <a:fillRect/>
          </a:stretch>
        </p:blipFill>
        <p:spPr>
          <a:xfrm>
            <a:off x="3487420" y="2627630"/>
            <a:ext cx="3066415" cy="2437765"/>
          </a:xfrm>
          <a:prstGeom prst="rect">
            <a:avLst/>
          </a:prstGeom>
        </p:spPr>
      </p:pic>
      <p:pic>
        <p:nvPicPr>
          <p:cNvPr id="6" name="图片 5"/>
          <p:cNvPicPr>
            <a:picLocks noChangeAspect="1"/>
          </p:cNvPicPr>
          <p:nvPr/>
        </p:nvPicPr>
        <p:blipFill>
          <a:blip r:embed="rId20"/>
          <a:stretch>
            <a:fillRect/>
          </a:stretch>
        </p:blipFill>
        <p:spPr>
          <a:xfrm>
            <a:off x="378460" y="5577205"/>
            <a:ext cx="2995295" cy="2490470"/>
          </a:xfrm>
          <a:prstGeom prst="rect">
            <a:avLst/>
          </a:prstGeom>
        </p:spPr>
      </p:pic>
      <p:pic>
        <p:nvPicPr>
          <p:cNvPr id="18" name="图片 17"/>
          <p:cNvPicPr>
            <a:picLocks noChangeAspect="1"/>
          </p:cNvPicPr>
          <p:nvPr/>
        </p:nvPicPr>
        <p:blipFill>
          <a:blip r:embed="rId21"/>
          <a:stretch>
            <a:fillRect/>
          </a:stretch>
        </p:blipFill>
        <p:spPr>
          <a:xfrm>
            <a:off x="3502660" y="5671820"/>
            <a:ext cx="2941955" cy="2395855"/>
          </a:xfrm>
          <a:prstGeom prst="rect">
            <a:avLst/>
          </a:prstGeom>
        </p:spPr>
      </p:pic>
    </p:spTree>
  </p:cSld>
  <p:clrMapOvr>
    <a:masterClrMapping/>
  </p:clrMapOvr>
  <p:transition spd="slow">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srcRect l="1087" r="1087"/>
          <a:stretch>
            <a:fillRect/>
          </a:stretch>
        </p:blipFill>
        <p:spPr>
          <a:xfrm>
            <a:off x="0" y="0"/>
            <a:ext cx="6858000" cy="9912327"/>
          </a:xfrm>
          <a:prstGeom prst="rect">
            <a:avLst/>
          </a:prstGeom>
        </p:spPr>
      </p:pic>
      <p:sp>
        <p:nvSpPr>
          <p:cNvPr id="5" name="文本框 4"/>
          <p:cNvSpPr txBox="1"/>
          <p:nvPr/>
        </p:nvSpPr>
        <p:spPr>
          <a:xfrm>
            <a:off x="2413000" y="490247"/>
            <a:ext cx="2032000" cy="922020"/>
          </a:xfrm>
          <a:prstGeom prst="rect">
            <a:avLst/>
          </a:prstGeom>
          <a:noFill/>
        </p:spPr>
        <p:txBody>
          <a:bodyPr wrap="square">
            <a:spAutoFit/>
          </a:bodyPr>
          <a:lstStyle/>
          <a:p>
            <a:pPr algn="ctr"/>
            <a:r>
              <a:rPr lang="zh-CN" altLang="zh-CN" sz="5400" b="1" kern="100" dirty="0">
                <a:solidFill>
                  <a:schemeClr val="bg1">
                    <a:alpha val="57000"/>
                  </a:schemeClr>
                </a:solidFill>
                <a:effectLst/>
                <a:latin typeface="思源宋体 CN" panose="02020400000000000000" pitchFamily="18" charset="-122"/>
                <a:ea typeface="思源宋体 CN" panose="02020400000000000000" pitchFamily="18" charset="-122"/>
                <a:cs typeface="Times New Roman" panose="02020603050405020304" pitchFamily="18" charset="0"/>
              </a:rPr>
              <a:t>目录</a:t>
            </a:r>
            <a:endParaRPr lang="zh-CN" altLang="zh-CN" sz="5400" b="1" kern="100" dirty="0">
              <a:solidFill>
                <a:schemeClr val="bg1">
                  <a:alpha val="57000"/>
                </a:schemeClr>
              </a:solidFill>
              <a:effectLst/>
              <a:latin typeface="思源宋体 CN" panose="02020400000000000000" pitchFamily="18" charset="-122"/>
              <a:ea typeface="思源宋体 CN" panose="02020400000000000000" pitchFamily="18" charset="-122"/>
              <a:cs typeface="Times New Roman" panose="02020603050405020304" pitchFamily="18" charset="0"/>
            </a:endParaRPr>
          </a:p>
        </p:txBody>
      </p:sp>
      <p:sp>
        <p:nvSpPr>
          <p:cNvPr id="11" name="Freeform 5"/>
          <p:cNvSpPr>
            <a:spLocks noEditPoints="1"/>
          </p:cNvSpPr>
          <p:nvPr/>
        </p:nvSpPr>
        <p:spPr bwMode="auto">
          <a:xfrm>
            <a:off x="1427618" y="2513684"/>
            <a:ext cx="923698" cy="901481"/>
          </a:xfrm>
          <a:custGeom>
            <a:avLst/>
            <a:gdLst>
              <a:gd name="T0" fmla="*/ 3271 w 3271"/>
              <a:gd name="T1" fmla="*/ 1974 h 3194"/>
              <a:gd name="T2" fmla="*/ 3271 w 3271"/>
              <a:gd name="T3" fmla="*/ 1974 h 3194"/>
              <a:gd name="T4" fmla="*/ 3271 w 3271"/>
              <a:gd name="T5" fmla="*/ 1216 h 3194"/>
              <a:gd name="T6" fmla="*/ 2715 w 3271"/>
              <a:gd name="T7" fmla="*/ 659 h 3194"/>
              <a:gd name="T8" fmla="*/ 2788 w 3271"/>
              <a:gd name="T9" fmla="*/ 383 h 3194"/>
              <a:gd name="T10" fmla="*/ 2119 w 3271"/>
              <a:gd name="T11" fmla="*/ 0 h 3194"/>
              <a:gd name="T12" fmla="*/ 1636 w 3271"/>
              <a:gd name="T13" fmla="*/ 280 h 3194"/>
              <a:gd name="T14" fmla="*/ 1152 w 3271"/>
              <a:gd name="T15" fmla="*/ 0 h 3194"/>
              <a:gd name="T16" fmla="*/ 483 w 3271"/>
              <a:gd name="T17" fmla="*/ 383 h 3194"/>
              <a:gd name="T18" fmla="*/ 557 w 3271"/>
              <a:gd name="T19" fmla="*/ 659 h 3194"/>
              <a:gd name="T20" fmla="*/ 0 w 3271"/>
              <a:gd name="T21" fmla="*/ 1216 h 3194"/>
              <a:gd name="T22" fmla="*/ 0 w 3271"/>
              <a:gd name="T23" fmla="*/ 1974 h 3194"/>
              <a:gd name="T24" fmla="*/ 557 w 3271"/>
              <a:gd name="T25" fmla="*/ 2530 h 3194"/>
              <a:gd name="T26" fmla="*/ 483 w 3271"/>
              <a:gd name="T27" fmla="*/ 2807 h 3194"/>
              <a:gd name="T28" fmla="*/ 1152 w 3271"/>
              <a:gd name="T29" fmla="*/ 3190 h 3194"/>
              <a:gd name="T30" fmla="*/ 1636 w 3271"/>
              <a:gd name="T31" fmla="*/ 2909 h 3194"/>
              <a:gd name="T32" fmla="*/ 2119 w 3271"/>
              <a:gd name="T33" fmla="*/ 3190 h 3194"/>
              <a:gd name="T34" fmla="*/ 2121 w 3271"/>
              <a:gd name="T35" fmla="*/ 3189 h 3194"/>
              <a:gd name="T36" fmla="*/ 2263 w 3271"/>
              <a:gd name="T37" fmla="*/ 3043 h 3194"/>
              <a:gd name="T38" fmla="*/ 2160 w 3271"/>
              <a:gd name="T39" fmla="*/ 2753 h 3194"/>
              <a:gd name="T40" fmla="*/ 1636 w 3271"/>
              <a:gd name="T41" fmla="*/ 2552 h 3194"/>
              <a:gd name="T42" fmla="*/ 1184 w 3271"/>
              <a:gd name="T43" fmla="*/ 2723 h 3194"/>
              <a:gd name="T44" fmla="*/ 876 w 3271"/>
              <a:gd name="T45" fmla="*/ 2555 h 3194"/>
              <a:gd name="T46" fmla="*/ 878 w 3271"/>
              <a:gd name="T47" fmla="*/ 2390 h 3194"/>
              <a:gd name="T48" fmla="*/ 405 w 3271"/>
              <a:gd name="T49" fmla="*/ 1758 h 3194"/>
              <a:gd name="T50" fmla="*/ 405 w 3271"/>
              <a:gd name="T51" fmla="*/ 1432 h 3194"/>
              <a:gd name="T52" fmla="*/ 878 w 3271"/>
              <a:gd name="T53" fmla="*/ 800 h 3194"/>
              <a:gd name="T54" fmla="*/ 876 w 3271"/>
              <a:gd name="T55" fmla="*/ 635 h 3194"/>
              <a:gd name="T56" fmla="*/ 1184 w 3271"/>
              <a:gd name="T57" fmla="*/ 467 h 3194"/>
              <a:gd name="T58" fmla="*/ 1636 w 3271"/>
              <a:gd name="T59" fmla="*/ 637 h 3194"/>
              <a:gd name="T60" fmla="*/ 2087 w 3271"/>
              <a:gd name="T61" fmla="*/ 467 h 3194"/>
              <a:gd name="T62" fmla="*/ 2395 w 3271"/>
              <a:gd name="T63" fmla="*/ 635 h 3194"/>
              <a:gd name="T64" fmla="*/ 2393 w 3271"/>
              <a:gd name="T65" fmla="*/ 800 h 3194"/>
              <a:gd name="T66" fmla="*/ 2866 w 3271"/>
              <a:gd name="T67" fmla="*/ 1432 h 3194"/>
              <a:gd name="T68" fmla="*/ 2866 w 3271"/>
              <a:gd name="T69" fmla="*/ 1758 h 3194"/>
              <a:gd name="T70" fmla="*/ 2393 w 3271"/>
              <a:gd name="T71" fmla="*/ 2390 h 3194"/>
              <a:gd name="T72" fmla="*/ 2549 w 3271"/>
              <a:gd name="T73" fmla="*/ 2903 h 3194"/>
              <a:gd name="T74" fmla="*/ 2788 w 3271"/>
              <a:gd name="T75" fmla="*/ 2807 h 3194"/>
              <a:gd name="T76" fmla="*/ 2715 w 3271"/>
              <a:gd name="T77" fmla="*/ 2530 h 3194"/>
              <a:gd name="T78" fmla="*/ 3271 w 3271"/>
              <a:gd name="T79" fmla="*/ 1974 h 3194"/>
              <a:gd name="T80" fmla="*/ 3271 w 3271"/>
              <a:gd name="T81" fmla="*/ 1974 h 3194"/>
              <a:gd name="T82" fmla="*/ 3271 w 3271"/>
              <a:gd name="T83" fmla="*/ 1974 h 3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71" h="3194">
                <a:moveTo>
                  <a:pt x="3271" y="1974"/>
                </a:moveTo>
                <a:cubicBezTo>
                  <a:pt x="3271" y="1974"/>
                  <a:pt x="3271" y="1974"/>
                  <a:pt x="3271" y="1974"/>
                </a:cubicBezTo>
                <a:cubicBezTo>
                  <a:pt x="3271" y="1216"/>
                  <a:pt x="3271" y="1216"/>
                  <a:pt x="3271" y="1216"/>
                </a:cubicBezTo>
                <a:cubicBezTo>
                  <a:pt x="2964" y="1216"/>
                  <a:pt x="2715" y="967"/>
                  <a:pt x="2715" y="659"/>
                </a:cubicBezTo>
                <a:cubicBezTo>
                  <a:pt x="2715" y="559"/>
                  <a:pt x="2741" y="464"/>
                  <a:pt x="2788" y="383"/>
                </a:cubicBezTo>
                <a:cubicBezTo>
                  <a:pt x="2119" y="0"/>
                  <a:pt x="2119" y="0"/>
                  <a:pt x="2119" y="0"/>
                </a:cubicBezTo>
                <a:cubicBezTo>
                  <a:pt x="2023" y="168"/>
                  <a:pt x="1842" y="280"/>
                  <a:pt x="1636" y="280"/>
                </a:cubicBezTo>
                <a:cubicBezTo>
                  <a:pt x="1429" y="280"/>
                  <a:pt x="1248" y="168"/>
                  <a:pt x="1152" y="0"/>
                </a:cubicBezTo>
                <a:cubicBezTo>
                  <a:pt x="483" y="383"/>
                  <a:pt x="483" y="383"/>
                  <a:pt x="483" y="383"/>
                </a:cubicBezTo>
                <a:cubicBezTo>
                  <a:pt x="530" y="464"/>
                  <a:pt x="557" y="559"/>
                  <a:pt x="557" y="659"/>
                </a:cubicBezTo>
                <a:cubicBezTo>
                  <a:pt x="557" y="967"/>
                  <a:pt x="307" y="1216"/>
                  <a:pt x="0" y="1216"/>
                </a:cubicBezTo>
                <a:cubicBezTo>
                  <a:pt x="0" y="1974"/>
                  <a:pt x="0" y="1974"/>
                  <a:pt x="0" y="1974"/>
                </a:cubicBezTo>
                <a:cubicBezTo>
                  <a:pt x="307" y="1974"/>
                  <a:pt x="557" y="2223"/>
                  <a:pt x="557" y="2530"/>
                </a:cubicBezTo>
                <a:cubicBezTo>
                  <a:pt x="557" y="2631"/>
                  <a:pt x="530" y="2725"/>
                  <a:pt x="483" y="2807"/>
                </a:cubicBezTo>
                <a:cubicBezTo>
                  <a:pt x="1152" y="3190"/>
                  <a:pt x="1152" y="3190"/>
                  <a:pt x="1152" y="3190"/>
                </a:cubicBezTo>
                <a:cubicBezTo>
                  <a:pt x="1248" y="3022"/>
                  <a:pt x="1429" y="2909"/>
                  <a:pt x="1636" y="2909"/>
                </a:cubicBezTo>
                <a:cubicBezTo>
                  <a:pt x="1842" y="2909"/>
                  <a:pt x="2023" y="3022"/>
                  <a:pt x="2119" y="3190"/>
                </a:cubicBezTo>
                <a:cubicBezTo>
                  <a:pt x="2121" y="3189"/>
                  <a:pt x="2121" y="3189"/>
                  <a:pt x="2121" y="3189"/>
                </a:cubicBezTo>
                <a:cubicBezTo>
                  <a:pt x="2121" y="3189"/>
                  <a:pt x="2223" y="3194"/>
                  <a:pt x="2263" y="3043"/>
                </a:cubicBezTo>
                <a:cubicBezTo>
                  <a:pt x="2293" y="2933"/>
                  <a:pt x="2160" y="2753"/>
                  <a:pt x="2160" y="2753"/>
                </a:cubicBezTo>
                <a:cubicBezTo>
                  <a:pt x="2043" y="2633"/>
                  <a:pt x="1807" y="2552"/>
                  <a:pt x="1636" y="2552"/>
                </a:cubicBezTo>
                <a:cubicBezTo>
                  <a:pt x="1464" y="2552"/>
                  <a:pt x="1301" y="2603"/>
                  <a:pt x="1184" y="2723"/>
                </a:cubicBezTo>
                <a:cubicBezTo>
                  <a:pt x="876" y="2555"/>
                  <a:pt x="876" y="2555"/>
                  <a:pt x="876" y="2555"/>
                </a:cubicBezTo>
                <a:cubicBezTo>
                  <a:pt x="890" y="2501"/>
                  <a:pt x="878" y="2446"/>
                  <a:pt x="878" y="2390"/>
                </a:cubicBezTo>
                <a:cubicBezTo>
                  <a:pt x="878" y="2096"/>
                  <a:pt x="677" y="1829"/>
                  <a:pt x="405" y="1758"/>
                </a:cubicBezTo>
                <a:cubicBezTo>
                  <a:pt x="405" y="1432"/>
                  <a:pt x="405" y="1432"/>
                  <a:pt x="405" y="1432"/>
                </a:cubicBezTo>
                <a:cubicBezTo>
                  <a:pt x="677" y="1361"/>
                  <a:pt x="878" y="1094"/>
                  <a:pt x="878" y="800"/>
                </a:cubicBezTo>
                <a:cubicBezTo>
                  <a:pt x="878" y="744"/>
                  <a:pt x="890" y="688"/>
                  <a:pt x="876" y="635"/>
                </a:cubicBezTo>
                <a:cubicBezTo>
                  <a:pt x="1184" y="467"/>
                  <a:pt x="1184" y="467"/>
                  <a:pt x="1184" y="467"/>
                </a:cubicBezTo>
                <a:cubicBezTo>
                  <a:pt x="1301" y="587"/>
                  <a:pt x="1464" y="637"/>
                  <a:pt x="1636" y="637"/>
                </a:cubicBezTo>
                <a:cubicBezTo>
                  <a:pt x="1807" y="637"/>
                  <a:pt x="1970" y="587"/>
                  <a:pt x="2087" y="467"/>
                </a:cubicBezTo>
                <a:cubicBezTo>
                  <a:pt x="2395" y="635"/>
                  <a:pt x="2395" y="635"/>
                  <a:pt x="2395" y="635"/>
                </a:cubicBezTo>
                <a:cubicBezTo>
                  <a:pt x="2381" y="688"/>
                  <a:pt x="2393" y="744"/>
                  <a:pt x="2393" y="800"/>
                </a:cubicBezTo>
                <a:cubicBezTo>
                  <a:pt x="2393" y="1094"/>
                  <a:pt x="2594" y="1361"/>
                  <a:pt x="2866" y="1432"/>
                </a:cubicBezTo>
                <a:cubicBezTo>
                  <a:pt x="2866" y="1758"/>
                  <a:pt x="2866" y="1758"/>
                  <a:pt x="2866" y="1758"/>
                </a:cubicBezTo>
                <a:cubicBezTo>
                  <a:pt x="2594" y="1829"/>
                  <a:pt x="2399" y="2096"/>
                  <a:pt x="2393" y="2390"/>
                </a:cubicBezTo>
                <a:cubicBezTo>
                  <a:pt x="2386" y="2725"/>
                  <a:pt x="2407" y="2793"/>
                  <a:pt x="2549" y="2903"/>
                </a:cubicBezTo>
                <a:cubicBezTo>
                  <a:pt x="2645" y="2977"/>
                  <a:pt x="2788" y="2807"/>
                  <a:pt x="2788" y="2807"/>
                </a:cubicBezTo>
                <a:cubicBezTo>
                  <a:pt x="2741" y="2725"/>
                  <a:pt x="2715" y="2631"/>
                  <a:pt x="2715" y="2530"/>
                </a:cubicBezTo>
                <a:cubicBezTo>
                  <a:pt x="2715" y="2223"/>
                  <a:pt x="2964" y="1974"/>
                  <a:pt x="3271" y="1974"/>
                </a:cubicBezTo>
                <a:close/>
                <a:moveTo>
                  <a:pt x="3271" y="1974"/>
                </a:moveTo>
                <a:cubicBezTo>
                  <a:pt x="3271" y="1974"/>
                  <a:pt x="3271" y="1974"/>
                  <a:pt x="3271" y="1974"/>
                </a:cubicBezTo>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13" name="文本框 12"/>
          <p:cNvSpPr txBox="1"/>
          <p:nvPr/>
        </p:nvSpPr>
        <p:spPr>
          <a:xfrm>
            <a:off x="1427618" y="2672036"/>
            <a:ext cx="923698" cy="583565"/>
          </a:xfrm>
          <a:prstGeom prst="rect">
            <a:avLst/>
          </a:prstGeom>
          <a:noFill/>
        </p:spPr>
        <p:txBody>
          <a:bodyPr wrap="square">
            <a:spAutoFit/>
          </a:bodyPr>
          <a:lstStyle/>
          <a:p>
            <a:pPr algn="ctr"/>
            <a:r>
              <a:rPr lang="zh-CN" altLang="zh-CN" sz="3200" b="1" kern="100" dirty="0">
                <a:solidFill>
                  <a:schemeClr val="bg1"/>
                </a:solidFill>
                <a:effectLst/>
                <a:latin typeface="思源宋体 CN" panose="02020400000000000000" pitchFamily="18" charset="-122"/>
                <a:ea typeface="思源宋体 CN" panose="02020400000000000000" pitchFamily="18" charset="-122"/>
                <a:cs typeface="Times New Roman" panose="02020603050405020304" pitchFamily="18" charset="0"/>
              </a:rPr>
              <a:t>壹</a:t>
            </a:r>
            <a:endParaRPr lang="zh-CN" altLang="zh-CN" sz="3200" b="1" kern="100" dirty="0">
              <a:solidFill>
                <a:schemeClr val="bg1"/>
              </a:solidFill>
              <a:effectLst/>
              <a:latin typeface="思源宋体 CN" panose="02020400000000000000" pitchFamily="18" charset="-122"/>
              <a:ea typeface="思源宋体 CN" panose="02020400000000000000" pitchFamily="18" charset="-122"/>
              <a:cs typeface="Times New Roman" panose="02020603050405020304" pitchFamily="18" charset="0"/>
            </a:endParaRPr>
          </a:p>
        </p:txBody>
      </p:sp>
      <p:sp>
        <p:nvSpPr>
          <p:cNvPr id="15" name="文本框 14"/>
          <p:cNvSpPr txBox="1"/>
          <p:nvPr/>
        </p:nvSpPr>
        <p:spPr>
          <a:xfrm>
            <a:off x="2888344" y="2548925"/>
            <a:ext cx="3432628" cy="706755"/>
          </a:xfrm>
          <a:prstGeom prst="rect">
            <a:avLst/>
          </a:prstGeom>
          <a:noFill/>
        </p:spPr>
        <p:txBody>
          <a:bodyPr wrap="square">
            <a:spAutoFit/>
          </a:bodyPr>
          <a:lstStyle/>
          <a:p>
            <a:r>
              <a:rPr lang="zh-CN" altLang="zh-CN" sz="4000" kern="100" dirty="0">
                <a:solidFill>
                  <a:schemeClr val="bg1"/>
                </a:solidFill>
                <a:effectLst/>
                <a:latin typeface="思源宋体 CN" panose="02020400000000000000" pitchFamily="18" charset="-122"/>
                <a:ea typeface="思源宋体 CN" panose="02020400000000000000" pitchFamily="18" charset="-122"/>
                <a:cs typeface="黑体" panose="02010609060101010101" charset="-122"/>
              </a:rPr>
              <a:t>生产安全篇</a:t>
            </a:r>
            <a:endParaRPr lang="zh-CN" altLang="zh-CN" sz="4000" kern="100" dirty="0">
              <a:solidFill>
                <a:schemeClr val="bg1"/>
              </a:solidFill>
              <a:effectLst/>
              <a:latin typeface="思源宋体 CN" panose="02020400000000000000" pitchFamily="18" charset="-122"/>
              <a:ea typeface="思源宋体 CN" panose="02020400000000000000" pitchFamily="18" charset="-122"/>
              <a:cs typeface="黑体" panose="02010609060101010101" charset="-122"/>
            </a:endParaRPr>
          </a:p>
        </p:txBody>
      </p:sp>
      <p:sp>
        <p:nvSpPr>
          <p:cNvPr id="16" name="Freeform 5"/>
          <p:cNvSpPr>
            <a:spLocks noEditPoints="1"/>
          </p:cNvSpPr>
          <p:nvPr/>
        </p:nvSpPr>
        <p:spPr bwMode="auto">
          <a:xfrm>
            <a:off x="1427618" y="3892020"/>
            <a:ext cx="923698" cy="901481"/>
          </a:xfrm>
          <a:custGeom>
            <a:avLst/>
            <a:gdLst>
              <a:gd name="T0" fmla="*/ 3271 w 3271"/>
              <a:gd name="T1" fmla="*/ 1974 h 3194"/>
              <a:gd name="T2" fmla="*/ 3271 w 3271"/>
              <a:gd name="T3" fmla="*/ 1974 h 3194"/>
              <a:gd name="T4" fmla="*/ 3271 w 3271"/>
              <a:gd name="T5" fmla="*/ 1216 h 3194"/>
              <a:gd name="T6" fmla="*/ 2715 w 3271"/>
              <a:gd name="T7" fmla="*/ 659 h 3194"/>
              <a:gd name="T8" fmla="*/ 2788 w 3271"/>
              <a:gd name="T9" fmla="*/ 383 h 3194"/>
              <a:gd name="T10" fmla="*/ 2119 w 3271"/>
              <a:gd name="T11" fmla="*/ 0 h 3194"/>
              <a:gd name="T12" fmla="*/ 1636 w 3271"/>
              <a:gd name="T13" fmla="*/ 280 h 3194"/>
              <a:gd name="T14" fmla="*/ 1152 w 3271"/>
              <a:gd name="T15" fmla="*/ 0 h 3194"/>
              <a:gd name="T16" fmla="*/ 483 w 3271"/>
              <a:gd name="T17" fmla="*/ 383 h 3194"/>
              <a:gd name="T18" fmla="*/ 557 w 3271"/>
              <a:gd name="T19" fmla="*/ 659 h 3194"/>
              <a:gd name="T20" fmla="*/ 0 w 3271"/>
              <a:gd name="T21" fmla="*/ 1216 h 3194"/>
              <a:gd name="T22" fmla="*/ 0 w 3271"/>
              <a:gd name="T23" fmla="*/ 1974 h 3194"/>
              <a:gd name="T24" fmla="*/ 557 w 3271"/>
              <a:gd name="T25" fmla="*/ 2530 h 3194"/>
              <a:gd name="T26" fmla="*/ 483 w 3271"/>
              <a:gd name="T27" fmla="*/ 2807 h 3194"/>
              <a:gd name="T28" fmla="*/ 1152 w 3271"/>
              <a:gd name="T29" fmla="*/ 3190 h 3194"/>
              <a:gd name="T30" fmla="*/ 1636 w 3271"/>
              <a:gd name="T31" fmla="*/ 2909 h 3194"/>
              <a:gd name="T32" fmla="*/ 2119 w 3271"/>
              <a:gd name="T33" fmla="*/ 3190 h 3194"/>
              <a:gd name="T34" fmla="*/ 2121 w 3271"/>
              <a:gd name="T35" fmla="*/ 3189 h 3194"/>
              <a:gd name="T36" fmla="*/ 2263 w 3271"/>
              <a:gd name="T37" fmla="*/ 3043 h 3194"/>
              <a:gd name="T38" fmla="*/ 2160 w 3271"/>
              <a:gd name="T39" fmla="*/ 2753 h 3194"/>
              <a:gd name="T40" fmla="*/ 1636 w 3271"/>
              <a:gd name="T41" fmla="*/ 2552 h 3194"/>
              <a:gd name="T42" fmla="*/ 1184 w 3271"/>
              <a:gd name="T43" fmla="*/ 2723 h 3194"/>
              <a:gd name="T44" fmla="*/ 876 w 3271"/>
              <a:gd name="T45" fmla="*/ 2555 h 3194"/>
              <a:gd name="T46" fmla="*/ 878 w 3271"/>
              <a:gd name="T47" fmla="*/ 2390 h 3194"/>
              <a:gd name="T48" fmla="*/ 405 w 3271"/>
              <a:gd name="T49" fmla="*/ 1758 h 3194"/>
              <a:gd name="T50" fmla="*/ 405 w 3271"/>
              <a:gd name="T51" fmla="*/ 1432 h 3194"/>
              <a:gd name="T52" fmla="*/ 878 w 3271"/>
              <a:gd name="T53" fmla="*/ 800 h 3194"/>
              <a:gd name="T54" fmla="*/ 876 w 3271"/>
              <a:gd name="T55" fmla="*/ 635 h 3194"/>
              <a:gd name="T56" fmla="*/ 1184 w 3271"/>
              <a:gd name="T57" fmla="*/ 467 h 3194"/>
              <a:gd name="T58" fmla="*/ 1636 w 3271"/>
              <a:gd name="T59" fmla="*/ 637 h 3194"/>
              <a:gd name="T60" fmla="*/ 2087 w 3271"/>
              <a:gd name="T61" fmla="*/ 467 h 3194"/>
              <a:gd name="T62" fmla="*/ 2395 w 3271"/>
              <a:gd name="T63" fmla="*/ 635 h 3194"/>
              <a:gd name="T64" fmla="*/ 2393 w 3271"/>
              <a:gd name="T65" fmla="*/ 800 h 3194"/>
              <a:gd name="T66" fmla="*/ 2866 w 3271"/>
              <a:gd name="T67" fmla="*/ 1432 h 3194"/>
              <a:gd name="T68" fmla="*/ 2866 w 3271"/>
              <a:gd name="T69" fmla="*/ 1758 h 3194"/>
              <a:gd name="T70" fmla="*/ 2393 w 3271"/>
              <a:gd name="T71" fmla="*/ 2390 h 3194"/>
              <a:gd name="T72" fmla="*/ 2549 w 3271"/>
              <a:gd name="T73" fmla="*/ 2903 h 3194"/>
              <a:gd name="T74" fmla="*/ 2788 w 3271"/>
              <a:gd name="T75" fmla="*/ 2807 h 3194"/>
              <a:gd name="T76" fmla="*/ 2715 w 3271"/>
              <a:gd name="T77" fmla="*/ 2530 h 3194"/>
              <a:gd name="T78" fmla="*/ 3271 w 3271"/>
              <a:gd name="T79" fmla="*/ 1974 h 3194"/>
              <a:gd name="T80" fmla="*/ 3271 w 3271"/>
              <a:gd name="T81" fmla="*/ 1974 h 3194"/>
              <a:gd name="T82" fmla="*/ 3271 w 3271"/>
              <a:gd name="T83" fmla="*/ 1974 h 3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71" h="3194">
                <a:moveTo>
                  <a:pt x="3271" y="1974"/>
                </a:moveTo>
                <a:cubicBezTo>
                  <a:pt x="3271" y="1974"/>
                  <a:pt x="3271" y="1974"/>
                  <a:pt x="3271" y="1974"/>
                </a:cubicBezTo>
                <a:cubicBezTo>
                  <a:pt x="3271" y="1216"/>
                  <a:pt x="3271" y="1216"/>
                  <a:pt x="3271" y="1216"/>
                </a:cubicBezTo>
                <a:cubicBezTo>
                  <a:pt x="2964" y="1216"/>
                  <a:pt x="2715" y="967"/>
                  <a:pt x="2715" y="659"/>
                </a:cubicBezTo>
                <a:cubicBezTo>
                  <a:pt x="2715" y="559"/>
                  <a:pt x="2741" y="464"/>
                  <a:pt x="2788" y="383"/>
                </a:cubicBezTo>
                <a:cubicBezTo>
                  <a:pt x="2119" y="0"/>
                  <a:pt x="2119" y="0"/>
                  <a:pt x="2119" y="0"/>
                </a:cubicBezTo>
                <a:cubicBezTo>
                  <a:pt x="2023" y="168"/>
                  <a:pt x="1842" y="280"/>
                  <a:pt x="1636" y="280"/>
                </a:cubicBezTo>
                <a:cubicBezTo>
                  <a:pt x="1429" y="280"/>
                  <a:pt x="1248" y="168"/>
                  <a:pt x="1152" y="0"/>
                </a:cubicBezTo>
                <a:cubicBezTo>
                  <a:pt x="483" y="383"/>
                  <a:pt x="483" y="383"/>
                  <a:pt x="483" y="383"/>
                </a:cubicBezTo>
                <a:cubicBezTo>
                  <a:pt x="530" y="464"/>
                  <a:pt x="557" y="559"/>
                  <a:pt x="557" y="659"/>
                </a:cubicBezTo>
                <a:cubicBezTo>
                  <a:pt x="557" y="967"/>
                  <a:pt x="307" y="1216"/>
                  <a:pt x="0" y="1216"/>
                </a:cubicBezTo>
                <a:cubicBezTo>
                  <a:pt x="0" y="1974"/>
                  <a:pt x="0" y="1974"/>
                  <a:pt x="0" y="1974"/>
                </a:cubicBezTo>
                <a:cubicBezTo>
                  <a:pt x="307" y="1974"/>
                  <a:pt x="557" y="2223"/>
                  <a:pt x="557" y="2530"/>
                </a:cubicBezTo>
                <a:cubicBezTo>
                  <a:pt x="557" y="2631"/>
                  <a:pt x="530" y="2725"/>
                  <a:pt x="483" y="2807"/>
                </a:cubicBezTo>
                <a:cubicBezTo>
                  <a:pt x="1152" y="3190"/>
                  <a:pt x="1152" y="3190"/>
                  <a:pt x="1152" y="3190"/>
                </a:cubicBezTo>
                <a:cubicBezTo>
                  <a:pt x="1248" y="3022"/>
                  <a:pt x="1429" y="2909"/>
                  <a:pt x="1636" y="2909"/>
                </a:cubicBezTo>
                <a:cubicBezTo>
                  <a:pt x="1842" y="2909"/>
                  <a:pt x="2023" y="3022"/>
                  <a:pt x="2119" y="3190"/>
                </a:cubicBezTo>
                <a:cubicBezTo>
                  <a:pt x="2121" y="3189"/>
                  <a:pt x="2121" y="3189"/>
                  <a:pt x="2121" y="3189"/>
                </a:cubicBezTo>
                <a:cubicBezTo>
                  <a:pt x="2121" y="3189"/>
                  <a:pt x="2223" y="3194"/>
                  <a:pt x="2263" y="3043"/>
                </a:cubicBezTo>
                <a:cubicBezTo>
                  <a:pt x="2293" y="2933"/>
                  <a:pt x="2160" y="2753"/>
                  <a:pt x="2160" y="2753"/>
                </a:cubicBezTo>
                <a:cubicBezTo>
                  <a:pt x="2043" y="2633"/>
                  <a:pt x="1807" y="2552"/>
                  <a:pt x="1636" y="2552"/>
                </a:cubicBezTo>
                <a:cubicBezTo>
                  <a:pt x="1464" y="2552"/>
                  <a:pt x="1301" y="2603"/>
                  <a:pt x="1184" y="2723"/>
                </a:cubicBezTo>
                <a:cubicBezTo>
                  <a:pt x="876" y="2555"/>
                  <a:pt x="876" y="2555"/>
                  <a:pt x="876" y="2555"/>
                </a:cubicBezTo>
                <a:cubicBezTo>
                  <a:pt x="890" y="2501"/>
                  <a:pt x="878" y="2446"/>
                  <a:pt x="878" y="2390"/>
                </a:cubicBezTo>
                <a:cubicBezTo>
                  <a:pt x="878" y="2096"/>
                  <a:pt x="677" y="1829"/>
                  <a:pt x="405" y="1758"/>
                </a:cubicBezTo>
                <a:cubicBezTo>
                  <a:pt x="405" y="1432"/>
                  <a:pt x="405" y="1432"/>
                  <a:pt x="405" y="1432"/>
                </a:cubicBezTo>
                <a:cubicBezTo>
                  <a:pt x="677" y="1361"/>
                  <a:pt x="878" y="1094"/>
                  <a:pt x="878" y="800"/>
                </a:cubicBezTo>
                <a:cubicBezTo>
                  <a:pt x="878" y="744"/>
                  <a:pt x="890" y="688"/>
                  <a:pt x="876" y="635"/>
                </a:cubicBezTo>
                <a:cubicBezTo>
                  <a:pt x="1184" y="467"/>
                  <a:pt x="1184" y="467"/>
                  <a:pt x="1184" y="467"/>
                </a:cubicBezTo>
                <a:cubicBezTo>
                  <a:pt x="1301" y="587"/>
                  <a:pt x="1464" y="637"/>
                  <a:pt x="1636" y="637"/>
                </a:cubicBezTo>
                <a:cubicBezTo>
                  <a:pt x="1807" y="637"/>
                  <a:pt x="1970" y="587"/>
                  <a:pt x="2087" y="467"/>
                </a:cubicBezTo>
                <a:cubicBezTo>
                  <a:pt x="2395" y="635"/>
                  <a:pt x="2395" y="635"/>
                  <a:pt x="2395" y="635"/>
                </a:cubicBezTo>
                <a:cubicBezTo>
                  <a:pt x="2381" y="688"/>
                  <a:pt x="2393" y="744"/>
                  <a:pt x="2393" y="800"/>
                </a:cubicBezTo>
                <a:cubicBezTo>
                  <a:pt x="2393" y="1094"/>
                  <a:pt x="2594" y="1361"/>
                  <a:pt x="2866" y="1432"/>
                </a:cubicBezTo>
                <a:cubicBezTo>
                  <a:pt x="2866" y="1758"/>
                  <a:pt x="2866" y="1758"/>
                  <a:pt x="2866" y="1758"/>
                </a:cubicBezTo>
                <a:cubicBezTo>
                  <a:pt x="2594" y="1829"/>
                  <a:pt x="2399" y="2096"/>
                  <a:pt x="2393" y="2390"/>
                </a:cubicBezTo>
                <a:cubicBezTo>
                  <a:pt x="2386" y="2725"/>
                  <a:pt x="2407" y="2793"/>
                  <a:pt x="2549" y="2903"/>
                </a:cubicBezTo>
                <a:cubicBezTo>
                  <a:pt x="2645" y="2977"/>
                  <a:pt x="2788" y="2807"/>
                  <a:pt x="2788" y="2807"/>
                </a:cubicBezTo>
                <a:cubicBezTo>
                  <a:pt x="2741" y="2725"/>
                  <a:pt x="2715" y="2631"/>
                  <a:pt x="2715" y="2530"/>
                </a:cubicBezTo>
                <a:cubicBezTo>
                  <a:pt x="2715" y="2223"/>
                  <a:pt x="2964" y="1974"/>
                  <a:pt x="3271" y="1974"/>
                </a:cubicBezTo>
                <a:close/>
                <a:moveTo>
                  <a:pt x="3271" y="1974"/>
                </a:moveTo>
                <a:cubicBezTo>
                  <a:pt x="3271" y="1974"/>
                  <a:pt x="3271" y="1974"/>
                  <a:pt x="3271" y="1974"/>
                </a:cubicBezTo>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17" name="文本框 16"/>
          <p:cNvSpPr txBox="1"/>
          <p:nvPr/>
        </p:nvSpPr>
        <p:spPr>
          <a:xfrm>
            <a:off x="1427618" y="4006830"/>
            <a:ext cx="923698" cy="583565"/>
          </a:xfrm>
          <a:prstGeom prst="rect">
            <a:avLst/>
          </a:prstGeom>
          <a:noFill/>
        </p:spPr>
        <p:txBody>
          <a:bodyPr wrap="square">
            <a:spAutoFit/>
          </a:bodyPr>
          <a:lstStyle>
            <a:defPPr>
              <a:defRPr lang="en-US"/>
            </a:defPPr>
            <a:lvl1pPr algn="ctr">
              <a:defRPr sz="3200" b="1" kern="100">
                <a:solidFill>
                  <a:schemeClr val="bg1"/>
                </a:solidFill>
                <a:effectLst/>
                <a:latin typeface="华文中宋" panose="02010600040101010101" pitchFamily="2" charset="-122"/>
                <a:ea typeface="华文中宋" panose="02010600040101010101" pitchFamily="2"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贰</a:t>
            </a:r>
            <a:endParaRPr lang="zh-CN" altLang="zh-CN" dirty="0">
              <a:latin typeface="思源宋体 CN" panose="02020400000000000000" pitchFamily="18" charset="-122"/>
              <a:ea typeface="思源宋体 CN" panose="02020400000000000000" pitchFamily="18" charset="-122"/>
            </a:endParaRPr>
          </a:p>
        </p:txBody>
      </p:sp>
      <p:sp>
        <p:nvSpPr>
          <p:cNvPr id="18" name="文本框 17"/>
          <p:cNvSpPr txBox="1"/>
          <p:nvPr/>
        </p:nvSpPr>
        <p:spPr>
          <a:xfrm>
            <a:off x="2888344" y="3974396"/>
            <a:ext cx="3432628" cy="706755"/>
          </a:xfrm>
          <a:prstGeom prst="rect">
            <a:avLst/>
          </a:prstGeom>
          <a:noFill/>
        </p:spPr>
        <p:txBody>
          <a:bodyPr wrap="square">
            <a:spAutoFit/>
          </a:bodyPr>
          <a:lstStyle>
            <a:defPPr>
              <a:defRPr lang="en-US"/>
            </a:defPPr>
            <a:lvl1pPr>
              <a:defRPr sz="4000" kern="100">
                <a:solidFill>
                  <a:schemeClr val="bg1"/>
                </a:solidFill>
                <a:effectLst/>
                <a:latin typeface="华文中宋" panose="02010600040101010101" pitchFamily="2" charset="-122"/>
                <a:ea typeface="华文中宋" panose="02010600040101010101" pitchFamily="2" charset="-122"/>
                <a:cs typeface="黑体" panose="02010609060101010101" charset="-122"/>
              </a:defRPr>
            </a:lvl1pPr>
          </a:lstStyle>
          <a:p>
            <a:r>
              <a:rPr lang="zh-CN" altLang="zh-CN" dirty="0">
                <a:latin typeface="思源宋体 CN" panose="02020400000000000000" pitchFamily="18" charset="-122"/>
                <a:ea typeface="思源宋体 CN" panose="02020400000000000000" pitchFamily="18" charset="-122"/>
              </a:rPr>
              <a:t>生活安全篇</a:t>
            </a:r>
            <a:endParaRPr lang="zh-CN" altLang="zh-CN" dirty="0">
              <a:latin typeface="思源宋体 CN" panose="02020400000000000000" pitchFamily="18" charset="-122"/>
              <a:ea typeface="思源宋体 CN" panose="02020400000000000000" pitchFamily="18" charset="-122"/>
            </a:endParaRPr>
          </a:p>
        </p:txBody>
      </p:sp>
      <p:sp>
        <p:nvSpPr>
          <p:cNvPr id="19" name="Freeform 5"/>
          <p:cNvSpPr>
            <a:spLocks noEditPoints="1"/>
          </p:cNvSpPr>
          <p:nvPr/>
        </p:nvSpPr>
        <p:spPr bwMode="auto">
          <a:xfrm>
            <a:off x="1427618" y="5436922"/>
            <a:ext cx="923698" cy="901481"/>
          </a:xfrm>
          <a:custGeom>
            <a:avLst/>
            <a:gdLst>
              <a:gd name="T0" fmla="*/ 3271 w 3271"/>
              <a:gd name="T1" fmla="*/ 1974 h 3194"/>
              <a:gd name="T2" fmla="*/ 3271 w 3271"/>
              <a:gd name="T3" fmla="*/ 1974 h 3194"/>
              <a:gd name="T4" fmla="*/ 3271 w 3271"/>
              <a:gd name="T5" fmla="*/ 1216 h 3194"/>
              <a:gd name="T6" fmla="*/ 2715 w 3271"/>
              <a:gd name="T7" fmla="*/ 659 h 3194"/>
              <a:gd name="T8" fmla="*/ 2788 w 3271"/>
              <a:gd name="T9" fmla="*/ 383 h 3194"/>
              <a:gd name="T10" fmla="*/ 2119 w 3271"/>
              <a:gd name="T11" fmla="*/ 0 h 3194"/>
              <a:gd name="T12" fmla="*/ 1636 w 3271"/>
              <a:gd name="T13" fmla="*/ 280 h 3194"/>
              <a:gd name="T14" fmla="*/ 1152 w 3271"/>
              <a:gd name="T15" fmla="*/ 0 h 3194"/>
              <a:gd name="T16" fmla="*/ 483 w 3271"/>
              <a:gd name="T17" fmla="*/ 383 h 3194"/>
              <a:gd name="T18" fmla="*/ 557 w 3271"/>
              <a:gd name="T19" fmla="*/ 659 h 3194"/>
              <a:gd name="T20" fmla="*/ 0 w 3271"/>
              <a:gd name="T21" fmla="*/ 1216 h 3194"/>
              <a:gd name="T22" fmla="*/ 0 w 3271"/>
              <a:gd name="T23" fmla="*/ 1974 h 3194"/>
              <a:gd name="T24" fmla="*/ 557 w 3271"/>
              <a:gd name="T25" fmla="*/ 2530 h 3194"/>
              <a:gd name="T26" fmla="*/ 483 w 3271"/>
              <a:gd name="T27" fmla="*/ 2807 h 3194"/>
              <a:gd name="T28" fmla="*/ 1152 w 3271"/>
              <a:gd name="T29" fmla="*/ 3190 h 3194"/>
              <a:gd name="T30" fmla="*/ 1636 w 3271"/>
              <a:gd name="T31" fmla="*/ 2909 h 3194"/>
              <a:gd name="T32" fmla="*/ 2119 w 3271"/>
              <a:gd name="T33" fmla="*/ 3190 h 3194"/>
              <a:gd name="T34" fmla="*/ 2121 w 3271"/>
              <a:gd name="T35" fmla="*/ 3189 h 3194"/>
              <a:gd name="T36" fmla="*/ 2263 w 3271"/>
              <a:gd name="T37" fmla="*/ 3043 h 3194"/>
              <a:gd name="T38" fmla="*/ 2160 w 3271"/>
              <a:gd name="T39" fmla="*/ 2753 h 3194"/>
              <a:gd name="T40" fmla="*/ 1636 w 3271"/>
              <a:gd name="T41" fmla="*/ 2552 h 3194"/>
              <a:gd name="T42" fmla="*/ 1184 w 3271"/>
              <a:gd name="T43" fmla="*/ 2723 h 3194"/>
              <a:gd name="T44" fmla="*/ 876 w 3271"/>
              <a:gd name="T45" fmla="*/ 2555 h 3194"/>
              <a:gd name="T46" fmla="*/ 878 w 3271"/>
              <a:gd name="T47" fmla="*/ 2390 h 3194"/>
              <a:gd name="T48" fmla="*/ 405 w 3271"/>
              <a:gd name="T49" fmla="*/ 1758 h 3194"/>
              <a:gd name="T50" fmla="*/ 405 w 3271"/>
              <a:gd name="T51" fmla="*/ 1432 h 3194"/>
              <a:gd name="T52" fmla="*/ 878 w 3271"/>
              <a:gd name="T53" fmla="*/ 800 h 3194"/>
              <a:gd name="T54" fmla="*/ 876 w 3271"/>
              <a:gd name="T55" fmla="*/ 635 h 3194"/>
              <a:gd name="T56" fmla="*/ 1184 w 3271"/>
              <a:gd name="T57" fmla="*/ 467 h 3194"/>
              <a:gd name="T58" fmla="*/ 1636 w 3271"/>
              <a:gd name="T59" fmla="*/ 637 h 3194"/>
              <a:gd name="T60" fmla="*/ 2087 w 3271"/>
              <a:gd name="T61" fmla="*/ 467 h 3194"/>
              <a:gd name="T62" fmla="*/ 2395 w 3271"/>
              <a:gd name="T63" fmla="*/ 635 h 3194"/>
              <a:gd name="T64" fmla="*/ 2393 w 3271"/>
              <a:gd name="T65" fmla="*/ 800 h 3194"/>
              <a:gd name="T66" fmla="*/ 2866 w 3271"/>
              <a:gd name="T67" fmla="*/ 1432 h 3194"/>
              <a:gd name="T68" fmla="*/ 2866 w 3271"/>
              <a:gd name="T69" fmla="*/ 1758 h 3194"/>
              <a:gd name="T70" fmla="*/ 2393 w 3271"/>
              <a:gd name="T71" fmla="*/ 2390 h 3194"/>
              <a:gd name="T72" fmla="*/ 2549 w 3271"/>
              <a:gd name="T73" fmla="*/ 2903 h 3194"/>
              <a:gd name="T74" fmla="*/ 2788 w 3271"/>
              <a:gd name="T75" fmla="*/ 2807 h 3194"/>
              <a:gd name="T76" fmla="*/ 2715 w 3271"/>
              <a:gd name="T77" fmla="*/ 2530 h 3194"/>
              <a:gd name="T78" fmla="*/ 3271 w 3271"/>
              <a:gd name="T79" fmla="*/ 1974 h 3194"/>
              <a:gd name="T80" fmla="*/ 3271 w 3271"/>
              <a:gd name="T81" fmla="*/ 1974 h 3194"/>
              <a:gd name="T82" fmla="*/ 3271 w 3271"/>
              <a:gd name="T83" fmla="*/ 1974 h 3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71" h="3194">
                <a:moveTo>
                  <a:pt x="3271" y="1974"/>
                </a:moveTo>
                <a:cubicBezTo>
                  <a:pt x="3271" y="1974"/>
                  <a:pt x="3271" y="1974"/>
                  <a:pt x="3271" y="1974"/>
                </a:cubicBezTo>
                <a:cubicBezTo>
                  <a:pt x="3271" y="1216"/>
                  <a:pt x="3271" y="1216"/>
                  <a:pt x="3271" y="1216"/>
                </a:cubicBezTo>
                <a:cubicBezTo>
                  <a:pt x="2964" y="1216"/>
                  <a:pt x="2715" y="967"/>
                  <a:pt x="2715" y="659"/>
                </a:cubicBezTo>
                <a:cubicBezTo>
                  <a:pt x="2715" y="559"/>
                  <a:pt x="2741" y="464"/>
                  <a:pt x="2788" y="383"/>
                </a:cubicBezTo>
                <a:cubicBezTo>
                  <a:pt x="2119" y="0"/>
                  <a:pt x="2119" y="0"/>
                  <a:pt x="2119" y="0"/>
                </a:cubicBezTo>
                <a:cubicBezTo>
                  <a:pt x="2023" y="168"/>
                  <a:pt x="1842" y="280"/>
                  <a:pt x="1636" y="280"/>
                </a:cubicBezTo>
                <a:cubicBezTo>
                  <a:pt x="1429" y="280"/>
                  <a:pt x="1248" y="168"/>
                  <a:pt x="1152" y="0"/>
                </a:cubicBezTo>
                <a:cubicBezTo>
                  <a:pt x="483" y="383"/>
                  <a:pt x="483" y="383"/>
                  <a:pt x="483" y="383"/>
                </a:cubicBezTo>
                <a:cubicBezTo>
                  <a:pt x="530" y="464"/>
                  <a:pt x="557" y="559"/>
                  <a:pt x="557" y="659"/>
                </a:cubicBezTo>
                <a:cubicBezTo>
                  <a:pt x="557" y="967"/>
                  <a:pt x="307" y="1216"/>
                  <a:pt x="0" y="1216"/>
                </a:cubicBezTo>
                <a:cubicBezTo>
                  <a:pt x="0" y="1974"/>
                  <a:pt x="0" y="1974"/>
                  <a:pt x="0" y="1974"/>
                </a:cubicBezTo>
                <a:cubicBezTo>
                  <a:pt x="307" y="1974"/>
                  <a:pt x="557" y="2223"/>
                  <a:pt x="557" y="2530"/>
                </a:cubicBezTo>
                <a:cubicBezTo>
                  <a:pt x="557" y="2631"/>
                  <a:pt x="530" y="2725"/>
                  <a:pt x="483" y="2807"/>
                </a:cubicBezTo>
                <a:cubicBezTo>
                  <a:pt x="1152" y="3190"/>
                  <a:pt x="1152" y="3190"/>
                  <a:pt x="1152" y="3190"/>
                </a:cubicBezTo>
                <a:cubicBezTo>
                  <a:pt x="1248" y="3022"/>
                  <a:pt x="1429" y="2909"/>
                  <a:pt x="1636" y="2909"/>
                </a:cubicBezTo>
                <a:cubicBezTo>
                  <a:pt x="1842" y="2909"/>
                  <a:pt x="2023" y="3022"/>
                  <a:pt x="2119" y="3190"/>
                </a:cubicBezTo>
                <a:cubicBezTo>
                  <a:pt x="2121" y="3189"/>
                  <a:pt x="2121" y="3189"/>
                  <a:pt x="2121" y="3189"/>
                </a:cubicBezTo>
                <a:cubicBezTo>
                  <a:pt x="2121" y="3189"/>
                  <a:pt x="2223" y="3194"/>
                  <a:pt x="2263" y="3043"/>
                </a:cubicBezTo>
                <a:cubicBezTo>
                  <a:pt x="2293" y="2933"/>
                  <a:pt x="2160" y="2753"/>
                  <a:pt x="2160" y="2753"/>
                </a:cubicBezTo>
                <a:cubicBezTo>
                  <a:pt x="2043" y="2633"/>
                  <a:pt x="1807" y="2552"/>
                  <a:pt x="1636" y="2552"/>
                </a:cubicBezTo>
                <a:cubicBezTo>
                  <a:pt x="1464" y="2552"/>
                  <a:pt x="1301" y="2603"/>
                  <a:pt x="1184" y="2723"/>
                </a:cubicBezTo>
                <a:cubicBezTo>
                  <a:pt x="876" y="2555"/>
                  <a:pt x="876" y="2555"/>
                  <a:pt x="876" y="2555"/>
                </a:cubicBezTo>
                <a:cubicBezTo>
                  <a:pt x="890" y="2501"/>
                  <a:pt x="878" y="2446"/>
                  <a:pt x="878" y="2390"/>
                </a:cubicBezTo>
                <a:cubicBezTo>
                  <a:pt x="878" y="2096"/>
                  <a:pt x="677" y="1829"/>
                  <a:pt x="405" y="1758"/>
                </a:cubicBezTo>
                <a:cubicBezTo>
                  <a:pt x="405" y="1432"/>
                  <a:pt x="405" y="1432"/>
                  <a:pt x="405" y="1432"/>
                </a:cubicBezTo>
                <a:cubicBezTo>
                  <a:pt x="677" y="1361"/>
                  <a:pt x="878" y="1094"/>
                  <a:pt x="878" y="800"/>
                </a:cubicBezTo>
                <a:cubicBezTo>
                  <a:pt x="878" y="744"/>
                  <a:pt x="890" y="688"/>
                  <a:pt x="876" y="635"/>
                </a:cubicBezTo>
                <a:cubicBezTo>
                  <a:pt x="1184" y="467"/>
                  <a:pt x="1184" y="467"/>
                  <a:pt x="1184" y="467"/>
                </a:cubicBezTo>
                <a:cubicBezTo>
                  <a:pt x="1301" y="587"/>
                  <a:pt x="1464" y="637"/>
                  <a:pt x="1636" y="637"/>
                </a:cubicBezTo>
                <a:cubicBezTo>
                  <a:pt x="1807" y="637"/>
                  <a:pt x="1970" y="587"/>
                  <a:pt x="2087" y="467"/>
                </a:cubicBezTo>
                <a:cubicBezTo>
                  <a:pt x="2395" y="635"/>
                  <a:pt x="2395" y="635"/>
                  <a:pt x="2395" y="635"/>
                </a:cubicBezTo>
                <a:cubicBezTo>
                  <a:pt x="2381" y="688"/>
                  <a:pt x="2393" y="744"/>
                  <a:pt x="2393" y="800"/>
                </a:cubicBezTo>
                <a:cubicBezTo>
                  <a:pt x="2393" y="1094"/>
                  <a:pt x="2594" y="1361"/>
                  <a:pt x="2866" y="1432"/>
                </a:cubicBezTo>
                <a:cubicBezTo>
                  <a:pt x="2866" y="1758"/>
                  <a:pt x="2866" y="1758"/>
                  <a:pt x="2866" y="1758"/>
                </a:cubicBezTo>
                <a:cubicBezTo>
                  <a:pt x="2594" y="1829"/>
                  <a:pt x="2399" y="2096"/>
                  <a:pt x="2393" y="2390"/>
                </a:cubicBezTo>
                <a:cubicBezTo>
                  <a:pt x="2386" y="2725"/>
                  <a:pt x="2407" y="2793"/>
                  <a:pt x="2549" y="2903"/>
                </a:cubicBezTo>
                <a:cubicBezTo>
                  <a:pt x="2645" y="2977"/>
                  <a:pt x="2788" y="2807"/>
                  <a:pt x="2788" y="2807"/>
                </a:cubicBezTo>
                <a:cubicBezTo>
                  <a:pt x="2741" y="2725"/>
                  <a:pt x="2715" y="2631"/>
                  <a:pt x="2715" y="2530"/>
                </a:cubicBezTo>
                <a:cubicBezTo>
                  <a:pt x="2715" y="2223"/>
                  <a:pt x="2964" y="1974"/>
                  <a:pt x="3271" y="1974"/>
                </a:cubicBezTo>
                <a:close/>
                <a:moveTo>
                  <a:pt x="3271" y="1974"/>
                </a:moveTo>
                <a:cubicBezTo>
                  <a:pt x="3271" y="1974"/>
                  <a:pt x="3271" y="1974"/>
                  <a:pt x="3271" y="1974"/>
                </a:cubicBezTo>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20" name="文本框 19"/>
          <p:cNvSpPr txBox="1"/>
          <p:nvPr/>
        </p:nvSpPr>
        <p:spPr>
          <a:xfrm>
            <a:off x="1427618" y="5551732"/>
            <a:ext cx="923698" cy="583565"/>
          </a:xfrm>
          <a:prstGeom prst="rect">
            <a:avLst/>
          </a:prstGeom>
          <a:noFill/>
        </p:spPr>
        <p:txBody>
          <a:bodyPr wrap="square">
            <a:spAutoFit/>
          </a:bodyPr>
          <a:lstStyle>
            <a:defPPr>
              <a:defRPr lang="en-US"/>
            </a:defPPr>
            <a:lvl1pPr algn="ctr">
              <a:defRPr sz="3200" b="1" kern="100">
                <a:solidFill>
                  <a:schemeClr val="bg1"/>
                </a:solidFill>
                <a:effectLst/>
                <a:latin typeface="华文中宋" panose="02010600040101010101" pitchFamily="2" charset="-122"/>
                <a:ea typeface="华文中宋" panose="02010600040101010101" pitchFamily="2"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叁</a:t>
            </a:r>
            <a:endParaRPr lang="zh-CN" altLang="zh-CN" dirty="0">
              <a:latin typeface="思源宋体 CN" panose="02020400000000000000" pitchFamily="18" charset="-122"/>
              <a:ea typeface="思源宋体 CN" panose="02020400000000000000" pitchFamily="18" charset="-122"/>
            </a:endParaRPr>
          </a:p>
        </p:txBody>
      </p:sp>
      <p:sp>
        <p:nvSpPr>
          <p:cNvPr id="21" name="文本框 20"/>
          <p:cNvSpPr txBox="1"/>
          <p:nvPr/>
        </p:nvSpPr>
        <p:spPr>
          <a:xfrm>
            <a:off x="2888344" y="5519298"/>
            <a:ext cx="3432628" cy="706755"/>
          </a:xfrm>
          <a:prstGeom prst="rect">
            <a:avLst/>
          </a:prstGeom>
          <a:noFill/>
        </p:spPr>
        <p:txBody>
          <a:bodyPr wrap="square">
            <a:spAutoFit/>
          </a:bodyPr>
          <a:lstStyle>
            <a:defPPr>
              <a:defRPr lang="en-US"/>
            </a:defPPr>
            <a:lvl1pPr>
              <a:defRPr sz="4000" kern="100">
                <a:solidFill>
                  <a:schemeClr val="bg1"/>
                </a:solidFill>
                <a:effectLst/>
                <a:latin typeface="华文中宋" panose="02010600040101010101" pitchFamily="2" charset="-122"/>
                <a:ea typeface="华文中宋" panose="02010600040101010101" pitchFamily="2" charset="-122"/>
                <a:cs typeface="黑体" panose="02010609060101010101" charset="-122"/>
              </a:defRPr>
            </a:lvl1pPr>
          </a:lstStyle>
          <a:p>
            <a:r>
              <a:rPr lang="zh-CN" altLang="zh-CN" dirty="0">
                <a:latin typeface="思源宋体 CN" panose="02020400000000000000" pitchFamily="18" charset="-122"/>
                <a:ea typeface="思源宋体 CN" panose="02020400000000000000" pitchFamily="18" charset="-122"/>
              </a:rPr>
              <a:t>交通安全篇</a:t>
            </a:r>
            <a:endParaRPr lang="zh-CN" altLang="zh-CN" dirty="0">
              <a:latin typeface="思源宋体 CN" panose="02020400000000000000" pitchFamily="18" charset="-122"/>
              <a:ea typeface="思源宋体 CN" panose="02020400000000000000" pitchFamily="18" charset="-122"/>
            </a:endParaRPr>
          </a:p>
        </p:txBody>
      </p:sp>
      <p:sp>
        <p:nvSpPr>
          <p:cNvPr id="22" name="Freeform 5"/>
          <p:cNvSpPr>
            <a:spLocks noEditPoints="1"/>
          </p:cNvSpPr>
          <p:nvPr/>
        </p:nvSpPr>
        <p:spPr bwMode="auto">
          <a:xfrm>
            <a:off x="1427618" y="6889257"/>
            <a:ext cx="923698" cy="901481"/>
          </a:xfrm>
          <a:custGeom>
            <a:avLst/>
            <a:gdLst>
              <a:gd name="T0" fmla="*/ 3271 w 3271"/>
              <a:gd name="T1" fmla="*/ 1974 h 3194"/>
              <a:gd name="T2" fmla="*/ 3271 w 3271"/>
              <a:gd name="T3" fmla="*/ 1974 h 3194"/>
              <a:gd name="T4" fmla="*/ 3271 w 3271"/>
              <a:gd name="T5" fmla="*/ 1216 h 3194"/>
              <a:gd name="T6" fmla="*/ 2715 w 3271"/>
              <a:gd name="T7" fmla="*/ 659 h 3194"/>
              <a:gd name="T8" fmla="*/ 2788 w 3271"/>
              <a:gd name="T9" fmla="*/ 383 h 3194"/>
              <a:gd name="T10" fmla="*/ 2119 w 3271"/>
              <a:gd name="T11" fmla="*/ 0 h 3194"/>
              <a:gd name="T12" fmla="*/ 1636 w 3271"/>
              <a:gd name="T13" fmla="*/ 280 h 3194"/>
              <a:gd name="T14" fmla="*/ 1152 w 3271"/>
              <a:gd name="T15" fmla="*/ 0 h 3194"/>
              <a:gd name="T16" fmla="*/ 483 w 3271"/>
              <a:gd name="T17" fmla="*/ 383 h 3194"/>
              <a:gd name="T18" fmla="*/ 557 w 3271"/>
              <a:gd name="T19" fmla="*/ 659 h 3194"/>
              <a:gd name="T20" fmla="*/ 0 w 3271"/>
              <a:gd name="T21" fmla="*/ 1216 h 3194"/>
              <a:gd name="T22" fmla="*/ 0 w 3271"/>
              <a:gd name="T23" fmla="*/ 1974 h 3194"/>
              <a:gd name="T24" fmla="*/ 557 w 3271"/>
              <a:gd name="T25" fmla="*/ 2530 h 3194"/>
              <a:gd name="T26" fmla="*/ 483 w 3271"/>
              <a:gd name="T27" fmla="*/ 2807 h 3194"/>
              <a:gd name="T28" fmla="*/ 1152 w 3271"/>
              <a:gd name="T29" fmla="*/ 3190 h 3194"/>
              <a:gd name="T30" fmla="*/ 1636 w 3271"/>
              <a:gd name="T31" fmla="*/ 2909 h 3194"/>
              <a:gd name="T32" fmla="*/ 2119 w 3271"/>
              <a:gd name="T33" fmla="*/ 3190 h 3194"/>
              <a:gd name="T34" fmla="*/ 2121 w 3271"/>
              <a:gd name="T35" fmla="*/ 3189 h 3194"/>
              <a:gd name="T36" fmla="*/ 2263 w 3271"/>
              <a:gd name="T37" fmla="*/ 3043 h 3194"/>
              <a:gd name="T38" fmla="*/ 2160 w 3271"/>
              <a:gd name="T39" fmla="*/ 2753 h 3194"/>
              <a:gd name="T40" fmla="*/ 1636 w 3271"/>
              <a:gd name="T41" fmla="*/ 2552 h 3194"/>
              <a:gd name="T42" fmla="*/ 1184 w 3271"/>
              <a:gd name="T43" fmla="*/ 2723 h 3194"/>
              <a:gd name="T44" fmla="*/ 876 w 3271"/>
              <a:gd name="T45" fmla="*/ 2555 h 3194"/>
              <a:gd name="T46" fmla="*/ 878 w 3271"/>
              <a:gd name="T47" fmla="*/ 2390 h 3194"/>
              <a:gd name="T48" fmla="*/ 405 w 3271"/>
              <a:gd name="T49" fmla="*/ 1758 h 3194"/>
              <a:gd name="T50" fmla="*/ 405 w 3271"/>
              <a:gd name="T51" fmla="*/ 1432 h 3194"/>
              <a:gd name="T52" fmla="*/ 878 w 3271"/>
              <a:gd name="T53" fmla="*/ 800 h 3194"/>
              <a:gd name="T54" fmla="*/ 876 w 3271"/>
              <a:gd name="T55" fmla="*/ 635 h 3194"/>
              <a:gd name="T56" fmla="*/ 1184 w 3271"/>
              <a:gd name="T57" fmla="*/ 467 h 3194"/>
              <a:gd name="T58" fmla="*/ 1636 w 3271"/>
              <a:gd name="T59" fmla="*/ 637 h 3194"/>
              <a:gd name="T60" fmla="*/ 2087 w 3271"/>
              <a:gd name="T61" fmla="*/ 467 h 3194"/>
              <a:gd name="T62" fmla="*/ 2395 w 3271"/>
              <a:gd name="T63" fmla="*/ 635 h 3194"/>
              <a:gd name="T64" fmla="*/ 2393 w 3271"/>
              <a:gd name="T65" fmla="*/ 800 h 3194"/>
              <a:gd name="T66" fmla="*/ 2866 w 3271"/>
              <a:gd name="T67" fmla="*/ 1432 h 3194"/>
              <a:gd name="T68" fmla="*/ 2866 w 3271"/>
              <a:gd name="T69" fmla="*/ 1758 h 3194"/>
              <a:gd name="T70" fmla="*/ 2393 w 3271"/>
              <a:gd name="T71" fmla="*/ 2390 h 3194"/>
              <a:gd name="T72" fmla="*/ 2549 w 3271"/>
              <a:gd name="T73" fmla="*/ 2903 h 3194"/>
              <a:gd name="T74" fmla="*/ 2788 w 3271"/>
              <a:gd name="T75" fmla="*/ 2807 h 3194"/>
              <a:gd name="T76" fmla="*/ 2715 w 3271"/>
              <a:gd name="T77" fmla="*/ 2530 h 3194"/>
              <a:gd name="T78" fmla="*/ 3271 w 3271"/>
              <a:gd name="T79" fmla="*/ 1974 h 3194"/>
              <a:gd name="T80" fmla="*/ 3271 w 3271"/>
              <a:gd name="T81" fmla="*/ 1974 h 3194"/>
              <a:gd name="T82" fmla="*/ 3271 w 3271"/>
              <a:gd name="T83" fmla="*/ 1974 h 3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71" h="3194">
                <a:moveTo>
                  <a:pt x="3271" y="1974"/>
                </a:moveTo>
                <a:cubicBezTo>
                  <a:pt x="3271" y="1974"/>
                  <a:pt x="3271" y="1974"/>
                  <a:pt x="3271" y="1974"/>
                </a:cubicBezTo>
                <a:cubicBezTo>
                  <a:pt x="3271" y="1216"/>
                  <a:pt x="3271" y="1216"/>
                  <a:pt x="3271" y="1216"/>
                </a:cubicBezTo>
                <a:cubicBezTo>
                  <a:pt x="2964" y="1216"/>
                  <a:pt x="2715" y="967"/>
                  <a:pt x="2715" y="659"/>
                </a:cubicBezTo>
                <a:cubicBezTo>
                  <a:pt x="2715" y="559"/>
                  <a:pt x="2741" y="464"/>
                  <a:pt x="2788" y="383"/>
                </a:cubicBezTo>
                <a:cubicBezTo>
                  <a:pt x="2119" y="0"/>
                  <a:pt x="2119" y="0"/>
                  <a:pt x="2119" y="0"/>
                </a:cubicBezTo>
                <a:cubicBezTo>
                  <a:pt x="2023" y="168"/>
                  <a:pt x="1842" y="280"/>
                  <a:pt x="1636" y="280"/>
                </a:cubicBezTo>
                <a:cubicBezTo>
                  <a:pt x="1429" y="280"/>
                  <a:pt x="1248" y="168"/>
                  <a:pt x="1152" y="0"/>
                </a:cubicBezTo>
                <a:cubicBezTo>
                  <a:pt x="483" y="383"/>
                  <a:pt x="483" y="383"/>
                  <a:pt x="483" y="383"/>
                </a:cubicBezTo>
                <a:cubicBezTo>
                  <a:pt x="530" y="464"/>
                  <a:pt x="557" y="559"/>
                  <a:pt x="557" y="659"/>
                </a:cubicBezTo>
                <a:cubicBezTo>
                  <a:pt x="557" y="967"/>
                  <a:pt x="307" y="1216"/>
                  <a:pt x="0" y="1216"/>
                </a:cubicBezTo>
                <a:cubicBezTo>
                  <a:pt x="0" y="1974"/>
                  <a:pt x="0" y="1974"/>
                  <a:pt x="0" y="1974"/>
                </a:cubicBezTo>
                <a:cubicBezTo>
                  <a:pt x="307" y="1974"/>
                  <a:pt x="557" y="2223"/>
                  <a:pt x="557" y="2530"/>
                </a:cubicBezTo>
                <a:cubicBezTo>
                  <a:pt x="557" y="2631"/>
                  <a:pt x="530" y="2725"/>
                  <a:pt x="483" y="2807"/>
                </a:cubicBezTo>
                <a:cubicBezTo>
                  <a:pt x="1152" y="3190"/>
                  <a:pt x="1152" y="3190"/>
                  <a:pt x="1152" y="3190"/>
                </a:cubicBezTo>
                <a:cubicBezTo>
                  <a:pt x="1248" y="3022"/>
                  <a:pt x="1429" y="2909"/>
                  <a:pt x="1636" y="2909"/>
                </a:cubicBezTo>
                <a:cubicBezTo>
                  <a:pt x="1842" y="2909"/>
                  <a:pt x="2023" y="3022"/>
                  <a:pt x="2119" y="3190"/>
                </a:cubicBezTo>
                <a:cubicBezTo>
                  <a:pt x="2121" y="3189"/>
                  <a:pt x="2121" y="3189"/>
                  <a:pt x="2121" y="3189"/>
                </a:cubicBezTo>
                <a:cubicBezTo>
                  <a:pt x="2121" y="3189"/>
                  <a:pt x="2223" y="3194"/>
                  <a:pt x="2263" y="3043"/>
                </a:cubicBezTo>
                <a:cubicBezTo>
                  <a:pt x="2293" y="2933"/>
                  <a:pt x="2160" y="2753"/>
                  <a:pt x="2160" y="2753"/>
                </a:cubicBezTo>
                <a:cubicBezTo>
                  <a:pt x="2043" y="2633"/>
                  <a:pt x="1807" y="2552"/>
                  <a:pt x="1636" y="2552"/>
                </a:cubicBezTo>
                <a:cubicBezTo>
                  <a:pt x="1464" y="2552"/>
                  <a:pt x="1301" y="2603"/>
                  <a:pt x="1184" y="2723"/>
                </a:cubicBezTo>
                <a:cubicBezTo>
                  <a:pt x="876" y="2555"/>
                  <a:pt x="876" y="2555"/>
                  <a:pt x="876" y="2555"/>
                </a:cubicBezTo>
                <a:cubicBezTo>
                  <a:pt x="890" y="2501"/>
                  <a:pt x="878" y="2446"/>
                  <a:pt x="878" y="2390"/>
                </a:cubicBezTo>
                <a:cubicBezTo>
                  <a:pt x="878" y="2096"/>
                  <a:pt x="677" y="1829"/>
                  <a:pt x="405" y="1758"/>
                </a:cubicBezTo>
                <a:cubicBezTo>
                  <a:pt x="405" y="1432"/>
                  <a:pt x="405" y="1432"/>
                  <a:pt x="405" y="1432"/>
                </a:cubicBezTo>
                <a:cubicBezTo>
                  <a:pt x="677" y="1361"/>
                  <a:pt x="878" y="1094"/>
                  <a:pt x="878" y="800"/>
                </a:cubicBezTo>
                <a:cubicBezTo>
                  <a:pt x="878" y="744"/>
                  <a:pt x="890" y="688"/>
                  <a:pt x="876" y="635"/>
                </a:cubicBezTo>
                <a:cubicBezTo>
                  <a:pt x="1184" y="467"/>
                  <a:pt x="1184" y="467"/>
                  <a:pt x="1184" y="467"/>
                </a:cubicBezTo>
                <a:cubicBezTo>
                  <a:pt x="1301" y="587"/>
                  <a:pt x="1464" y="637"/>
                  <a:pt x="1636" y="637"/>
                </a:cubicBezTo>
                <a:cubicBezTo>
                  <a:pt x="1807" y="637"/>
                  <a:pt x="1970" y="587"/>
                  <a:pt x="2087" y="467"/>
                </a:cubicBezTo>
                <a:cubicBezTo>
                  <a:pt x="2395" y="635"/>
                  <a:pt x="2395" y="635"/>
                  <a:pt x="2395" y="635"/>
                </a:cubicBezTo>
                <a:cubicBezTo>
                  <a:pt x="2381" y="688"/>
                  <a:pt x="2393" y="744"/>
                  <a:pt x="2393" y="800"/>
                </a:cubicBezTo>
                <a:cubicBezTo>
                  <a:pt x="2393" y="1094"/>
                  <a:pt x="2594" y="1361"/>
                  <a:pt x="2866" y="1432"/>
                </a:cubicBezTo>
                <a:cubicBezTo>
                  <a:pt x="2866" y="1758"/>
                  <a:pt x="2866" y="1758"/>
                  <a:pt x="2866" y="1758"/>
                </a:cubicBezTo>
                <a:cubicBezTo>
                  <a:pt x="2594" y="1829"/>
                  <a:pt x="2399" y="2096"/>
                  <a:pt x="2393" y="2390"/>
                </a:cubicBezTo>
                <a:cubicBezTo>
                  <a:pt x="2386" y="2725"/>
                  <a:pt x="2407" y="2793"/>
                  <a:pt x="2549" y="2903"/>
                </a:cubicBezTo>
                <a:cubicBezTo>
                  <a:pt x="2645" y="2977"/>
                  <a:pt x="2788" y="2807"/>
                  <a:pt x="2788" y="2807"/>
                </a:cubicBezTo>
                <a:cubicBezTo>
                  <a:pt x="2741" y="2725"/>
                  <a:pt x="2715" y="2631"/>
                  <a:pt x="2715" y="2530"/>
                </a:cubicBezTo>
                <a:cubicBezTo>
                  <a:pt x="2715" y="2223"/>
                  <a:pt x="2964" y="1974"/>
                  <a:pt x="3271" y="1974"/>
                </a:cubicBezTo>
                <a:close/>
                <a:moveTo>
                  <a:pt x="3271" y="1974"/>
                </a:moveTo>
                <a:cubicBezTo>
                  <a:pt x="3271" y="1974"/>
                  <a:pt x="3271" y="1974"/>
                  <a:pt x="3271" y="1974"/>
                </a:cubicBezTo>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23" name="文本框 22"/>
          <p:cNvSpPr txBox="1"/>
          <p:nvPr/>
        </p:nvSpPr>
        <p:spPr>
          <a:xfrm>
            <a:off x="1427618" y="7004067"/>
            <a:ext cx="923698" cy="583565"/>
          </a:xfrm>
          <a:prstGeom prst="rect">
            <a:avLst/>
          </a:prstGeom>
          <a:noFill/>
        </p:spPr>
        <p:txBody>
          <a:bodyPr wrap="square">
            <a:spAutoFit/>
          </a:bodyPr>
          <a:lstStyle>
            <a:defPPr>
              <a:defRPr lang="en-US"/>
            </a:defPPr>
            <a:lvl1pPr algn="ctr">
              <a:defRPr sz="3200" b="1" kern="100">
                <a:solidFill>
                  <a:schemeClr val="bg1"/>
                </a:solidFill>
                <a:effectLst/>
                <a:latin typeface="华文中宋" panose="02010600040101010101" pitchFamily="2" charset="-122"/>
                <a:ea typeface="华文中宋" panose="02010600040101010101" pitchFamily="2"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肆</a:t>
            </a:r>
            <a:endParaRPr lang="zh-CN" altLang="zh-CN" dirty="0">
              <a:latin typeface="思源宋体 CN" panose="02020400000000000000" pitchFamily="18" charset="-122"/>
              <a:ea typeface="思源宋体 CN" panose="02020400000000000000" pitchFamily="18" charset="-122"/>
            </a:endParaRPr>
          </a:p>
        </p:txBody>
      </p:sp>
      <p:sp>
        <p:nvSpPr>
          <p:cNvPr id="24" name="文本框 23"/>
          <p:cNvSpPr txBox="1"/>
          <p:nvPr/>
        </p:nvSpPr>
        <p:spPr>
          <a:xfrm>
            <a:off x="2906488" y="6986054"/>
            <a:ext cx="3432628" cy="706755"/>
          </a:xfrm>
          <a:prstGeom prst="rect">
            <a:avLst/>
          </a:prstGeom>
          <a:noFill/>
        </p:spPr>
        <p:txBody>
          <a:bodyPr wrap="square">
            <a:spAutoFit/>
          </a:bodyPr>
          <a:lstStyle>
            <a:defPPr>
              <a:defRPr lang="en-US"/>
            </a:defPPr>
            <a:lvl1pPr>
              <a:defRPr sz="4000" kern="100">
                <a:solidFill>
                  <a:schemeClr val="bg1"/>
                </a:solidFill>
                <a:effectLst/>
                <a:latin typeface="华文中宋" panose="02010600040101010101" pitchFamily="2" charset="-122"/>
                <a:ea typeface="华文中宋" panose="02010600040101010101" pitchFamily="2" charset="-122"/>
                <a:cs typeface="黑体" panose="02010609060101010101" charset="-122"/>
              </a:defRPr>
            </a:lvl1pPr>
          </a:lstStyle>
          <a:p>
            <a:r>
              <a:rPr lang="zh-CN" altLang="zh-CN" dirty="0">
                <a:latin typeface="思源宋体 CN" panose="02020400000000000000" pitchFamily="18" charset="-122"/>
                <a:ea typeface="思源宋体 CN" panose="02020400000000000000" pitchFamily="18" charset="-122"/>
              </a:rPr>
              <a:t>食品安全篇</a:t>
            </a:r>
            <a:endParaRPr lang="zh-CN" altLang="zh-CN" dirty="0">
              <a:latin typeface="思源宋体 CN" panose="02020400000000000000" pitchFamily="18" charset="-122"/>
              <a:ea typeface="思源宋体 CN" panose="02020400000000000000" pitchFamily="18"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429254" y="2641671"/>
            <a:ext cx="1999492" cy="1505715"/>
          </a:xfrm>
          <a:prstGeom prst="rect">
            <a:avLst/>
          </a:prstGeom>
        </p:spPr>
      </p:pic>
      <p:sp>
        <p:nvSpPr>
          <p:cNvPr id="6" name="文本框 5"/>
          <p:cNvSpPr txBox="1"/>
          <p:nvPr/>
        </p:nvSpPr>
        <p:spPr>
          <a:xfrm>
            <a:off x="1676400" y="5206908"/>
            <a:ext cx="3505200" cy="768350"/>
          </a:xfrm>
          <a:prstGeom prst="rect">
            <a:avLst/>
          </a:prstGeom>
          <a:noFill/>
        </p:spPr>
        <p:txBody>
          <a:bodyPr wrap="square">
            <a:spAutoFit/>
          </a:bodyPr>
          <a:lstStyle/>
          <a:p>
            <a:pPr marL="0" marR="0" algn="ctr" fontAlgn="ctr">
              <a:spcBef>
                <a:spcPts val="0"/>
              </a:spcBef>
              <a:spcAft>
                <a:spcPts val="0"/>
              </a:spcAft>
            </a:pPr>
            <a:r>
              <a:rPr lang="zh-CN" altLang="en-US" sz="4400" kern="100" dirty="0">
                <a:solidFill>
                  <a:srgbClr val="C32A2C"/>
                </a:solidFill>
                <a:effectLst/>
                <a:latin typeface="思源宋体 CN" panose="02020400000000000000" pitchFamily="18" charset="-122"/>
                <a:ea typeface="思源宋体 CN" panose="02020400000000000000" pitchFamily="18" charset="-122"/>
              </a:rPr>
              <a:t>生产安全篇</a:t>
            </a:r>
            <a:endParaRPr lang="zh-CN" altLang="en-US" sz="4400" kern="100" dirty="0">
              <a:solidFill>
                <a:srgbClr val="C32A2C"/>
              </a:solidFill>
              <a:effectLst/>
              <a:latin typeface="思源宋体 CN" panose="02020400000000000000" pitchFamily="18" charset="-122"/>
              <a:ea typeface="思源宋体 CN" panose="02020400000000000000" pitchFamily="18" charset="-122"/>
            </a:endParaRPr>
          </a:p>
        </p:txBody>
      </p:sp>
      <p:sp>
        <p:nvSpPr>
          <p:cNvPr id="4" name="文本框 3"/>
          <p:cNvSpPr txBox="1"/>
          <p:nvPr/>
        </p:nvSpPr>
        <p:spPr>
          <a:xfrm>
            <a:off x="2962071" y="2979029"/>
            <a:ext cx="923698" cy="829945"/>
          </a:xfrm>
          <a:prstGeom prst="rect">
            <a:avLst/>
          </a:prstGeom>
          <a:noFill/>
        </p:spPr>
        <p:txBody>
          <a:bodyPr wrap="square">
            <a:spAutoFit/>
          </a:bodyPr>
          <a:lstStyle/>
          <a:p>
            <a:pPr algn="ctr"/>
            <a:r>
              <a:rPr lang="zh-CN" altLang="zh-CN" sz="4800" b="1" kern="100" dirty="0">
                <a:solidFill>
                  <a:srgbClr val="C32A2C"/>
                </a:solidFill>
                <a:effectLst/>
                <a:latin typeface="思源宋体 CN" panose="02020400000000000000" pitchFamily="18" charset="-122"/>
                <a:ea typeface="思源宋体 CN" panose="02020400000000000000" pitchFamily="18" charset="-122"/>
                <a:cs typeface="Times New Roman" panose="02020603050405020304" pitchFamily="18" charset="0"/>
              </a:rPr>
              <a:t>壹</a:t>
            </a:r>
            <a:endParaRPr lang="zh-CN" altLang="zh-CN" sz="4800" b="1" kern="100" dirty="0">
              <a:solidFill>
                <a:srgbClr val="C32A2C"/>
              </a:solidFill>
              <a:effectLst/>
              <a:latin typeface="思源宋体 CN" panose="02020400000000000000" pitchFamily="18" charset="-122"/>
              <a:ea typeface="思源宋体 CN" panose="02020400000000000000" pitchFamily="18" charset="-122"/>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8"/>
            <a:ext cx="2965450" cy="398780"/>
          </a:xfrm>
          <a:prstGeom prst="rect">
            <a:avLst/>
          </a:prstGeom>
          <a:noFill/>
        </p:spPr>
        <p:txBody>
          <a:bodyPr wrap="square">
            <a:spAutoFit/>
          </a:bodyPr>
          <a:lstStyle/>
          <a:p>
            <a:pPr lvl="0" algn="just" fontAlgn="ctr">
              <a:spcBef>
                <a:spcPts val="1300"/>
              </a:spcBef>
              <a:spcAft>
                <a:spcPts val="1300"/>
              </a:spcAft>
            </a:pPr>
            <a:r>
              <a:rPr lang="zh-CN" altLang="en-US" sz="2000" b="1" kern="0" dirty="0">
                <a:solidFill>
                  <a:schemeClr val="bg1"/>
                </a:solidFill>
                <a:effectLst/>
                <a:latin typeface="思源宋体 CN" panose="02020400000000000000" pitchFamily="18" charset="-122"/>
                <a:ea typeface="思源宋体 CN" panose="02020400000000000000" pitchFamily="18" charset="-122"/>
                <a:cs typeface="Times New Roman" panose="02020603050405020304" pitchFamily="18" charset="0"/>
              </a:rPr>
              <a:t>安全生产的基本方针</a:t>
            </a:r>
            <a:endParaRPr lang="zh-CN" altLang="en-US" sz="2000" b="1" kern="0" dirty="0">
              <a:solidFill>
                <a:schemeClr val="bg1"/>
              </a:solidFill>
              <a:effectLst/>
              <a:latin typeface="思源宋体 CN" panose="02020400000000000000" pitchFamily="18" charset="-122"/>
              <a:ea typeface="思源宋体 CN" panose="02020400000000000000" pitchFamily="18" charset="-122"/>
              <a:cs typeface="Times New Roman" panose="02020603050405020304" pitchFamily="18" charset="0"/>
            </a:endParaRPr>
          </a:p>
        </p:txBody>
      </p:sp>
      <p:sp>
        <p:nvSpPr>
          <p:cNvPr id="6" name="文本框 5"/>
          <p:cNvSpPr txBox="1"/>
          <p:nvPr/>
        </p:nvSpPr>
        <p:spPr>
          <a:xfrm>
            <a:off x="323850" y="1379488"/>
            <a:ext cx="3304722" cy="1529715"/>
          </a:xfrm>
          <a:prstGeom prst="rect">
            <a:avLst/>
          </a:prstGeom>
          <a:noFill/>
        </p:spPr>
        <p:txBody>
          <a:bodyPr wrap="square">
            <a:spAutoFit/>
          </a:bodyPr>
          <a:lstStyle/>
          <a:p>
            <a:pPr marL="0" marR="0" indent="266700" algn="just" fontAlgn="ctr">
              <a:lnSpc>
                <a:spcPct val="130000"/>
              </a:lnSpc>
              <a:spcBef>
                <a:spcPts val="0"/>
              </a:spcBef>
              <a:spcAft>
                <a:spcPts val="0"/>
              </a:spcAft>
            </a:pPr>
            <a:r>
              <a:rPr lang="zh-CN" altLang="en-US" sz="1800" kern="100" dirty="0">
                <a:effectLst/>
                <a:latin typeface="思源宋体 CN" panose="02020400000000000000" pitchFamily="18" charset="-122"/>
                <a:ea typeface="思源宋体 CN" panose="02020400000000000000" pitchFamily="18" charset="-122"/>
                <a:cs typeface="Times New Roman" panose="02020603050405020304" pitchFamily="18" charset="0"/>
              </a:rPr>
              <a:t>“安全第一，预防为主，综合治理”是我国安全生产的基本方针，是国家对安全生产工作所提出的总的要求和原则。</a:t>
            </a:r>
            <a:endParaRPr lang="zh-CN" altLang="en-US" sz="1800" kern="100" dirty="0">
              <a:effectLst/>
              <a:latin typeface="思源宋体 CN" panose="02020400000000000000" pitchFamily="18" charset="-122"/>
              <a:ea typeface="思源宋体 CN" panose="02020400000000000000" pitchFamily="18" charset="-122"/>
              <a:cs typeface="Times New Roman" panose="02020603050405020304" pitchFamily="18" charset="0"/>
            </a:endParaRPr>
          </a:p>
        </p:txBody>
      </p:sp>
      <p:pic>
        <p:nvPicPr>
          <p:cNvPr id="8" name="图片 7" descr="徽标&#10;&#10;描述已自动生成"/>
          <p:cNvPicPr>
            <a:picLocks noChangeAspect="1"/>
          </p:cNvPicPr>
          <p:nvPr/>
        </p:nvPicPr>
        <p:blipFill rotWithShape="1">
          <a:blip r:embed="rId1"/>
          <a:srcRect t="17035" b="14945"/>
          <a:stretch>
            <a:fillRect/>
          </a:stretch>
        </p:blipFill>
        <p:spPr>
          <a:xfrm>
            <a:off x="3289300" y="1260808"/>
            <a:ext cx="3651819" cy="1862985"/>
          </a:xfrm>
          <a:prstGeom prst="rect">
            <a:avLst/>
          </a:prstGeom>
        </p:spPr>
      </p:pic>
      <p:sp>
        <p:nvSpPr>
          <p:cNvPr id="12" name="文本框 11"/>
          <p:cNvSpPr txBox="1"/>
          <p:nvPr/>
        </p:nvSpPr>
        <p:spPr>
          <a:xfrm>
            <a:off x="323850" y="2927044"/>
            <a:ext cx="6251121" cy="777457"/>
          </a:xfrm>
          <a:prstGeom prst="rect">
            <a:avLst/>
          </a:prstGeom>
          <a:noFill/>
        </p:spPr>
        <p:txBody>
          <a:bodyPr wrap="square">
            <a:spAutoFit/>
          </a:bodyPr>
          <a:lstStyle/>
          <a:p>
            <a:pPr algn="just">
              <a:lnSpc>
                <a:spcPct val="130000"/>
              </a:lnSpc>
            </a:pPr>
            <a:r>
              <a:rPr lang="en-US" altLang="zh-CN" sz="1800" kern="100" dirty="0">
                <a:effectLst/>
                <a:latin typeface="思源宋体 CN" panose="02020400000000000000" pitchFamily="18" charset="-122"/>
                <a:ea typeface="思源宋体 CN" panose="02020400000000000000" pitchFamily="18" charset="-122"/>
                <a:cs typeface="Times New Roman" panose="02020603050405020304" pitchFamily="18" charset="0"/>
              </a:rPr>
              <a:t>《</a:t>
            </a:r>
            <a:r>
              <a:rPr lang="zh-CN" altLang="en-US" sz="1800" kern="100" dirty="0">
                <a:effectLst/>
                <a:latin typeface="思源宋体 CN" panose="02020400000000000000" pitchFamily="18" charset="-122"/>
                <a:ea typeface="思源宋体 CN" panose="02020400000000000000" pitchFamily="18" charset="-122"/>
                <a:cs typeface="Times New Roman" panose="02020603050405020304" pitchFamily="18" charset="0"/>
              </a:rPr>
              <a:t>安全生产法</a:t>
            </a:r>
            <a:r>
              <a:rPr lang="en-US" altLang="zh-CN" sz="1800" kern="100" dirty="0">
                <a:effectLst/>
                <a:latin typeface="思源宋体 CN" panose="02020400000000000000" pitchFamily="18" charset="-122"/>
                <a:ea typeface="思源宋体 CN" panose="02020400000000000000" pitchFamily="18" charset="-122"/>
                <a:cs typeface="Times New Roman" panose="02020603050405020304" pitchFamily="18" charset="0"/>
              </a:rPr>
              <a:t>》</a:t>
            </a:r>
            <a:r>
              <a:rPr lang="zh-CN" altLang="en-US" sz="1800" kern="100" dirty="0">
                <a:effectLst/>
                <a:latin typeface="思源宋体 CN" panose="02020400000000000000" pitchFamily="18" charset="-122"/>
                <a:ea typeface="思源宋体 CN" panose="02020400000000000000" pitchFamily="18" charset="-122"/>
                <a:cs typeface="Times New Roman" panose="02020603050405020304" pitchFamily="18" charset="0"/>
              </a:rPr>
              <a:t>对这个方针进一步予以明确，进一步明确了安全生产的重要地位、主体任务和实现安全生产的根本途径。</a:t>
            </a:r>
            <a:endParaRPr lang="zh-CN" altLang="en-US" dirty="0">
              <a:latin typeface="思源宋体 CN" panose="02020400000000000000" pitchFamily="18" charset="-122"/>
              <a:ea typeface="思源宋体 CN" panose="02020400000000000000" pitchFamily="18" charset="-122"/>
            </a:endParaRPr>
          </a:p>
        </p:txBody>
      </p:sp>
      <p:sp>
        <p:nvSpPr>
          <p:cNvPr id="13" name="矩形 12"/>
          <p:cNvSpPr/>
          <p:nvPr/>
        </p:nvSpPr>
        <p:spPr>
          <a:xfrm>
            <a:off x="101600" y="4160109"/>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323850" y="4275014"/>
            <a:ext cx="3505200" cy="398780"/>
          </a:xfrm>
          <a:prstGeom prst="rect">
            <a:avLst/>
          </a:prstGeom>
          <a:noFill/>
        </p:spPr>
        <p:txBody>
          <a:bodyPr wrap="square">
            <a:spAutoFit/>
          </a:bodyPr>
          <a:lstStyle>
            <a:defPPr>
              <a:defRPr lang="en-US"/>
            </a:defPPr>
            <a:lvl1pPr marL="342900" lvl="0" indent="-342900" algn="just" fontAlgn="ctr">
              <a:spcBef>
                <a:spcPts val="1300"/>
              </a:spcBef>
              <a:spcAft>
                <a:spcPts val="1300"/>
              </a:spcAft>
              <a:buFont typeface="Times New Roman" panose="02020603050405020304" pitchFamily="18" charset="0"/>
              <a:buAutoNum type="arabicPeriod"/>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pPr marL="0" indent="0">
              <a:buNone/>
            </a:pPr>
            <a:r>
              <a:rPr lang="zh-CN" altLang="en-US" dirty="0">
                <a:latin typeface="思源宋体 CN" panose="02020400000000000000" pitchFamily="18" charset="-122"/>
                <a:ea typeface="思源宋体 CN" panose="02020400000000000000" pitchFamily="18" charset="-122"/>
              </a:rPr>
              <a:t>特种作业人员要持证上岗</a:t>
            </a:r>
            <a:endParaRPr lang="zh-CN" altLang="en-US" dirty="0">
              <a:latin typeface="思源宋体 CN" panose="02020400000000000000" pitchFamily="18" charset="-122"/>
              <a:ea typeface="思源宋体 CN" panose="02020400000000000000" pitchFamily="18" charset="-122"/>
            </a:endParaRPr>
          </a:p>
        </p:txBody>
      </p:sp>
      <p:sp>
        <p:nvSpPr>
          <p:cNvPr id="17" name="文本框 16"/>
          <p:cNvSpPr txBox="1"/>
          <p:nvPr/>
        </p:nvSpPr>
        <p:spPr>
          <a:xfrm>
            <a:off x="323851" y="4953000"/>
            <a:ext cx="6251120" cy="1170305"/>
          </a:xfrm>
          <a:prstGeom prst="rect">
            <a:avLst/>
          </a:prstGeom>
          <a:noFill/>
        </p:spPr>
        <p:txBody>
          <a:bodyPr wrap="square">
            <a:spAutoFit/>
          </a:bodyPr>
          <a:lstStyle>
            <a:defPPr>
              <a:defRPr lang="en-US"/>
            </a:defPPr>
            <a:lvl1pPr algn="just">
              <a:lnSpc>
                <a:spcPct val="130000"/>
              </a:lnSpc>
              <a:defRPr kern="100">
                <a:effectLst/>
                <a:latin typeface="黑体" panose="02010609060101010101" charset="-122"/>
                <a:ea typeface="黑体" panose="02010609060101010101"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特种作业是指容易发生人员伤亡事故，对操作者本人、他人及周围设施的安全可能造成重大危害的作业。特种作业人员必须持证上岗。</a:t>
            </a:r>
            <a:endParaRPr lang="zh-CN" altLang="en-US" dirty="0">
              <a:latin typeface="思源宋体 CN" panose="02020400000000000000" pitchFamily="18" charset="-122"/>
              <a:ea typeface="思源宋体 CN" panose="02020400000000000000" pitchFamily="18" charset="-122"/>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6340474"/>
            <a:ext cx="6169965" cy="26206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46" descr="电脑合成图&#10;&#10;低可信度描述已自动生成"/>
          <p:cNvPicPr>
            <a:picLocks noChangeAspect="1"/>
          </p:cNvPicPr>
          <p:nvPr/>
        </p:nvPicPr>
        <p:blipFill rotWithShape="1">
          <a:blip r:embed="rId1"/>
          <a:srcRect b="19361"/>
          <a:stretch>
            <a:fillRect/>
          </a:stretch>
        </p:blipFill>
        <p:spPr>
          <a:xfrm flipH="1" flipV="1">
            <a:off x="0" y="146875"/>
            <a:ext cx="6858000" cy="1827014"/>
          </a:xfrm>
          <a:prstGeom prst="rect">
            <a:avLst/>
          </a:prstGeom>
        </p:spPr>
      </p:pic>
      <p:grpSp>
        <p:nvGrpSpPr>
          <p:cNvPr id="3" name="组合 2"/>
          <p:cNvGrpSpPr/>
          <p:nvPr/>
        </p:nvGrpSpPr>
        <p:grpSpPr>
          <a:xfrm>
            <a:off x="-157163" y="4096338"/>
            <a:ext cx="7115175" cy="1147400"/>
            <a:chOff x="-279400" y="5265619"/>
            <a:chExt cx="12649200" cy="2039822"/>
          </a:xfrm>
        </p:grpSpPr>
        <p:pic>
          <p:nvPicPr>
            <p:cNvPr id="44" name="图片 43" descr="图片包含 室内, 桌子, 蛋糕, 橙子&#10;&#10;描述已自动生成"/>
            <p:cNvPicPr>
              <a:picLocks noChangeAspect="1"/>
            </p:cNvPicPr>
            <p:nvPr/>
          </p:nvPicPr>
          <p:blipFill>
            <a:blip r:embed="rId2"/>
            <a:stretch>
              <a:fillRect/>
            </a:stretch>
          </p:blipFill>
          <p:spPr>
            <a:xfrm>
              <a:off x="-279400" y="6217601"/>
              <a:ext cx="12649200" cy="1087840"/>
            </a:xfrm>
            <a:prstGeom prst="rect">
              <a:avLst/>
            </a:prstGeom>
          </p:spPr>
        </p:pic>
        <p:pic>
          <p:nvPicPr>
            <p:cNvPr id="45" name="图片 44"/>
            <p:cNvPicPr>
              <a:picLocks noChangeAspect="1"/>
            </p:cNvPicPr>
            <p:nvPr/>
          </p:nvPicPr>
          <p:blipFill>
            <a:blip r:embed="rId3"/>
            <a:stretch>
              <a:fillRect/>
            </a:stretch>
          </p:blipFill>
          <p:spPr>
            <a:xfrm>
              <a:off x="3347236" y="5265619"/>
              <a:ext cx="1810969" cy="2020202"/>
            </a:xfrm>
            <a:prstGeom prst="rect">
              <a:avLst/>
            </a:prstGeom>
          </p:spPr>
        </p:pic>
      </p:grpSp>
      <p:grpSp>
        <p:nvGrpSpPr>
          <p:cNvPr id="25" name="组合 24"/>
          <p:cNvGrpSpPr/>
          <p:nvPr/>
        </p:nvGrpSpPr>
        <p:grpSpPr>
          <a:xfrm>
            <a:off x="1293733" y="2512100"/>
            <a:ext cx="4366260" cy="221813"/>
            <a:chOff x="1339850" y="4659415"/>
            <a:chExt cx="9753600" cy="495103"/>
          </a:xfrm>
        </p:grpSpPr>
        <p:sp>
          <p:nvSpPr>
            <p:cNvPr id="17" name="KSO_Shape"/>
            <p:cNvSpPr/>
            <p:nvPr/>
          </p:nvSpPr>
          <p:spPr>
            <a:xfrm>
              <a:off x="5179642" y="4776523"/>
              <a:ext cx="281252" cy="281252"/>
            </a:xfrm>
            <a:prstGeom prst="star5">
              <a:avLst/>
            </a:prstGeom>
            <a:solidFill>
              <a:srgbClr val="C00000"/>
            </a:solidFill>
            <a:ln>
              <a:noFill/>
            </a:ln>
          </p:spPr>
          <p:style>
            <a:lnRef idx="2">
              <a:srgbClr val="C00000">
                <a:shade val="50000"/>
              </a:srgbClr>
            </a:lnRef>
            <a:fillRef idx="1">
              <a:srgbClr val="C00000"/>
            </a:fillRef>
            <a:effectRef idx="0">
              <a:srgbClr val="C00000"/>
            </a:effectRef>
            <a:fontRef idx="minor">
              <a:sysClr val="window" lastClr="FFFFFF"/>
            </a:fontRef>
          </p:style>
          <p:txBody>
            <a:bodyPr anchor="ctr"/>
            <a:lstStyle>
              <a:defPPr>
                <a:defRPr lang="zh-CN"/>
              </a:defPPr>
              <a:lvl1pPr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1pPr>
              <a:lvl2pPr marL="4572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2pPr>
              <a:lvl3pPr marL="9144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3pPr>
              <a:lvl4pPr marL="13716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4pPr>
              <a:lvl5pPr marL="18288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5pPr>
              <a:lvl6pPr marL="22860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6pPr>
              <a:lvl7pPr marL="27432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7pPr>
              <a:lvl8pPr marL="32004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8pPr>
              <a:lvl9pPr marL="36576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9pPr>
            </a:lstStyle>
            <a:p>
              <a:pPr algn="ctr" eaLnBrk="1" fontAlgn="auto" hangingPunct="1">
                <a:spcBef>
                  <a:spcPts val="0"/>
                </a:spcBef>
                <a:spcAft>
                  <a:spcPts val="0"/>
                </a:spcAft>
              </a:pPr>
              <a:endParaRPr lang="zh-CN" altLang="en-US" sz="1015" dirty="0">
                <a:solidFill>
                  <a:srgbClr val="FFFFFF"/>
                </a:solidFill>
                <a:latin typeface="思源宋体 CN" panose="02020400000000000000" pitchFamily="18" charset="-122"/>
              </a:endParaRPr>
            </a:p>
          </p:txBody>
        </p:sp>
        <p:sp>
          <p:nvSpPr>
            <p:cNvPr id="18" name="KSO_Shape"/>
            <p:cNvSpPr/>
            <p:nvPr/>
          </p:nvSpPr>
          <p:spPr>
            <a:xfrm>
              <a:off x="6808417" y="4776523"/>
              <a:ext cx="281252" cy="281252"/>
            </a:xfrm>
            <a:prstGeom prst="star5">
              <a:avLst/>
            </a:prstGeom>
            <a:solidFill>
              <a:srgbClr val="C00000"/>
            </a:solidFill>
            <a:ln>
              <a:noFill/>
            </a:ln>
          </p:spPr>
          <p:style>
            <a:lnRef idx="2">
              <a:srgbClr val="C00000">
                <a:shade val="50000"/>
              </a:srgbClr>
            </a:lnRef>
            <a:fillRef idx="1">
              <a:srgbClr val="C00000"/>
            </a:fillRef>
            <a:effectRef idx="0">
              <a:srgbClr val="C00000"/>
            </a:effectRef>
            <a:fontRef idx="minor">
              <a:sysClr val="window" lastClr="FFFFFF"/>
            </a:fontRef>
          </p:style>
          <p:txBody>
            <a:bodyPr anchor="ctr"/>
            <a:lstStyle>
              <a:defPPr>
                <a:defRPr lang="zh-CN"/>
              </a:defPPr>
              <a:lvl1pPr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1pPr>
              <a:lvl2pPr marL="4572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2pPr>
              <a:lvl3pPr marL="9144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3pPr>
              <a:lvl4pPr marL="13716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4pPr>
              <a:lvl5pPr marL="18288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5pPr>
              <a:lvl6pPr marL="22860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6pPr>
              <a:lvl7pPr marL="27432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7pPr>
              <a:lvl8pPr marL="32004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8pPr>
              <a:lvl9pPr marL="36576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9pPr>
            </a:lstStyle>
            <a:p>
              <a:pPr algn="ctr" eaLnBrk="1" fontAlgn="auto" hangingPunct="1">
                <a:spcBef>
                  <a:spcPts val="0"/>
                </a:spcBef>
                <a:spcAft>
                  <a:spcPts val="0"/>
                </a:spcAft>
              </a:pPr>
              <a:endParaRPr lang="zh-CN" altLang="en-US" sz="1015" dirty="0">
                <a:solidFill>
                  <a:srgbClr val="FFFFFF"/>
                </a:solidFill>
                <a:latin typeface="思源宋体 CN" panose="02020400000000000000" pitchFamily="18" charset="-122"/>
              </a:endParaRPr>
            </a:p>
          </p:txBody>
        </p:sp>
        <p:sp>
          <p:nvSpPr>
            <p:cNvPr id="19" name="KSO_Shape"/>
            <p:cNvSpPr/>
            <p:nvPr/>
          </p:nvSpPr>
          <p:spPr>
            <a:xfrm>
              <a:off x="6406719" y="4740211"/>
              <a:ext cx="344126" cy="344126"/>
            </a:xfrm>
            <a:prstGeom prst="star5">
              <a:avLst/>
            </a:prstGeom>
            <a:solidFill>
              <a:srgbClr val="C00000"/>
            </a:solidFill>
            <a:ln>
              <a:noFill/>
            </a:ln>
          </p:spPr>
          <p:style>
            <a:lnRef idx="2">
              <a:srgbClr val="C00000">
                <a:shade val="50000"/>
              </a:srgbClr>
            </a:lnRef>
            <a:fillRef idx="1">
              <a:srgbClr val="C00000"/>
            </a:fillRef>
            <a:effectRef idx="0">
              <a:srgbClr val="C00000"/>
            </a:effectRef>
            <a:fontRef idx="minor">
              <a:sysClr val="window" lastClr="FFFFFF"/>
            </a:fontRef>
          </p:style>
          <p:txBody>
            <a:bodyPr anchor="ctr"/>
            <a:lstStyle>
              <a:defPPr>
                <a:defRPr lang="zh-CN"/>
              </a:defPPr>
              <a:lvl1pPr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1pPr>
              <a:lvl2pPr marL="4572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2pPr>
              <a:lvl3pPr marL="9144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3pPr>
              <a:lvl4pPr marL="13716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4pPr>
              <a:lvl5pPr marL="18288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5pPr>
              <a:lvl6pPr marL="22860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6pPr>
              <a:lvl7pPr marL="27432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7pPr>
              <a:lvl8pPr marL="32004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8pPr>
              <a:lvl9pPr marL="36576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9pPr>
            </a:lstStyle>
            <a:p>
              <a:pPr algn="ctr" eaLnBrk="1" fontAlgn="auto" hangingPunct="1">
                <a:spcBef>
                  <a:spcPts val="0"/>
                </a:spcBef>
                <a:spcAft>
                  <a:spcPts val="0"/>
                </a:spcAft>
              </a:pPr>
              <a:endParaRPr lang="zh-CN" altLang="en-US" sz="1015" dirty="0">
                <a:solidFill>
                  <a:srgbClr val="FFFFFF"/>
                </a:solidFill>
                <a:latin typeface="思源宋体 CN" panose="02020400000000000000" pitchFamily="18" charset="-122"/>
              </a:endParaRPr>
            </a:p>
          </p:txBody>
        </p:sp>
        <p:sp>
          <p:nvSpPr>
            <p:cNvPr id="20" name="KSO_Shape"/>
            <p:cNvSpPr/>
            <p:nvPr/>
          </p:nvSpPr>
          <p:spPr>
            <a:xfrm>
              <a:off x="5518466" y="4740124"/>
              <a:ext cx="344126" cy="344126"/>
            </a:xfrm>
            <a:prstGeom prst="star5">
              <a:avLst/>
            </a:prstGeom>
            <a:solidFill>
              <a:srgbClr val="C00000"/>
            </a:solidFill>
            <a:ln>
              <a:noFill/>
            </a:ln>
          </p:spPr>
          <p:style>
            <a:lnRef idx="2">
              <a:srgbClr val="C00000">
                <a:shade val="50000"/>
              </a:srgbClr>
            </a:lnRef>
            <a:fillRef idx="1">
              <a:srgbClr val="C00000"/>
            </a:fillRef>
            <a:effectRef idx="0">
              <a:srgbClr val="C00000"/>
            </a:effectRef>
            <a:fontRef idx="minor">
              <a:sysClr val="window" lastClr="FFFFFF"/>
            </a:fontRef>
          </p:style>
          <p:txBody>
            <a:bodyPr anchor="ctr"/>
            <a:lstStyle>
              <a:defPPr>
                <a:defRPr lang="zh-CN"/>
              </a:defPPr>
              <a:lvl1pPr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1pPr>
              <a:lvl2pPr marL="4572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2pPr>
              <a:lvl3pPr marL="9144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3pPr>
              <a:lvl4pPr marL="13716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4pPr>
              <a:lvl5pPr marL="18288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5pPr>
              <a:lvl6pPr marL="22860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6pPr>
              <a:lvl7pPr marL="27432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7pPr>
              <a:lvl8pPr marL="32004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8pPr>
              <a:lvl9pPr marL="36576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9pPr>
            </a:lstStyle>
            <a:p>
              <a:pPr algn="ctr" eaLnBrk="1" fontAlgn="auto" hangingPunct="1">
                <a:spcBef>
                  <a:spcPts val="0"/>
                </a:spcBef>
                <a:spcAft>
                  <a:spcPts val="0"/>
                </a:spcAft>
              </a:pPr>
              <a:endParaRPr lang="zh-CN" altLang="en-US" sz="1015" dirty="0">
                <a:solidFill>
                  <a:srgbClr val="FFFFFF"/>
                </a:solidFill>
                <a:latin typeface="思源宋体 CN" panose="02020400000000000000" pitchFamily="18" charset="-122"/>
              </a:endParaRPr>
            </a:p>
          </p:txBody>
        </p:sp>
        <p:sp>
          <p:nvSpPr>
            <p:cNvPr id="21" name="KSO_Shape"/>
            <p:cNvSpPr/>
            <p:nvPr/>
          </p:nvSpPr>
          <p:spPr>
            <a:xfrm>
              <a:off x="5884267" y="4659415"/>
              <a:ext cx="495103" cy="495103"/>
            </a:xfrm>
            <a:prstGeom prst="star5">
              <a:avLst/>
            </a:prstGeom>
            <a:solidFill>
              <a:srgbClr val="C00000"/>
            </a:solidFill>
            <a:ln>
              <a:noFill/>
            </a:ln>
          </p:spPr>
          <p:style>
            <a:lnRef idx="2">
              <a:srgbClr val="C00000">
                <a:shade val="50000"/>
              </a:srgbClr>
            </a:lnRef>
            <a:fillRef idx="1">
              <a:srgbClr val="C00000"/>
            </a:fillRef>
            <a:effectRef idx="0">
              <a:srgbClr val="C00000"/>
            </a:effectRef>
            <a:fontRef idx="minor">
              <a:sysClr val="window" lastClr="FFFFFF"/>
            </a:fontRef>
          </p:style>
          <p:txBody>
            <a:bodyPr anchor="ctr"/>
            <a:lstStyle>
              <a:defPPr>
                <a:defRPr lang="zh-CN"/>
              </a:defPPr>
              <a:lvl1pPr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1pPr>
              <a:lvl2pPr marL="4572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2pPr>
              <a:lvl3pPr marL="9144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3pPr>
              <a:lvl4pPr marL="13716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4pPr>
              <a:lvl5pPr marL="18288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5pPr>
              <a:lvl6pPr marL="22860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6pPr>
              <a:lvl7pPr marL="27432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7pPr>
              <a:lvl8pPr marL="32004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8pPr>
              <a:lvl9pPr marL="36576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9pPr>
            </a:lstStyle>
            <a:p>
              <a:pPr algn="ctr" eaLnBrk="1" fontAlgn="auto" hangingPunct="1">
                <a:spcBef>
                  <a:spcPts val="0"/>
                </a:spcBef>
                <a:spcAft>
                  <a:spcPts val="0"/>
                </a:spcAft>
              </a:pPr>
              <a:endParaRPr lang="zh-CN" altLang="en-US" sz="1015" dirty="0">
                <a:solidFill>
                  <a:srgbClr val="FFFFFF"/>
                </a:solidFill>
                <a:latin typeface="思源宋体 CN" panose="02020400000000000000" pitchFamily="18" charset="-122"/>
              </a:endParaRPr>
            </a:p>
          </p:txBody>
        </p:sp>
        <p:cxnSp>
          <p:nvCxnSpPr>
            <p:cNvPr id="22" name="直接连接符 21"/>
            <p:cNvCxnSpPr/>
            <p:nvPr/>
          </p:nvCxnSpPr>
          <p:spPr>
            <a:xfrm>
              <a:off x="7321550" y="4927600"/>
              <a:ext cx="3771900" cy="0"/>
            </a:xfrm>
            <a:prstGeom prst="line">
              <a:avLst/>
            </a:prstGeom>
            <a:ln w="38100">
              <a:solidFill>
                <a:srgbClr val="DF1D15"/>
              </a:solidFill>
            </a:ln>
          </p:spPr>
          <p:style>
            <a:lnRef idx="1">
              <a:srgbClr val="C00000"/>
            </a:lnRef>
            <a:fillRef idx="0">
              <a:srgbClr val="C00000"/>
            </a:fillRef>
            <a:effectRef idx="0">
              <a:srgbClr val="C00000"/>
            </a:effectRef>
            <a:fontRef idx="minor">
              <a:sysClr val="windowText" lastClr="000000"/>
            </a:fontRef>
          </p:style>
        </p:cxnSp>
        <p:cxnSp>
          <p:nvCxnSpPr>
            <p:cNvPr id="23" name="直接连接符 22"/>
            <p:cNvCxnSpPr/>
            <p:nvPr/>
          </p:nvCxnSpPr>
          <p:spPr>
            <a:xfrm>
              <a:off x="1339850" y="4927600"/>
              <a:ext cx="3591500" cy="0"/>
            </a:xfrm>
            <a:prstGeom prst="line">
              <a:avLst/>
            </a:prstGeom>
            <a:ln w="38100">
              <a:solidFill>
                <a:srgbClr val="DF1D15"/>
              </a:solidFill>
            </a:ln>
          </p:spPr>
          <p:style>
            <a:lnRef idx="1">
              <a:srgbClr val="C00000"/>
            </a:lnRef>
            <a:fillRef idx="0">
              <a:srgbClr val="C00000"/>
            </a:fillRef>
            <a:effectRef idx="0">
              <a:srgbClr val="C00000"/>
            </a:effectRef>
            <a:fontRef idx="minor">
              <a:sysClr val="windowText" lastClr="000000"/>
            </a:fontRef>
          </p:style>
        </p:cxnSp>
      </p:grpSp>
      <p:sp>
        <p:nvSpPr>
          <p:cNvPr id="13" name="文本框 12"/>
          <p:cNvSpPr txBox="1"/>
          <p:nvPr/>
        </p:nvSpPr>
        <p:spPr>
          <a:xfrm>
            <a:off x="362712" y="1905048"/>
            <a:ext cx="6132575" cy="460375"/>
          </a:xfrm>
          <a:prstGeom prst="rect">
            <a:avLst/>
          </a:prstGeom>
          <a:noFill/>
        </p:spPr>
        <p:txBody>
          <a:bodyPr wrap="square" rtlCol="0">
            <a:spAutoFit/>
          </a:bodyPr>
          <a:lstStyle/>
          <a:p>
            <a:pPr algn="ctr"/>
            <a:r>
              <a:rPr lang="en-US" altLang="zh-CN" sz="2400" b="1" spc="225">
                <a:solidFill>
                  <a:srgbClr val="C00000"/>
                </a:solidFill>
                <a:latin typeface="思源宋体 CN" panose="02020400000000000000" pitchFamily="18" charset="-122"/>
                <a:ea typeface="思源宋体 CN" panose="02020400000000000000" pitchFamily="18" charset="-122"/>
              </a:rPr>
              <a:t>2026</a:t>
            </a:r>
            <a:r>
              <a:rPr lang="zh-CN" altLang="en-US" sz="2400" b="1" spc="225">
                <a:solidFill>
                  <a:srgbClr val="C00000"/>
                </a:solidFill>
                <a:latin typeface="思源宋体 CN" panose="02020400000000000000" pitchFamily="18" charset="-122"/>
                <a:ea typeface="思源宋体 CN" panose="02020400000000000000" pitchFamily="18" charset="-122"/>
              </a:rPr>
              <a:t>安全生产</a:t>
            </a:r>
            <a:r>
              <a:rPr lang="zh-CN" altLang="en-US" sz="2400" b="1" spc="225" dirty="0">
                <a:solidFill>
                  <a:srgbClr val="C00000"/>
                </a:solidFill>
                <a:latin typeface="思源宋体 CN" panose="02020400000000000000" pitchFamily="18" charset="-122"/>
                <a:ea typeface="思源宋体 CN" panose="02020400000000000000" pitchFamily="18" charset="-122"/>
              </a:rPr>
              <a:t>月主题</a:t>
            </a:r>
            <a:endParaRPr lang="zh-CN" altLang="en-US" sz="2400" b="1" spc="225" dirty="0">
              <a:solidFill>
                <a:srgbClr val="C00000"/>
              </a:solidFill>
              <a:latin typeface="思源宋体 CN" panose="02020400000000000000" pitchFamily="18" charset="-122"/>
              <a:ea typeface="思源宋体 CN" panose="02020400000000000000" pitchFamily="18" charset="-122"/>
            </a:endParaRPr>
          </a:p>
        </p:txBody>
      </p:sp>
      <p:sp>
        <p:nvSpPr>
          <p:cNvPr id="33" name="PA-102215"/>
          <p:cNvSpPr/>
          <p:nvPr>
            <p:custDataLst>
              <p:tags r:id="rId4"/>
            </p:custDataLst>
          </p:nvPr>
        </p:nvSpPr>
        <p:spPr>
          <a:xfrm>
            <a:off x="1087815" y="6420024"/>
            <a:ext cx="5030271" cy="262890"/>
          </a:xfrm>
          <a:prstGeom prst="roundRect">
            <a:avLst/>
          </a:prstGeom>
          <a:noFill/>
          <a:ln w="12700">
            <a:solidFill>
              <a:srgbClr val="F60100"/>
            </a:solidFill>
          </a:ln>
          <a:effectLst/>
        </p:spPr>
        <p:style>
          <a:lnRef idx="2">
            <a:srgbClr val="D52B09">
              <a:shade val="50000"/>
            </a:srgbClr>
          </a:lnRef>
          <a:fillRef idx="1">
            <a:srgbClr val="D52B09"/>
          </a:fillRef>
          <a:effectRef idx="0">
            <a:srgbClr val="D52B09"/>
          </a:effectRef>
          <a:fontRef idx="minor">
            <a:sysClr val="window" lastClr="FFFFFF"/>
          </a:fontRef>
        </p:style>
        <p:txBody>
          <a:bodyPr rtlCol="0" anchor="ctr"/>
          <a:lstStyle/>
          <a:p>
            <a:pPr algn="ctr">
              <a:lnSpc>
                <a:spcPct val="110000"/>
              </a:lnSpc>
            </a:pPr>
            <a:r>
              <a:rPr sz="1200" dirty="0">
                <a:gradFill>
                  <a:gsLst>
                    <a:gs pos="33000">
                      <a:srgbClr val="FF0300"/>
                    </a:gs>
                    <a:gs pos="100000">
                      <a:srgbClr val="C00000"/>
                    </a:gs>
                  </a:gsLst>
                  <a:lin ang="8100000" scaled="1"/>
                </a:gradFill>
                <a:latin typeface="思源宋体 CN" panose="02020400000000000000" pitchFamily="18" charset="-122"/>
                <a:ea typeface="思源宋体 CN" panose="02020400000000000000" pitchFamily="18" charset="-122"/>
              </a:rPr>
              <a:t> </a:t>
            </a:r>
            <a:r>
              <a:rPr sz="1600" dirty="0">
                <a:gradFill>
                  <a:gsLst>
                    <a:gs pos="33000">
                      <a:srgbClr val="FF0300"/>
                    </a:gs>
                    <a:gs pos="100000">
                      <a:srgbClr val="C00000"/>
                    </a:gs>
                  </a:gsLst>
                  <a:lin ang="8100000" scaled="1"/>
                </a:gradFill>
                <a:latin typeface="思源宋体 CN" panose="02020400000000000000" pitchFamily="18" charset="-122"/>
                <a:ea typeface="思源宋体 CN" panose="02020400000000000000" pitchFamily="18" charset="-122"/>
              </a:rPr>
              <a:t>深入宣传贯彻习近平总书记关于安全生产重要论述</a:t>
            </a:r>
            <a:endParaRPr sz="1600" dirty="0">
              <a:gradFill>
                <a:gsLst>
                  <a:gs pos="33000">
                    <a:srgbClr val="FF0300"/>
                  </a:gs>
                  <a:gs pos="100000">
                    <a:srgbClr val="C00000"/>
                  </a:gs>
                </a:gsLst>
                <a:lin ang="8100000" scaled="1"/>
              </a:gradFill>
              <a:latin typeface="思源宋体 CN" panose="02020400000000000000" pitchFamily="18" charset="-122"/>
              <a:ea typeface="思源宋体 CN" panose="02020400000000000000" pitchFamily="18" charset="-122"/>
            </a:endParaRPr>
          </a:p>
        </p:txBody>
      </p:sp>
      <p:sp>
        <p:nvSpPr>
          <p:cNvPr id="38" name="PA-102216"/>
          <p:cNvSpPr/>
          <p:nvPr>
            <p:custDataLst>
              <p:tags r:id="rId5"/>
            </p:custDataLst>
          </p:nvPr>
        </p:nvSpPr>
        <p:spPr>
          <a:xfrm>
            <a:off x="821710" y="6366089"/>
            <a:ext cx="357545" cy="357545"/>
          </a:xfrm>
          <a:prstGeom prst="ellipse">
            <a:avLst/>
          </a:prstGeom>
          <a:gradFill>
            <a:gsLst>
              <a:gs pos="89000">
                <a:srgbClr val="C00000"/>
              </a:gs>
              <a:gs pos="35000">
                <a:srgbClr val="FF3300"/>
              </a:gs>
            </a:gsLst>
            <a:lin ang="5400000" scaled="1"/>
          </a:gradFill>
          <a:ln>
            <a:gradFill flip="none" rotWithShape="1">
              <a:gsLst>
                <a:gs pos="0">
                  <a:srgbClr val="FFF200"/>
                </a:gs>
                <a:gs pos="45000">
                  <a:srgbClr val="FF7A00"/>
                </a:gs>
                <a:gs pos="70000">
                  <a:srgbClr val="FF0300"/>
                </a:gs>
                <a:gs pos="100000">
                  <a:srgbClr val="4D0808"/>
                </a:gs>
              </a:gsLst>
              <a:lin ang="8100000" scaled="1"/>
              <a:tileRect/>
            </a:gradFill>
          </a:ln>
          <a:effectLst/>
        </p:spPr>
        <p:style>
          <a:lnRef idx="2">
            <a:srgbClr val="D52B09">
              <a:shade val="50000"/>
            </a:srgbClr>
          </a:lnRef>
          <a:fillRef idx="1">
            <a:srgbClr val="D52B09"/>
          </a:fillRef>
          <a:effectRef idx="0">
            <a:srgbClr val="D52B09"/>
          </a:effectRef>
          <a:fontRef idx="minor">
            <a:sysClr val="window" lastClr="FFFFFF"/>
          </a:fontRef>
        </p:style>
        <p:txBody>
          <a:bodyPr rtlCol="0" anchor="ctr"/>
          <a:lstStyle/>
          <a:p>
            <a:pPr algn="ctr"/>
            <a:endParaRPr lang="zh-CN" altLang="en-US" dirty="0">
              <a:latin typeface="思源黑体 CN Bold" panose="020B0800000000000000" charset="-122"/>
              <a:ea typeface="思源黑体 CN Bold" panose="020B0800000000000000" charset="-122"/>
            </a:endParaRPr>
          </a:p>
        </p:txBody>
      </p:sp>
      <p:sp>
        <p:nvSpPr>
          <p:cNvPr id="42" name="PA-102217"/>
          <p:cNvSpPr txBox="1"/>
          <p:nvPr>
            <p:custDataLst>
              <p:tags r:id="rId6"/>
            </p:custDataLst>
          </p:nvPr>
        </p:nvSpPr>
        <p:spPr>
          <a:xfrm>
            <a:off x="810280" y="6372876"/>
            <a:ext cx="370761" cy="369332"/>
          </a:xfrm>
          <a:prstGeom prst="rect">
            <a:avLst/>
          </a:prstGeom>
          <a:noFill/>
        </p:spPr>
        <p:txBody>
          <a:bodyPr wrap="square" rtlCol="0" anchor="ctr" anchorCtr="0">
            <a:spAutoFit/>
          </a:bodyPr>
          <a:lstStyle/>
          <a:p>
            <a:pPr algn="ctr"/>
            <a:r>
              <a:rPr lang="en-US" altLang="zh-CN" dirty="0">
                <a:solidFill>
                  <a:sysClr val="window" lastClr="FFFFFF"/>
                </a:solidFill>
                <a:latin typeface="Segoe UI" panose="020B0502040204020203" pitchFamily="34" charset="0"/>
                <a:ea typeface="等线" panose="02010600030101010101" pitchFamily="2" charset="-122"/>
              </a:rPr>
              <a:t>1</a:t>
            </a:r>
            <a:endParaRPr lang="en-US" altLang="zh-CN" dirty="0">
              <a:solidFill>
                <a:sysClr val="window" lastClr="FFFFFF"/>
              </a:solidFill>
              <a:latin typeface="Segoe UI" panose="020B0502040204020203" pitchFamily="34" charset="0"/>
              <a:ea typeface="等线" panose="02010600030101010101" pitchFamily="2" charset="-122"/>
            </a:endParaRPr>
          </a:p>
        </p:txBody>
      </p:sp>
      <p:sp>
        <p:nvSpPr>
          <p:cNvPr id="7" name="PA-102215"/>
          <p:cNvSpPr/>
          <p:nvPr>
            <p:custDataLst>
              <p:tags r:id="rId7"/>
            </p:custDataLst>
          </p:nvPr>
        </p:nvSpPr>
        <p:spPr>
          <a:xfrm>
            <a:off x="1087815" y="6842934"/>
            <a:ext cx="5030271" cy="262890"/>
          </a:xfrm>
          <a:prstGeom prst="roundRect">
            <a:avLst/>
          </a:prstGeom>
          <a:noFill/>
          <a:ln w="12700">
            <a:solidFill>
              <a:srgbClr val="F60100"/>
            </a:solidFill>
          </a:ln>
          <a:effectLst/>
        </p:spPr>
        <p:style>
          <a:lnRef idx="2">
            <a:srgbClr val="D52B09">
              <a:shade val="50000"/>
            </a:srgbClr>
          </a:lnRef>
          <a:fillRef idx="1">
            <a:srgbClr val="D52B09"/>
          </a:fillRef>
          <a:effectRef idx="0">
            <a:srgbClr val="D52B09"/>
          </a:effectRef>
          <a:fontRef idx="minor">
            <a:sysClr val="window" lastClr="FFFFFF"/>
          </a:fontRef>
        </p:style>
        <p:txBody>
          <a:bodyPr rtlCol="0" anchor="ctr"/>
          <a:lstStyle/>
          <a:p>
            <a:pPr algn="ctr">
              <a:lnSpc>
                <a:spcPct val="110000"/>
              </a:lnSpc>
              <a:buClrTx/>
              <a:buSzTx/>
              <a:buFontTx/>
            </a:pPr>
            <a:r>
              <a:rPr lang="zh-CN" altLang="en-US" sz="1600">
                <a:gradFill>
                  <a:gsLst>
                    <a:gs pos="33000">
                      <a:srgbClr val="FF0300"/>
                    </a:gs>
                    <a:gs pos="100000">
                      <a:srgbClr val="C00000"/>
                    </a:gs>
                  </a:gsLst>
                  <a:lin ang="8100000" scaled="1"/>
                </a:gradFill>
                <a:latin typeface="思源宋体 CN" panose="02020400000000000000" pitchFamily="18" charset="-122"/>
                <a:ea typeface="思源宋体 CN" panose="02020400000000000000" pitchFamily="18" charset="-122"/>
              </a:rPr>
              <a:t>组织开展深入排查整治风险隐患系列</a:t>
            </a:r>
            <a:r>
              <a:rPr lang="zh-CN" altLang="en-US" sz="1600" dirty="0">
                <a:gradFill>
                  <a:gsLst>
                    <a:gs pos="33000">
                      <a:srgbClr val="FF0300"/>
                    </a:gs>
                    <a:gs pos="100000">
                      <a:srgbClr val="C00000"/>
                    </a:gs>
                  </a:gsLst>
                  <a:lin ang="8100000" scaled="1"/>
                </a:gradFill>
                <a:latin typeface="思源宋体 CN" panose="02020400000000000000" pitchFamily="18" charset="-122"/>
                <a:ea typeface="思源宋体 CN" panose="02020400000000000000" pitchFamily="18" charset="-122"/>
              </a:rPr>
              <a:t>行动</a:t>
            </a:r>
            <a:endParaRPr lang="zh-CN" altLang="en-US" sz="1600" dirty="0">
              <a:gradFill>
                <a:gsLst>
                  <a:gs pos="33000">
                    <a:srgbClr val="FF0300"/>
                  </a:gs>
                  <a:gs pos="100000">
                    <a:srgbClr val="C00000"/>
                  </a:gs>
                </a:gsLst>
                <a:lin ang="8100000" scaled="1"/>
              </a:gradFill>
              <a:latin typeface="思源宋体 CN" panose="02020400000000000000" pitchFamily="18" charset="-122"/>
              <a:ea typeface="思源宋体 CN" panose="02020400000000000000" pitchFamily="18" charset="-122"/>
            </a:endParaRPr>
          </a:p>
        </p:txBody>
      </p:sp>
      <p:sp>
        <p:nvSpPr>
          <p:cNvPr id="54" name="PA-102216"/>
          <p:cNvSpPr/>
          <p:nvPr>
            <p:custDataLst>
              <p:tags r:id="rId8"/>
            </p:custDataLst>
          </p:nvPr>
        </p:nvSpPr>
        <p:spPr>
          <a:xfrm>
            <a:off x="821710" y="6788999"/>
            <a:ext cx="357545" cy="357545"/>
          </a:xfrm>
          <a:prstGeom prst="ellipse">
            <a:avLst/>
          </a:prstGeom>
          <a:gradFill>
            <a:gsLst>
              <a:gs pos="89000">
                <a:srgbClr val="C00000"/>
              </a:gs>
              <a:gs pos="35000">
                <a:srgbClr val="FF3300"/>
              </a:gs>
            </a:gsLst>
            <a:lin ang="5400000" scaled="1"/>
          </a:gradFill>
          <a:ln>
            <a:gradFill flip="none" rotWithShape="1">
              <a:gsLst>
                <a:gs pos="0">
                  <a:srgbClr val="FFF200"/>
                </a:gs>
                <a:gs pos="45000">
                  <a:srgbClr val="FF7A00"/>
                </a:gs>
                <a:gs pos="70000">
                  <a:srgbClr val="FF0300"/>
                </a:gs>
                <a:gs pos="100000">
                  <a:srgbClr val="4D0808"/>
                </a:gs>
              </a:gsLst>
              <a:lin ang="8100000" scaled="1"/>
              <a:tileRect/>
            </a:gradFill>
          </a:ln>
          <a:effectLst/>
        </p:spPr>
        <p:style>
          <a:lnRef idx="2">
            <a:srgbClr val="D52B09">
              <a:shade val="50000"/>
            </a:srgbClr>
          </a:lnRef>
          <a:fillRef idx="1">
            <a:srgbClr val="D52B09"/>
          </a:fillRef>
          <a:effectRef idx="0">
            <a:srgbClr val="D52B09"/>
          </a:effectRef>
          <a:fontRef idx="minor">
            <a:sysClr val="window" lastClr="FFFFFF"/>
          </a:fontRef>
        </p:style>
        <p:txBody>
          <a:bodyPr rtlCol="0" anchor="ctr"/>
          <a:lstStyle/>
          <a:p>
            <a:pPr algn="ctr"/>
            <a:endParaRPr lang="zh-CN" altLang="en-US" dirty="0">
              <a:latin typeface="思源黑体 CN Bold" panose="020B0800000000000000" charset="-122"/>
              <a:ea typeface="思源黑体 CN Bold" panose="020B0800000000000000" charset="-122"/>
            </a:endParaRPr>
          </a:p>
        </p:txBody>
      </p:sp>
      <p:sp>
        <p:nvSpPr>
          <p:cNvPr id="55" name="PA-102217"/>
          <p:cNvSpPr txBox="1"/>
          <p:nvPr>
            <p:custDataLst>
              <p:tags r:id="rId9"/>
            </p:custDataLst>
          </p:nvPr>
        </p:nvSpPr>
        <p:spPr>
          <a:xfrm>
            <a:off x="810280" y="6795786"/>
            <a:ext cx="370761" cy="369332"/>
          </a:xfrm>
          <a:prstGeom prst="rect">
            <a:avLst/>
          </a:prstGeom>
          <a:noFill/>
        </p:spPr>
        <p:txBody>
          <a:bodyPr wrap="square" rtlCol="0" anchor="ctr" anchorCtr="0">
            <a:spAutoFit/>
          </a:bodyPr>
          <a:lstStyle/>
          <a:p>
            <a:pPr algn="ctr"/>
            <a:r>
              <a:rPr lang="en-US" altLang="zh-CN" dirty="0">
                <a:solidFill>
                  <a:sysClr val="window" lastClr="FFFFFF"/>
                </a:solidFill>
                <a:latin typeface="Segoe UI" panose="020B0502040204020203" pitchFamily="34" charset="0"/>
                <a:ea typeface="等线" panose="02010600030101010101" pitchFamily="2" charset="-122"/>
              </a:rPr>
              <a:t>2</a:t>
            </a:r>
            <a:endParaRPr lang="en-US" altLang="zh-CN" dirty="0">
              <a:solidFill>
                <a:sysClr val="window" lastClr="FFFFFF"/>
              </a:solidFill>
              <a:latin typeface="Segoe UI" panose="020B0502040204020203" pitchFamily="34" charset="0"/>
              <a:ea typeface="等线" panose="02010600030101010101" pitchFamily="2" charset="-122"/>
            </a:endParaRPr>
          </a:p>
        </p:txBody>
      </p:sp>
      <p:sp>
        <p:nvSpPr>
          <p:cNvPr id="59" name="PA-102215"/>
          <p:cNvSpPr/>
          <p:nvPr>
            <p:custDataLst>
              <p:tags r:id="rId10"/>
            </p:custDataLst>
          </p:nvPr>
        </p:nvSpPr>
        <p:spPr>
          <a:xfrm>
            <a:off x="1087815" y="7266202"/>
            <a:ext cx="5030271" cy="262890"/>
          </a:xfrm>
          <a:prstGeom prst="roundRect">
            <a:avLst/>
          </a:prstGeom>
          <a:noFill/>
          <a:ln w="12700">
            <a:solidFill>
              <a:srgbClr val="F60100"/>
            </a:solidFill>
          </a:ln>
          <a:effectLst/>
        </p:spPr>
        <p:style>
          <a:lnRef idx="2">
            <a:srgbClr val="D52B09">
              <a:shade val="50000"/>
            </a:srgbClr>
          </a:lnRef>
          <a:fillRef idx="1">
            <a:srgbClr val="D52B09"/>
          </a:fillRef>
          <a:effectRef idx="0">
            <a:srgbClr val="D52B09"/>
          </a:effectRef>
          <a:fontRef idx="minor">
            <a:sysClr val="window" lastClr="FFFFFF"/>
          </a:fontRef>
        </p:style>
        <p:txBody>
          <a:bodyPr rtlCol="0" anchor="ctr"/>
          <a:lstStyle/>
          <a:p>
            <a:pPr algn="ctr">
              <a:lnSpc>
                <a:spcPct val="110000"/>
              </a:lnSpc>
            </a:pPr>
            <a:r>
              <a:rPr lang="zh-CN" altLang="en-US" sz="1600">
                <a:gradFill>
                  <a:gsLst>
                    <a:gs pos="33000">
                      <a:srgbClr val="FF0300"/>
                    </a:gs>
                    <a:gs pos="100000">
                      <a:srgbClr val="C00000"/>
                    </a:gs>
                  </a:gsLst>
                  <a:lin ang="8100000" scaled="1"/>
                </a:gradFill>
                <a:latin typeface="思源宋体 CN" panose="02020400000000000000" pitchFamily="18" charset="-122"/>
                <a:ea typeface="思源宋体 CN" panose="02020400000000000000" pitchFamily="18" charset="-122"/>
              </a:rPr>
              <a:t>持续推进安全宣传“五进”工作</a:t>
            </a:r>
            <a:endParaRPr sz="1600" dirty="0">
              <a:gradFill>
                <a:gsLst>
                  <a:gs pos="33000">
                    <a:srgbClr val="FF0300"/>
                  </a:gs>
                  <a:gs pos="100000">
                    <a:srgbClr val="C00000"/>
                  </a:gs>
                </a:gsLst>
                <a:lin ang="8100000" scaled="1"/>
              </a:gradFill>
              <a:latin typeface="思源宋体 CN" panose="02020400000000000000" pitchFamily="18" charset="-122"/>
              <a:ea typeface="思源宋体 CN" panose="02020400000000000000" pitchFamily="18" charset="-122"/>
            </a:endParaRPr>
          </a:p>
        </p:txBody>
      </p:sp>
      <p:sp>
        <p:nvSpPr>
          <p:cNvPr id="60" name="PA-102216"/>
          <p:cNvSpPr/>
          <p:nvPr>
            <p:custDataLst>
              <p:tags r:id="rId11"/>
            </p:custDataLst>
          </p:nvPr>
        </p:nvSpPr>
        <p:spPr>
          <a:xfrm>
            <a:off x="821710" y="7212267"/>
            <a:ext cx="357545" cy="357545"/>
          </a:xfrm>
          <a:prstGeom prst="ellipse">
            <a:avLst/>
          </a:prstGeom>
          <a:gradFill>
            <a:gsLst>
              <a:gs pos="89000">
                <a:srgbClr val="C00000"/>
              </a:gs>
              <a:gs pos="35000">
                <a:srgbClr val="FF3300"/>
              </a:gs>
            </a:gsLst>
            <a:lin ang="5400000" scaled="1"/>
          </a:gradFill>
          <a:ln>
            <a:gradFill flip="none" rotWithShape="1">
              <a:gsLst>
                <a:gs pos="0">
                  <a:srgbClr val="FFF200"/>
                </a:gs>
                <a:gs pos="45000">
                  <a:srgbClr val="FF7A00"/>
                </a:gs>
                <a:gs pos="70000">
                  <a:srgbClr val="FF0300"/>
                </a:gs>
                <a:gs pos="100000">
                  <a:srgbClr val="4D0808"/>
                </a:gs>
              </a:gsLst>
              <a:lin ang="8100000" scaled="1"/>
              <a:tileRect/>
            </a:gradFill>
          </a:ln>
          <a:effectLst/>
        </p:spPr>
        <p:style>
          <a:lnRef idx="2">
            <a:srgbClr val="D52B09">
              <a:shade val="50000"/>
            </a:srgbClr>
          </a:lnRef>
          <a:fillRef idx="1">
            <a:srgbClr val="D52B09"/>
          </a:fillRef>
          <a:effectRef idx="0">
            <a:srgbClr val="D52B09"/>
          </a:effectRef>
          <a:fontRef idx="minor">
            <a:sysClr val="window" lastClr="FFFFFF"/>
          </a:fontRef>
        </p:style>
        <p:txBody>
          <a:bodyPr rtlCol="0" anchor="ctr"/>
          <a:lstStyle/>
          <a:p>
            <a:pPr algn="ctr"/>
            <a:endParaRPr lang="zh-CN" altLang="en-US" dirty="0">
              <a:latin typeface="思源黑体 CN Bold" panose="020B0800000000000000" charset="-122"/>
              <a:ea typeface="思源黑体 CN Bold" panose="020B0800000000000000" charset="-122"/>
            </a:endParaRPr>
          </a:p>
        </p:txBody>
      </p:sp>
      <p:sp>
        <p:nvSpPr>
          <p:cNvPr id="61" name="PA-102217"/>
          <p:cNvSpPr txBox="1"/>
          <p:nvPr>
            <p:custDataLst>
              <p:tags r:id="rId12"/>
            </p:custDataLst>
          </p:nvPr>
        </p:nvSpPr>
        <p:spPr>
          <a:xfrm>
            <a:off x="810280" y="7219054"/>
            <a:ext cx="370761" cy="369332"/>
          </a:xfrm>
          <a:prstGeom prst="rect">
            <a:avLst/>
          </a:prstGeom>
          <a:noFill/>
        </p:spPr>
        <p:txBody>
          <a:bodyPr wrap="square" rtlCol="0" anchor="ctr" anchorCtr="0">
            <a:spAutoFit/>
          </a:bodyPr>
          <a:lstStyle/>
          <a:p>
            <a:pPr algn="ctr"/>
            <a:r>
              <a:rPr lang="en-US" altLang="zh-CN" dirty="0">
                <a:solidFill>
                  <a:sysClr val="window" lastClr="FFFFFF"/>
                </a:solidFill>
                <a:latin typeface="Segoe UI" panose="020B0502040204020203" pitchFamily="34" charset="0"/>
                <a:ea typeface="等线" panose="02010600030101010101" pitchFamily="2" charset="-122"/>
              </a:rPr>
              <a:t>3</a:t>
            </a:r>
            <a:endParaRPr lang="en-US" altLang="zh-CN" dirty="0">
              <a:solidFill>
                <a:sysClr val="window" lastClr="FFFFFF"/>
              </a:solidFill>
              <a:latin typeface="Segoe UI" panose="020B0502040204020203" pitchFamily="34" charset="0"/>
              <a:ea typeface="等线" panose="02010600030101010101" pitchFamily="2" charset="-122"/>
            </a:endParaRPr>
          </a:p>
        </p:txBody>
      </p:sp>
      <p:sp>
        <p:nvSpPr>
          <p:cNvPr id="63" name="PA-102215"/>
          <p:cNvSpPr/>
          <p:nvPr>
            <p:custDataLst>
              <p:tags r:id="rId13"/>
            </p:custDataLst>
          </p:nvPr>
        </p:nvSpPr>
        <p:spPr>
          <a:xfrm>
            <a:off x="1089244" y="7687683"/>
            <a:ext cx="5030271" cy="262890"/>
          </a:xfrm>
          <a:prstGeom prst="roundRect">
            <a:avLst/>
          </a:prstGeom>
          <a:noFill/>
          <a:ln w="12700">
            <a:solidFill>
              <a:srgbClr val="F60100"/>
            </a:solidFill>
          </a:ln>
          <a:effectLst/>
        </p:spPr>
        <p:style>
          <a:lnRef idx="2">
            <a:srgbClr val="D52B09">
              <a:shade val="50000"/>
            </a:srgbClr>
          </a:lnRef>
          <a:fillRef idx="1">
            <a:srgbClr val="D52B09"/>
          </a:fillRef>
          <a:effectRef idx="0">
            <a:srgbClr val="D52B09"/>
          </a:effectRef>
          <a:fontRef idx="minor">
            <a:sysClr val="window" lastClr="FFFFFF"/>
          </a:fontRef>
        </p:style>
        <p:txBody>
          <a:bodyPr rtlCol="0" anchor="ctr"/>
          <a:lstStyle/>
          <a:p>
            <a:pPr algn="ctr">
              <a:lnSpc>
                <a:spcPct val="110000"/>
              </a:lnSpc>
            </a:pPr>
            <a:r>
              <a:rPr lang="zh-CN" altLang="en-US" sz="1600">
                <a:gradFill>
                  <a:gsLst>
                    <a:gs pos="33000">
                      <a:srgbClr val="FF0300"/>
                    </a:gs>
                    <a:gs pos="100000">
                      <a:srgbClr val="C00000"/>
                    </a:gs>
                  </a:gsLst>
                  <a:lin ang="8100000" scaled="1"/>
                </a:gradFill>
                <a:latin typeface="思源宋体 CN" panose="02020400000000000000" pitchFamily="18" charset="-122"/>
                <a:ea typeface="思源宋体 CN" panose="02020400000000000000" pitchFamily="18" charset="-122"/>
              </a:rPr>
              <a:t>认真组织开展“安全宣传咨询日”活动</a:t>
            </a:r>
            <a:endParaRPr lang="zh-CN" altLang="en-US" sz="1600" dirty="0">
              <a:gradFill>
                <a:gsLst>
                  <a:gs pos="33000">
                    <a:srgbClr val="FF0300"/>
                  </a:gs>
                  <a:gs pos="100000">
                    <a:srgbClr val="C00000"/>
                  </a:gs>
                </a:gsLst>
                <a:lin ang="8100000" scaled="1"/>
              </a:gradFill>
              <a:latin typeface="思源宋体 CN" panose="02020400000000000000" pitchFamily="18" charset="-122"/>
              <a:ea typeface="思源宋体 CN" panose="02020400000000000000" pitchFamily="18" charset="-122"/>
            </a:endParaRPr>
          </a:p>
        </p:txBody>
      </p:sp>
      <p:sp>
        <p:nvSpPr>
          <p:cNvPr id="64" name="PA-102216"/>
          <p:cNvSpPr/>
          <p:nvPr>
            <p:custDataLst>
              <p:tags r:id="rId14"/>
            </p:custDataLst>
          </p:nvPr>
        </p:nvSpPr>
        <p:spPr>
          <a:xfrm>
            <a:off x="823139" y="7633748"/>
            <a:ext cx="357545" cy="357545"/>
          </a:xfrm>
          <a:prstGeom prst="ellipse">
            <a:avLst/>
          </a:prstGeom>
          <a:gradFill>
            <a:gsLst>
              <a:gs pos="89000">
                <a:srgbClr val="C00000"/>
              </a:gs>
              <a:gs pos="35000">
                <a:srgbClr val="FF3300"/>
              </a:gs>
            </a:gsLst>
            <a:lin ang="5400000" scaled="1"/>
          </a:gradFill>
          <a:ln>
            <a:gradFill flip="none" rotWithShape="1">
              <a:gsLst>
                <a:gs pos="0">
                  <a:srgbClr val="FFF200"/>
                </a:gs>
                <a:gs pos="45000">
                  <a:srgbClr val="FF7A00"/>
                </a:gs>
                <a:gs pos="70000">
                  <a:srgbClr val="FF0300"/>
                </a:gs>
                <a:gs pos="100000">
                  <a:srgbClr val="4D0808"/>
                </a:gs>
              </a:gsLst>
              <a:lin ang="8100000" scaled="1"/>
              <a:tileRect/>
            </a:gradFill>
          </a:ln>
          <a:effectLst/>
        </p:spPr>
        <p:style>
          <a:lnRef idx="2">
            <a:srgbClr val="D52B09">
              <a:shade val="50000"/>
            </a:srgbClr>
          </a:lnRef>
          <a:fillRef idx="1">
            <a:srgbClr val="D52B09"/>
          </a:fillRef>
          <a:effectRef idx="0">
            <a:srgbClr val="D52B09"/>
          </a:effectRef>
          <a:fontRef idx="minor">
            <a:sysClr val="window" lastClr="FFFFFF"/>
          </a:fontRef>
        </p:style>
        <p:txBody>
          <a:bodyPr rtlCol="0" anchor="ctr"/>
          <a:lstStyle/>
          <a:p>
            <a:pPr algn="ctr"/>
            <a:endParaRPr lang="zh-CN" altLang="en-US" dirty="0">
              <a:latin typeface="思源黑体 CN Bold" panose="020B0800000000000000" charset="-122"/>
              <a:ea typeface="思源黑体 CN Bold" panose="020B0800000000000000" charset="-122"/>
            </a:endParaRPr>
          </a:p>
        </p:txBody>
      </p:sp>
      <p:sp>
        <p:nvSpPr>
          <p:cNvPr id="65" name="PA-102217"/>
          <p:cNvSpPr txBox="1"/>
          <p:nvPr>
            <p:custDataLst>
              <p:tags r:id="rId15"/>
            </p:custDataLst>
          </p:nvPr>
        </p:nvSpPr>
        <p:spPr>
          <a:xfrm>
            <a:off x="811709" y="7640535"/>
            <a:ext cx="370761" cy="369332"/>
          </a:xfrm>
          <a:prstGeom prst="rect">
            <a:avLst/>
          </a:prstGeom>
          <a:noFill/>
        </p:spPr>
        <p:txBody>
          <a:bodyPr wrap="square" rtlCol="0" anchor="ctr" anchorCtr="0">
            <a:spAutoFit/>
          </a:bodyPr>
          <a:lstStyle/>
          <a:p>
            <a:pPr algn="ctr"/>
            <a:r>
              <a:rPr lang="en-US" altLang="zh-CN" dirty="0">
                <a:solidFill>
                  <a:sysClr val="window" lastClr="FFFFFF"/>
                </a:solidFill>
                <a:latin typeface="Segoe UI" panose="020B0502040204020203" pitchFamily="34" charset="0"/>
                <a:ea typeface="等线" panose="02010600030101010101" pitchFamily="2" charset="-122"/>
              </a:rPr>
              <a:t>4</a:t>
            </a:r>
            <a:endParaRPr lang="en-US" altLang="zh-CN" dirty="0">
              <a:solidFill>
                <a:sysClr val="window" lastClr="FFFFFF"/>
              </a:solidFill>
              <a:latin typeface="Segoe UI" panose="020B0502040204020203" pitchFamily="34" charset="0"/>
              <a:ea typeface="等线" panose="02010600030101010101" pitchFamily="2" charset="-122"/>
            </a:endParaRPr>
          </a:p>
        </p:txBody>
      </p:sp>
      <p:grpSp>
        <p:nvGrpSpPr>
          <p:cNvPr id="66" name="组合 65"/>
          <p:cNvGrpSpPr/>
          <p:nvPr/>
        </p:nvGrpSpPr>
        <p:grpSpPr>
          <a:xfrm>
            <a:off x="1293733" y="6053194"/>
            <a:ext cx="4366260" cy="221813"/>
            <a:chOff x="1339850" y="4659415"/>
            <a:chExt cx="9753600" cy="495103"/>
          </a:xfrm>
        </p:grpSpPr>
        <p:sp>
          <p:nvSpPr>
            <p:cNvPr id="67" name="KSO_Shape"/>
            <p:cNvSpPr/>
            <p:nvPr/>
          </p:nvSpPr>
          <p:spPr>
            <a:xfrm>
              <a:off x="5179642" y="4776523"/>
              <a:ext cx="281252" cy="281252"/>
            </a:xfrm>
            <a:prstGeom prst="star5">
              <a:avLst/>
            </a:prstGeom>
            <a:solidFill>
              <a:srgbClr val="C00000"/>
            </a:solidFill>
            <a:ln>
              <a:noFill/>
            </a:ln>
          </p:spPr>
          <p:style>
            <a:lnRef idx="2">
              <a:srgbClr val="C00000">
                <a:shade val="50000"/>
              </a:srgbClr>
            </a:lnRef>
            <a:fillRef idx="1">
              <a:srgbClr val="C00000"/>
            </a:fillRef>
            <a:effectRef idx="0">
              <a:srgbClr val="C00000"/>
            </a:effectRef>
            <a:fontRef idx="minor">
              <a:sysClr val="window" lastClr="FFFFFF"/>
            </a:fontRef>
          </p:style>
          <p:txBody>
            <a:bodyPr anchor="ctr"/>
            <a:lstStyle>
              <a:defPPr>
                <a:defRPr lang="zh-CN"/>
              </a:defPPr>
              <a:lvl1pPr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1pPr>
              <a:lvl2pPr marL="4572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2pPr>
              <a:lvl3pPr marL="9144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3pPr>
              <a:lvl4pPr marL="13716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4pPr>
              <a:lvl5pPr marL="18288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5pPr>
              <a:lvl6pPr marL="22860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6pPr>
              <a:lvl7pPr marL="27432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7pPr>
              <a:lvl8pPr marL="32004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8pPr>
              <a:lvl9pPr marL="36576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9pPr>
            </a:lstStyle>
            <a:p>
              <a:pPr algn="ctr" eaLnBrk="1" fontAlgn="auto" hangingPunct="1">
                <a:spcBef>
                  <a:spcPts val="0"/>
                </a:spcBef>
                <a:spcAft>
                  <a:spcPts val="0"/>
                </a:spcAft>
              </a:pPr>
              <a:endParaRPr lang="zh-CN" altLang="en-US" sz="1200" dirty="0">
                <a:solidFill>
                  <a:srgbClr val="FFFFFF"/>
                </a:solidFill>
                <a:latin typeface="思源宋体 CN" panose="02020400000000000000" pitchFamily="18" charset="-122"/>
              </a:endParaRPr>
            </a:p>
          </p:txBody>
        </p:sp>
        <p:sp>
          <p:nvSpPr>
            <p:cNvPr id="68" name="KSO_Shape"/>
            <p:cNvSpPr/>
            <p:nvPr/>
          </p:nvSpPr>
          <p:spPr>
            <a:xfrm>
              <a:off x="6808417" y="4776523"/>
              <a:ext cx="281252" cy="281252"/>
            </a:xfrm>
            <a:prstGeom prst="star5">
              <a:avLst/>
            </a:prstGeom>
            <a:solidFill>
              <a:srgbClr val="C00000"/>
            </a:solidFill>
            <a:ln>
              <a:noFill/>
            </a:ln>
          </p:spPr>
          <p:style>
            <a:lnRef idx="2">
              <a:srgbClr val="C00000">
                <a:shade val="50000"/>
              </a:srgbClr>
            </a:lnRef>
            <a:fillRef idx="1">
              <a:srgbClr val="C00000"/>
            </a:fillRef>
            <a:effectRef idx="0">
              <a:srgbClr val="C00000"/>
            </a:effectRef>
            <a:fontRef idx="minor">
              <a:sysClr val="window" lastClr="FFFFFF"/>
            </a:fontRef>
          </p:style>
          <p:txBody>
            <a:bodyPr anchor="ctr"/>
            <a:lstStyle>
              <a:defPPr>
                <a:defRPr lang="zh-CN"/>
              </a:defPPr>
              <a:lvl1pPr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1pPr>
              <a:lvl2pPr marL="4572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2pPr>
              <a:lvl3pPr marL="9144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3pPr>
              <a:lvl4pPr marL="13716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4pPr>
              <a:lvl5pPr marL="18288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5pPr>
              <a:lvl6pPr marL="22860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6pPr>
              <a:lvl7pPr marL="27432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7pPr>
              <a:lvl8pPr marL="32004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8pPr>
              <a:lvl9pPr marL="36576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9pPr>
            </a:lstStyle>
            <a:p>
              <a:pPr algn="ctr" eaLnBrk="1" fontAlgn="auto" hangingPunct="1">
                <a:spcBef>
                  <a:spcPts val="0"/>
                </a:spcBef>
                <a:spcAft>
                  <a:spcPts val="0"/>
                </a:spcAft>
              </a:pPr>
              <a:endParaRPr lang="zh-CN" altLang="en-US" sz="1200" dirty="0">
                <a:solidFill>
                  <a:srgbClr val="FFFFFF"/>
                </a:solidFill>
                <a:latin typeface="思源宋体 CN" panose="02020400000000000000" pitchFamily="18" charset="-122"/>
              </a:endParaRPr>
            </a:p>
          </p:txBody>
        </p:sp>
        <p:sp>
          <p:nvSpPr>
            <p:cNvPr id="69" name="KSO_Shape"/>
            <p:cNvSpPr/>
            <p:nvPr/>
          </p:nvSpPr>
          <p:spPr>
            <a:xfrm>
              <a:off x="6406719" y="4740211"/>
              <a:ext cx="344126" cy="344126"/>
            </a:xfrm>
            <a:prstGeom prst="star5">
              <a:avLst/>
            </a:prstGeom>
            <a:solidFill>
              <a:srgbClr val="C00000"/>
            </a:solidFill>
            <a:ln>
              <a:noFill/>
            </a:ln>
          </p:spPr>
          <p:style>
            <a:lnRef idx="2">
              <a:srgbClr val="C00000">
                <a:shade val="50000"/>
              </a:srgbClr>
            </a:lnRef>
            <a:fillRef idx="1">
              <a:srgbClr val="C00000"/>
            </a:fillRef>
            <a:effectRef idx="0">
              <a:srgbClr val="C00000"/>
            </a:effectRef>
            <a:fontRef idx="minor">
              <a:sysClr val="window" lastClr="FFFFFF"/>
            </a:fontRef>
          </p:style>
          <p:txBody>
            <a:bodyPr anchor="ctr"/>
            <a:lstStyle>
              <a:defPPr>
                <a:defRPr lang="zh-CN"/>
              </a:defPPr>
              <a:lvl1pPr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1pPr>
              <a:lvl2pPr marL="4572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2pPr>
              <a:lvl3pPr marL="9144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3pPr>
              <a:lvl4pPr marL="13716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4pPr>
              <a:lvl5pPr marL="18288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5pPr>
              <a:lvl6pPr marL="22860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6pPr>
              <a:lvl7pPr marL="27432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7pPr>
              <a:lvl8pPr marL="32004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8pPr>
              <a:lvl9pPr marL="36576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9pPr>
            </a:lstStyle>
            <a:p>
              <a:pPr algn="ctr" eaLnBrk="1" fontAlgn="auto" hangingPunct="1">
                <a:spcBef>
                  <a:spcPts val="0"/>
                </a:spcBef>
                <a:spcAft>
                  <a:spcPts val="0"/>
                </a:spcAft>
              </a:pPr>
              <a:endParaRPr lang="zh-CN" altLang="en-US" sz="1200" dirty="0">
                <a:solidFill>
                  <a:srgbClr val="FFFFFF"/>
                </a:solidFill>
                <a:latin typeface="思源宋体 CN" panose="02020400000000000000" pitchFamily="18" charset="-122"/>
              </a:endParaRPr>
            </a:p>
          </p:txBody>
        </p:sp>
        <p:sp>
          <p:nvSpPr>
            <p:cNvPr id="70" name="KSO_Shape"/>
            <p:cNvSpPr/>
            <p:nvPr/>
          </p:nvSpPr>
          <p:spPr>
            <a:xfrm>
              <a:off x="5518466" y="4740124"/>
              <a:ext cx="344126" cy="344126"/>
            </a:xfrm>
            <a:prstGeom prst="star5">
              <a:avLst/>
            </a:prstGeom>
            <a:solidFill>
              <a:srgbClr val="C00000"/>
            </a:solidFill>
            <a:ln>
              <a:noFill/>
            </a:ln>
          </p:spPr>
          <p:style>
            <a:lnRef idx="2">
              <a:srgbClr val="C00000">
                <a:shade val="50000"/>
              </a:srgbClr>
            </a:lnRef>
            <a:fillRef idx="1">
              <a:srgbClr val="C00000"/>
            </a:fillRef>
            <a:effectRef idx="0">
              <a:srgbClr val="C00000"/>
            </a:effectRef>
            <a:fontRef idx="minor">
              <a:sysClr val="window" lastClr="FFFFFF"/>
            </a:fontRef>
          </p:style>
          <p:txBody>
            <a:bodyPr anchor="ctr"/>
            <a:lstStyle>
              <a:defPPr>
                <a:defRPr lang="zh-CN"/>
              </a:defPPr>
              <a:lvl1pPr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1pPr>
              <a:lvl2pPr marL="4572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2pPr>
              <a:lvl3pPr marL="9144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3pPr>
              <a:lvl4pPr marL="13716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4pPr>
              <a:lvl5pPr marL="18288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5pPr>
              <a:lvl6pPr marL="22860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6pPr>
              <a:lvl7pPr marL="27432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7pPr>
              <a:lvl8pPr marL="32004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8pPr>
              <a:lvl9pPr marL="36576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9pPr>
            </a:lstStyle>
            <a:p>
              <a:pPr algn="ctr" eaLnBrk="1" fontAlgn="auto" hangingPunct="1">
                <a:spcBef>
                  <a:spcPts val="0"/>
                </a:spcBef>
                <a:spcAft>
                  <a:spcPts val="0"/>
                </a:spcAft>
              </a:pPr>
              <a:endParaRPr lang="zh-CN" altLang="en-US" sz="1200" dirty="0">
                <a:solidFill>
                  <a:srgbClr val="FFFFFF"/>
                </a:solidFill>
                <a:latin typeface="思源宋体 CN" panose="02020400000000000000" pitchFamily="18" charset="-122"/>
              </a:endParaRPr>
            </a:p>
          </p:txBody>
        </p:sp>
        <p:sp>
          <p:nvSpPr>
            <p:cNvPr id="71" name="KSO_Shape"/>
            <p:cNvSpPr/>
            <p:nvPr/>
          </p:nvSpPr>
          <p:spPr>
            <a:xfrm>
              <a:off x="5884267" y="4659415"/>
              <a:ext cx="495103" cy="495103"/>
            </a:xfrm>
            <a:prstGeom prst="star5">
              <a:avLst/>
            </a:prstGeom>
            <a:solidFill>
              <a:srgbClr val="C00000"/>
            </a:solidFill>
            <a:ln>
              <a:noFill/>
            </a:ln>
          </p:spPr>
          <p:style>
            <a:lnRef idx="2">
              <a:srgbClr val="C00000">
                <a:shade val="50000"/>
              </a:srgbClr>
            </a:lnRef>
            <a:fillRef idx="1">
              <a:srgbClr val="C00000"/>
            </a:fillRef>
            <a:effectRef idx="0">
              <a:srgbClr val="C00000"/>
            </a:effectRef>
            <a:fontRef idx="minor">
              <a:sysClr val="window" lastClr="FFFFFF"/>
            </a:fontRef>
          </p:style>
          <p:txBody>
            <a:bodyPr anchor="ctr"/>
            <a:lstStyle>
              <a:defPPr>
                <a:defRPr lang="zh-CN"/>
              </a:defPPr>
              <a:lvl1pPr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1pPr>
              <a:lvl2pPr marL="4572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2pPr>
              <a:lvl3pPr marL="9144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3pPr>
              <a:lvl4pPr marL="13716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4pPr>
              <a:lvl5pPr marL="1828800" algn="l" rtl="0" eaLnBrk="0" fontAlgn="base" hangingPunct="0">
                <a:spcBef>
                  <a:spcPct val="0"/>
                </a:spcBef>
                <a:spcAft>
                  <a:spcPct val="0"/>
                </a:spcAft>
                <a:defRPr kern="1200">
                  <a:solidFill>
                    <a:sysClr val="window" lastClr="FFFFFF"/>
                  </a:solidFill>
                  <a:latin typeface="微软雅黑" panose="020B0503020204020204" pitchFamily="34" charset="-122"/>
                  <a:ea typeface="阿里巴巴普惠体 B" panose="00020600040101010101" charset="-122"/>
                  <a:cs typeface="+mn-ea"/>
                </a:defRPr>
              </a:lvl5pPr>
              <a:lvl6pPr marL="22860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6pPr>
              <a:lvl7pPr marL="27432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7pPr>
              <a:lvl8pPr marL="32004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8pPr>
              <a:lvl9pPr marL="3657600" algn="l" defTabSz="914400" rtl="0" eaLnBrk="1" latinLnBrk="0" hangingPunct="1">
                <a:defRPr kern="1200">
                  <a:solidFill>
                    <a:sysClr val="window" lastClr="FFFFFF"/>
                  </a:solidFill>
                  <a:latin typeface="微软雅黑" panose="020B0503020204020204" pitchFamily="34" charset="-122"/>
                  <a:ea typeface="阿里巴巴普惠体 B" panose="00020600040101010101" charset="-122"/>
                  <a:cs typeface="+mn-ea"/>
                </a:defRPr>
              </a:lvl9pPr>
            </a:lstStyle>
            <a:p>
              <a:pPr algn="ctr" eaLnBrk="1" fontAlgn="auto" hangingPunct="1">
                <a:spcBef>
                  <a:spcPts val="0"/>
                </a:spcBef>
                <a:spcAft>
                  <a:spcPts val="0"/>
                </a:spcAft>
              </a:pPr>
              <a:endParaRPr lang="zh-CN" altLang="en-US" sz="1200" dirty="0">
                <a:solidFill>
                  <a:srgbClr val="FFFFFF"/>
                </a:solidFill>
                <a:latin typeface="思源宋体 CN" panose="02020400000000000000" pitchFamily="18" charset="-122"/>
              </a:endParaRPr>
            </a:p>
          </p:txBody>
        </p:sp>
        <p:cxnSp>
          <p:nvCxnSpPr>
            <p:cNvPr id="72" name="直接连接符 71"/>
            <p:cNvCxnSpPr/>
            <p:nvPr/>
          </p:nvCxnSpPr>
          <p:spPr>
            <a:xfrm>
              <a:off x="7321550" y="4927600"/>
              <a:ext cx="3771900" cy="0"/>
            </a:xfrm>
            <a:prstGeom prst="line">
              <a:avLst/>
            </a:prstGeom>
            <a:ln w="38100">
              <a:solidFill>
                <a:srgbClr val="DF1D15"/>
              </a:solidFill>
            </a:ln>
          </p:spPr>
          <p:style>
            <a:lnRef idx="1">
              <a:srgbClr val="C00000"/>
            </a:lnRef>
            <a:fillRef idx="0">
              <a:srgbClr val="C00000"/>
            </a:fillRef>
            <a:effectRef idx="0">
              <a:srgbClr val="C00000"/>
            </a:effectRef>
            <a:fontRef idx="minor">
              <a:sysClr val="windowText" lastClr="000000"/>
            </a:fontRef>
          </p:style>
        </p:cxnSp>
        <p:cxnSp>
          <p:nvCxnSpPr>
            <p:cNvPr id="73" name="直接连接符 72"/>
            <p:cNvCxnSpPr/>
            <p:nvPr/>
          </p:nvCxnSpPr>
          <p:spPr>
            <a:xfrm>
              <a:off x="1339850" y="4927600"/>
              <a:ext cx="3591500" cy="0"/>
            </a:xfrm>
            <a:prstGeom prst="line">
              <a:avLst/>
            </a:prstGeom>
            <a:ln w="38100">
              <a:solidFill>
                <a:srgbClr val="DF1D15"/>
              </a:solidFill>
            </a:ln>
          </p:spPr>
          <p:style>
            <a:lnRef idx="1">
              <a:srgbClr val="C00000"/>
            </a:lnRef>
            <a:fillRef idx="0">
              <a:srgbClr val="C00000"/>
            </a:fillRef>
            <a:effectRef idx="0">
              <a:srgbClr val="C00000"/>
            </a:effectRef>
            <a:fontRef idx="minor">
              <a:sysClr val="windowText" lastClr="000000"/>
            </a:fontRef>
          </p:style>
        </p:cxnSp>
      </p:grpSp>
      <p:sp>
        <p:nvSpPr>
          <p:cNvPr id="74" name="文本框 73"/>
          <p:cNvSpPr txBox="1"/>
          <p:nvPr/>
        </p:nvSpPr>
        <p:spPr>
          <a:xfrm>
            <a:off x="1245869" y="5455509"/>
            <a:ext cx="4366260" cy="461665"/>
          </a:xfrm>
          <a:prstGeom prst="rect">
            <a:avLst/>
          </a:prstGeom>
          <a:noFill/>
        </p:spPr>
        <p:txBody>
          <a:bodyPr wrap="square" rtlCol="0">
            <a:spAutoFit/>
          </a:bodyPr>
          <a:lstStyle/>
          <a:p>
            <a:pPr algn="ctr"/>
            <a:r>
              <a:rPr lang="en-US" altLang="zh-CN" sz="2400" b="1" spc="225">
                <a:solidFill>
                  <a:srgbClr val="C00000"/>
                </a:solidFill>
                <a:latin typeface="思源宋体 CN" panose="02020400000000000000" pitchFamily="18" charset="-122"/>
                <a:ea typeface="思源宋体 CN" panose="02020400000000000000" pitchFamily="18" charset="-122"/>
              </a:rPr>
              <a:t>2026</a:t>
            </a:r>
            <a:r>
              <a:rPr lang="zh-CN" altLang="en-US" sz="2400" b="1" spc="225">
                <a:solidFill>
                  <a:srgbClr val="C00000"/>
                </a:solidFill>
                <a:latin typeface="思源宋体 CN" panose="02020400000000000000" pitchFamily="18" charset="-122"/>
                <a:ea typeface="思源宋体 CN" panose="02020400000000000000" pitchFamily="18" charset="-122"/>
              </a:rPr>
              <a:t>安全月五项</a:t>
            </a:r>
            <a:r>
              <a:rPr lang="zh-CN" altLang="en-US" sz="2400" b="1" spc="225" dirty="0">
                <a:solidFill>
                  <a:srgbClr val="C00000"/>
                </a:solidFill>
                <a:latin typeface="思源宋体 CN" panose="02020400000000000000" pitchFamily="18" charset="-122"/>
                <a:ea typeface="思源宋体 CN" panose="02020400000000000000" pitchFamily="18" charset="-122"/>
              </a:rPr>
              <a:t>重点工作</a:t>
            </a:r>
            <a:endParaRPr lang="zh-CN" altLang="en-US" sz="2400" b="1" spc="225" dirty="0">
              <a:solidFill>
                <a:srgbClr val="C00000"/>
              </a:solidFill>
              <a:latin typeface="思源宋体 CN" panose="02020400000000000000" pitchFamily="18" charset="-122"/>
              <a:ea typeface="思源宋体 CN" panose="02020400000000000000" pitchFamily="18" charset="-122"/>
            </a:endParaRPr>
          </a:p>
        </p:txBody>
      </p:sp>
      <p:sp>
        <p:nvSpPr>
          <p:cNvPr id="8" name="矩形 7"/>
          <p:cNvSpPr/>
          <p:nvPr/>
        </p:nvSpPr>
        <p:spPr>
          <a:xfrm>
            <a:off x="454477" y="3063882"/>
            <a:ext cx="5968822" cy="874598"/>
          </a:xfrm>
          <a:prstGeom prst="rect">
            <a:avLst/>
          </a:prstGeom>
        </p:spPr>
        <p:txBody>
          <a:bodyPr wrap="square">
            <a:spAutoFit/>
          </a:bodyPr>
          <a:lstStyle/>
          <a:p>
            <a:pPr algn="ctr" fontAlgn="auto">
              <a:lnSpc>
                <a:spcPct val="150000"/>
              </a:lnSpc>
              <a:buClrTx/>
              <a:buSzTx/>
              <a:buFontTx/>
            </a:pPr>
            <a:r>
              <a:rPr lang="zh-CN" altLang="en-US" sz="1575" b="1" dirty="0">
                <a:solidFill>
                  <a:schemeClr val="tx1">
                    <a:lumMod val="75000"/>
                    <a:lumOff val="25000"/>
                  </a:schemeClr>
                </a:solidFill>
                <a:latin typeface="思源宋体 CN" panose="02020400000000000000" pitchFamily="18" charset="-122"/>
                <a:ea typeface="思源宋体 CN" panose="02020400000000000000" pitchFamily="18" charset="-122"/>
                <a:cs typeface="思源黑体 CN Medium" panose="020B0600000000000000" charset="-122"/>
              </a:rPr>
              <a:t>　</a:t>
            </a:r>
            <a:r>
              <a:rPr lang="en-US" altLang="zh-CN" sz="1575" b="1" dirty="0">
                <a:solidFill>
                  <a:schemeClr val="tx1">
                    <a:lumMod val="75000"/>
                    <a:lumOff val="25000"/>
                  </a:schemeClr>
                </a:solidFill>
                <a:latin typeface="思源宋体 CN" panose="02020400000000000000" pitchFamily="18" charset="-122"/>
                <a:ea typeface="思源宋体 CN" panose="02020400000000000000" pitchFamily="18" charset="-122"/>
                <a:cs typeface="思源黑体 CN Medium" panose="020B0600000000000000" charset="-122"/>
              </a:rPr>
              <a:t>      </a:t>
            </a:r>
            <a:r>
              <a:rPr lang="zh-CN" altLang="en-US" dirty="0">
                <a:solidFill>
                  <a:schemeClr val="tx1">
                    <a:lumMod val="75000"/>
                    <a:lumOff val="25000"/>
                  </a:schemeClr>
                </a:solidFill>
                <a:latin typeface="思源宋体 CN" panose="02020400000000000000" pitchFamily="18" charset="-122"/>
                <a:ea typeface="思源宋体 CN" panose="02020400000000000000" pitchFamily="18" charset="-122"/>
                <a:cs typeface="思源黑体 CN Medium" panose="020B0600000000000000" charset="-122"/>
              </a:rPr>
              <a:t>今年6月</a:t>
            </a:r>
            <a:r>
              <a:rPr lang="zh-CN" altLang="en-US">
                <a:solidFill>
                  <a:schemeClr val="tx1">
                    <a:lumMod val="75000"/>
                    <a:lumOff val="25000"/>
                  </a:schemeClr>
                </a:solidFill>
                <a:latin typeface="思源宋体 CN" panose="02020400000000000000" pitchFamily="18" charset="-122"/>
                <a:ea typeface="思源宋体 CN" panose="02020400000000000000" pitchFamily="18" charset="-122"/>
                <a:cs typeface="思源黑体 CN Medium" panose="020B0600000000000000" charset="-122"/>
              </a:rPr>
              <a:t>是第2</a:t>
            </a:r>
            <a:r>
              <a:rPr lang="en-US" altLang="zh-CN" dirty="0">
                <a:solidFill>
                  <a:schemeClr val="tx1">
                    <a:lumMod val="75000"/>
                    <a:lumOff val="25000"/>
                  </a:schemeClr>
                </a:solidFill>
                <a:latin typeface="思源宋体 CN" panose="02020400000000000000" pitchFamily="18" charset="-122"/>
                <a:ea typeface="思源宋体 CN" panose="02020400000000000000" pitchFamily="18" charset="-122"/>
                <a:cs typeface="思源黑体 CN Medium" panose="020B0600000000000000" charset="-122"/>
              </a:rPr>
              <a:t>5</a:t>
            </a:r>
            <a:r>
              <a:rPr lang="zh-CN" altLang="en-US">
                <a:solidFill>
                  <a:schemeClr val="tx1">
                    <a:lumMod val="75000"/>
                    <a:lumOff val="25000"/>
                  </a:schemeClr>
                </a:solidFill>
                <a:latin typeface="思源宋体 CN" panose="02020400000000000000" pitchFamily="18" charset="-122"/>
                <a:ea typeface="思源宋体 CN" panose="02020400000000000000" pitchFamily="18" charset="-122"/>
                <a:cs typeface="思源黑体 CN Medium" panose="020B0600000000000000" charset="-122"/>
              </a:rPr>
              <a:t>个</a:t>
            </a:r>
            <a:r>
              <a:rPr lang="zh-CN" altLang="en-US" dirty="0">
                <a:solidFill>
                  <a:schemeClr val="tx1">
                    <a:lumMod val="75000"/>
                    <a:lumOff val="25000"/>
                  </a:schemeClr>
                </a:solidFill>
                <a:latin typeface="思源宋体 CN" panose="02020400000000000000" pitchFamily="18" charset="-122"/>
                <a:ea typeface="思源宋体 CN" panose="02020400000000000000" pitchFamily="18" charset="-122"/>
                <a:cs typeface="思源黑体 CN Medium" panose="020B0600000000000000" charset="-122"/>
              </a:rPr>
              <a:t>全国“安全生产月”</a:t>
            </a:r>
            <a:endParaRPr lang="zh-CN" altLang="en-US" dirty="0">
              <a:solidFill>
                <a:schemeClr val="tx1">
                  <a:lumMod val="75000"/>
                  <a:lumOff val="25000"/>
                </a:schemeClr>
              </a:solidFill>
              <a:latin typeface="思源宋体 CN" panose="02020400000000000000" pitchFamily="18" charset="-122"/>
              <a:ea typeface="思源宋体 CN" panose="02020400000000000000" pitchFamily="18" charset="-122"/>
              <a:cs typeface="思源黑体 CN Medium" panose="020B0600000000000000" charset="-122"/>
            </a:endParaRPr>
          </a:p>
          <a:p>
            <a:pPr algn="ctr" fontAlgn="auto">
              <a:lnSpc>
                <a:spcPct val="150000"/>
              </a:lnSpc>
              <a:buClrTx/>
              <a:buSzTx/>
              <a:buFontTx/>
            </a:pPr>
            <a:r>
              <a:rPr lang="zh-CN" altLang="en-US" dirty="0">
                <a:solidFill>
                  <a:schemeClr val="tx1">
                    <a:lumMod val="75000"/>
                    <a:lumOff val="25000"/>
                  </a:schemeClr>
                </a:solidFill>
                <a:latin typeface="思源宋体 CN" panose="02020400000000000000" pitchFamily="18" charset="-122"/>
                <a:ea typeface="思源宋体 CN" panose="02020400000000000000" pitchFamily="18" charset="-122"/>
                <a:cs typeface="思源黑体 CN Medium" panose="020B0600000000000000" charset="-122"/>
              </a:rPr>
              <a:t>主题是“</a:t>
            </a:r>
            <a:r>
              <a:rPr lang="zh-CN" altLang="en-US" sz="1600" b="1" u="sng" spc="225" dirty="0">
                <a:solidFill>
                  <a:srgbClr val="C00000"/>
                </a:solidFill>
                <a:latin typeface="思源宋体 CN" panose="02020400000000000000" pitchFamily="18" charset="-122"/>
                <a:ea typeface="思源宋体 CN" panose="02020400000000000000" pitchFamily="18" charset="-122"/>
              </a:rPr>
              <a:t>人人讲安全、个个会</a:t>
            </a:r>
            <a:r>
              <a:rPr lang="zh-CN" altLang="en-US" sz="1600" b="1" u="sng" spc="225">
                <a:solidFill>
                  <a:srgbClr val="C00000"/>
                </a:solidFill>
                <a:latin typeface="思源宋体 CN" panose="02020400000000000000" pitchFamily="18" charset="-122"/>
                <a:ea typeface="思源宋体 CN" panose="02020400000000000000" pitchFamily="18" charset="-122"/>
              </a:rPr>
              <a:t>应急——排查整治风险隐患</a:t>
            </a:r>
            <a:r>
              <a:rPr lang="zh-CN" altLang="en-US">
                <a:solidFill>
                  <a:schemeClr val="tx1">
                    <a:lumMod val="75000"/>
                    <a:lumOff val="25000"/>
                  </a:schemeClr>
                </a:solidFill>
                <a:latin typeface="思源宋体 CN" panose="02020400000000000000" pitchFamily="18" charset="-122"/>
                <a:ea typeface="思源宋体 CN" panose="02020400000000000000" pitchFamily="18" charset="-122"/>
                <a:cs typeface="思源黑体 CN Medium" panose="020B0600000000000000" charset="-122"/>
              </a:rPr>
              <a:t>”</a:t>
            </a:r>
            <a:endParaRPr lang="zh-CN" altLang="en-US" dirty="0">
              <a:solidFill>
                <a:schemeClr val="tx1">
                  <a:lumMod val="75000"/>
                  <a:lumOff val="25000"/>
                </a:schemeClr>
              </a:solidFill>
              <a:latin typeface="思源宋体 CN" panose="02020400000000000000" pitchFamily="18" charset="-122"/>
              <a:ea typeface="思源宋体 CN" panose="02020400000000000000" pitchFamily="18" charset="-122"/>
              <a:cs typeface="思源黑体 CN Medium" panose="020B0600000000000000" charset="-122"/>
            </a:endParaRPr>
          </a:p>
        </p:txBody>
      </p:sp>
      <p:grpSp>
        <p:nvGrpSpPr>
          <p:cNvPr id="9" name="组合 8"/>
          <p:cNvGrpSpPr/>
          <p:nvPr/>
        </p:nvGrpSpPr>
        <p:grpSpPr>
          <a:xfrm>
            <a:off x="59650" y="624929"/>
            <a:ext cx="2122690" cy="570601"/>
            <a:chOff x="374" y="44"/>
            <a:chExt cx="5943" cy="1597"/>
          </a:xfrm>
        </p:grpSpPr>
        <p:pic>
          <p:nvPicPr>
            <p:cNvPr id="10" name="图片 9" descr="图片包含 游戏机, 灯, 动物, 画&#10;&#10;描述已自动生成"/>
            <p:cNvPicPr>
              <a:picLocks noChangeAspect="1"/>
            </p:cNvPicPr>
            <p:nvPr/>
          </p:nvPicPr>
          <p:blipFill rotWithShape="1">
            <a:blip r:embed="rId16">
              <a:alphaModFix amt="60000"/>
            </a:blip>
            <a:srcRect l="66569" b="54890"/>
            <a:stretch>
              <a:fillRect/>
            </a:stretch>
          </p:blipFill>
          <p:spPr>
            <a:xfrm>
              <a:off x="1089" y="44"/>
              <a:ext cx="5101" cy="1554"/>
            </a:xfrm>
            <a:prstGeom prst="rect">
              <a:avLst/>
            </a:prstGeom>
          </p:spPr>
        </p:pic>
        <p:sp>
          <p:nvSpPr>
            <p:cNvPr id="11" name="TextBox 20"/>
            <p:cNvSpPr txBox="1"/>
            <p:nvPr/>
          </p:nvSpPr>
          <p:spPr>
            <a:xfrm>
              <a:off x="1286" y="561"/>
              <a:ext cx="4944" cy="741"/>
            </a:xfrm>
            <a:prstGeom prst="rect">
              <a:avLst/>
            </a:prstGeom>
            <a:noFill/>
            <a:effectLst/>
          </p:spPr>
          <p:txBody>
            <a:bodyPr wrap="square" rtlCol="0">
              <a:spAutoFit/>
            </a:bodyPr>
            <a:lstStyle/>
            <a:p>
              <a:pPr algn="ctr" defTabSz="514350"/>
              <a:r>
                <a:rPr lang="en-US" altLang="zh-CN" sz="1125">
                  <a:solidFill>
                    <a:srgbClr val="C00000"/>
                  </a:solidFill>
                  <a:latin typeface="Segoe UI" panose="020B0502040204020203" pitchFamily="34" charset="0"/>
                  <a:ea typeface="等线" panose="02010600030101010101" pitchFamily="2" charset="-122"/>
                  <a:cs typeface="思源黑体 Light" panose="020B0300000000000000" charset="-122"/>
                </a:rPr>
                <a:t>2026</a:t>
              </a:r>
              <a:r>
                <a:rPr lang="zh-CN" altLang="en-US" sz="1125">
                  <a:solidFill>
                    <a:srgbClr val="C00000"/>
                  </a:solidFill>
                  <a:latin typeface="Segoe UI" panose="020B0502040204020203" pitchFamily="34" charset="0"/>
                  <a:ea typeface="等线" panose="02010600030101010101" pitchFamily="2" charset="-122"/>
                  <a:cs typeface="思源黑体 Light" panose="020B0300000000000000" charset="-122"/>
                </a:rPr>
                <a:t>年</a:t>
              </a:r>
              <a:r>
                <a:rPr lang="zh-CN" altLang="en-US" sz="1125" dirty="0">
                  <a:solidFill>
                    <a:srgbClr val="C00000"/>
                  </a:solidFill>
                  <a:latin typeface="Segoe UI" panose="020B0502040204020203" pitchFamily="34" charset="0"/>
                  <a:ea typeface="等线" panose="02010600030101010101" pitchFamily="2" charset="-122"/>
                  <a:cs typeface="思源黑体 Light" panose="020B0300000000000000" charset="-122"/>
                </a:rPr>
                <a:t>安全生产月</a:t>
              </a:r>
              <a:endParaRPr lang="en-US" altLang="zh-CN" sz="1125" dirty="0">
                <a:solidFill>
                  <a:srgbClr val="C00000"/>
                </a:solidFill>
                <a:latin typeface="Segoe UI" panose="020B0502040204020203" pitchFamily="34" charset="0"/>
                <a:ea typeface="等线" panose="02010600030101010101" pitchFamily="2" charset="-122"/>
                <a:cs typeface="思源黑体 Light" panose="020B0300000000000000" charset="-122"/>
              </a:endParaRPr>
            </a:p>
          </p:txBody>
        </p:sp>
        <p:sp>
          <p:nvSpPr>
            <p:cNvPr id="14" name="TextBox 19"/>
            <p:cNvSpPr txBox="1"/>
            <p:nvPr/>
          </p:nvSpPr>
          <p:spPr>
            <a:xfrm>
              <a:off x="1808" y="1066"/>
              <a:ext cx="4509" cy="569"/>
            </a:xfrm>
            <a:prstGeom prst="rect">
              <a:avLst/>
            </a:prstGeom>
            <a:noFill/>
            <a:effectLst/>
          </p:spPr>
          <p:txBody>
            <a:bodyPr wrap="none" rtlCol="0">
              <a:spAutoFit/>
            </a:bodyPr>
            <a:lstStyle/>
            <a:p>
              <a:pPr lvl="0" algn="ctr"/>
              <a:r>
                <a:rPr lang="en-US" altLang="zh-CN" sz="730" spc="-56" dirty="0">
                  <a:solidFill>
                    <a:schemeClr val="accent6"/>
                  </a:solidFill>
                  <a:latin typeface="思源宋体 CN" panose="02020400000000000000" pitchFamily="18" charset="-122"/>
                  <a:ea typeface="思源宋体 CN" panose="02020400000000000000" pitchFamily="18" charset="-122"/>
                </a:rPr>
                <a:t>National safe production </a:t>
              </a:r>
              <a:r>
                <a:rPr lang="en-US" altLang="zh-CN" sz="730" spc="-56">
                  <a:solidFill>
                    <a:schemeClr val="accent6"/>
                  </a:solidFill>
                  <a:latin typeface="思源宋体 CN" panose="02020400000000000000" pitchFamily="18" charset="-122"/>
                  <a:ea typeface="思源宋体 CN" panose="02020400000000000000" pitchFamily="18" charset="-122"/>
                </a:rPr>
                <a:t>month 2026</a:t>
              </a:r>
              <a:endParaRPr lang="en-US" altLang="zh-CN" sz="730" spc="-56" dirty="0">
                <a:solidFill>
                  <a:schemeClr val="accent6"/>
                </a:solidFill>
                <a:latin typeface="思源宋体 CN" panose="02020400000000000000" pitchFamily="18" charset="-122"/>
                <a:ea typeface="思源宋体 CN" panose="02020400000000000000" pitchFamily="18" charset="-122"/>
              </a:endParaRPr>
            </a:p>
          </p:txBody>
        </p:sp>
        <p:pic>
          <p:nvPicPr>
            <p:cNvPr id="15" name="图片 14" descr="51miz-E1176160-7A6F775C"/>
            <p:cNvPicPr>
              <a:picLocks noChangeAspect="1"/>
            </p:cNvPicPr>
            <p:nvPr/>
          </p:nvPicPr>
          <p:blipFill>
            <a:blip r:embed="rId17"/>
            <a:srcRect l="35208" t="48542" r="46979" b="26667"/>
            <a:stretch>
              <a:fillRect/>
            </a:stretch>
          </p:blipFill>
          <p:spPr>
            <a:xfrm>
              <a:off x="374" y="444"/>
              <a:ext cx="1720" cy="1197"/>
            </a:xfrm>
            <a:prstGeom prst="rect">
              <a:avLst/>
            </a:prstGeom>
          </p:spPr>
        </p:pic>
      </p:grpSp>
      <p:pic>
        <p:nvPicPr>
          <p:cNvPr id="16" name="图片 15"/>
          <p:cNvPicPr>
            <a:picLocks noChangeAspect="1"/>
          </p:cNvPicPr>
          <p:nvPr/>
        </p:nvPicPr>
        <p:blipFill>
          <a:blip r:embed="rId18"/>
          <a:stretch>
            <a:fillRect/>
          </a:stretch>
        </p:blipFill>
        <p:spPr>
          <a:xfrm>
            <a:off x="109179" y="7744992"/>
            <a:ext cx="6832341" cy="2258089"/>
          </a:xfrm>
          <a:prstGeom prst="rect">
            <a:avLst/>
          </a:prstGeom>
        </p:spPr>
      </p:pic>
      <p:pic>
        <p:nvPicPr>
          <p:cNvPr id="26" name="图片 25"/>
          <p:cNvPicPr>
            <a:picLocks noChangeAspect="1"/>
          </p:cNvPicPr>
          <p:nvPr/>
        </p:nvPicPr>
        <p:blipFill rotWithShape="1">
          <a:blip r:embed="rId19"/>
          <a:srcRect l="30905" r="31865"/>
          <a:stretch>
            <a:fillRect/>
          </a:stretch>
        </p:blipFill>
        <p:spPr>
          <a:xfrm>
            <a:off x="5373005" y="436842"/>
            <a:ext cx="1352585" cy="1592943"/>
          </a:xfrm>
          <a:prstGeom prst="rect">
            <a:avLst/>
          </a:prstGeom>
        </p:spPr>
      </p:pic>
      <p:sp>
        <p:nvSpPr>
          <p:cNvPr id="48" name="PA-102215"/>
          <p:cNvSpPr/>
          <p:nvPr>
            <p:custDataLst>
              <p:tags r:id="rId20"/>
            </p:custDataLst>
          </p:nvPr>
        </p:nvSpPr>
        <p:spPr>
          <a:xfrm>
            <a:off x="1087815" y="8109164"/>
            <a:ext cx="5030271" cy="262890"/>
          </a:xfrm>
          <a:prstGeom prst="roundRect">
            <a:avLst/>
          </a:prstGeom>
          <a:noFill/>
          <a:ln w="12700">
            <a:solidFill>
              <a:srgbClr val="F60100"/>
            </a:solidFill>
          </a:ln>
          <a:effectLst/>
        </p:spPr>
        <p:style>
          <a:lnRef idx="2">
            <a:srgbClr val="D52B09">
              <a:shade val="50000"/>
            </a:srgbClr>
          </a:lnRef>
          <a:fillRef idx="1">
            <a:srgbClr val="D52B09"/>
          </a:fillRef>
          <a:effectRef idx="0">
            <a:srgbClr val="D52B09"/>
          </a:effectRef>
          <a:fontRef idx="minor">
            <a:sysClr val="window" lastClr="FFFFFF"/>
          </a:fontRef>
        </p:style>
        <p:txBody>
          <a:bodyPr rtlCol="0" anchor="ctr"/>
          <a:lstStyle/>
          <a:p>
            <a:pPr algn="ctr">
              <a:lnSpc>
                <a:spcPct val="110000"/>
              </a:lnSpc>
            </a:pPr>
            <a:r>
              <a:rPr lang="zh-CN" altLang="en-US" sz="1600">
                <a:gradFill>
                  <a:gsLst>
                    <a:gs pos="33000">
                      <a:srgbClr val="FF0300"/>
                    </a:gs>
                    <a:gs pos="100000">
                      <a:srgbClr val="C00000"/>
                    </a:gs>
                  </a:gsLst>
                  <a:lin ang="8100000" scaled="1"/>
                </a:gradFill>
                <a:latin typeface="思源宋体 CN" panose="02020400000000000000" pitchFamily="18" charset="-122"/>
                <a:ea typeface="思源宋体 CN" panose="02020400000000000000" pitchFamily="18" charset="-122"/>
              </a:rPr>
              <a:t>大力培育安全文化</a:t>
            </a:r>
            <a:endParaRPr sz="1600" dirty="0">
              <a:gradFill>
                <a:gsLst>
                  <a:gs pos="33000">
                    <a:srgbClr val="FF0300"/>
                  </a:gs>
                  <a:gs pos="100000">
                    <a:srgbClr val="C00000"/>
                  </a:gs>
                </a:gsLst>
                <a:lin ang="8100000" scaled="1"/>
              </a:gradFill>
              <a:latin typeface="思源宋体 CN" panose="02020400000000000000" pitchFamily="18" charset="-122"/>
              <a:ea typeface="思源宋体 CN" panose="02020400000000000000" pitchFamily="18" charset="-122"/>
            </a:endParaRPr>
          </a:p>
        </p:txBody>
      </p:sp>
      <p:sp>
        <p:nvSpPr>
          <p:cNvPr id="49" name="PA-102216"/>
          <p:cNvSpPr/>
          <p:nvPr>
            <p:custDataLst>
              <p:tags r:id="rId21"/>
            </p:custDataLst>
          </p:nvPr>
        </p:nvSpPr>
        <p:spPr>
          <a:xfrm>
            <a:off x="821710" y="8055229"/>
            <a:ext cx="357545" cy="357545"/>
          </a:xfrm>
          <a:prstGeom prst="ellipse">
            <a:avLst/>
          </a:prstGeom>
          <a:gradFill>
            <a:gsLst>
              <a:gs pos="89000">
                <a:srgbClr val="C00000"/>
              </a:gs>
              <a:gs pos="35000">
                <a:srgbClr val="FF3300"/>
              </a:gs>
            </a:gsLst>
            <a:lin ang="5400000" scaled="1"/>
          </a:gradFill>
          <a:ln>
            <a:gradFill flip="none" rotWithShape="1">
              <a:gsLst>
                <a:gs pos="0">
                  <a:srgbClr val="FFF200"/>
                </a:gs>
                <a:gs pos="45000">
                  <a:srgbClr val="FF7A00"/>
                </a:gs>
                <a:gs pos="70000">
                  <a:srgbClr val="FF0300"/>
                </a:gs>
                <a:gs pos="100000">
                  <a:srgbClr val="4D0808"/>
                </a:gs>
              </a:gsLst>
              <a:lin ang="8100000" scaled="1"/>
              <a:tileRect/>
            </a:gradFill>
          </a:ln>
          <a:effectLst/>
        </p:spPr>
        <p:style>
          <a:lnRef idx="2">
            <a:srgbClr val="D52B09">
              <a:shade val="50000"/>
            </a:srgbClr>
          </a:lnRef>
          <a:fillRef idx="1">
            <a:srgbClr val="D52B09"/>
          </a:fillRef>
          <a:effectRef idx="0">
            <a:srgbClr val="D52B09"/>
          </a:effectRef>
          <a:fontRef idx="minor">
            <a:sysClr val="window" lastClr="FFFFFF"/>
          </a:fontRef>
        </p:style>
        <p:txBody>
          <a:bodyPr rtlCol="0" anchor="ctr"/>
          <a:lstStyle/>
          <a:p>
            <a:pPr algn="ctr"/>
            <a:endParaRPr lang="zh-CN" altLang="en-US" dirty="0">
              <a:latin typeface="思源黑体 CN Bold" panose="020B0800000000000000" charset="-122"/>
              <a:ea typeface="思源黑体 CN Bold" panose="020B0800000000000000" charset="-122"/>
            </a:endParaRPr>
          </a:p>
        </p:txBody>
      </p:sp>
      <p:sp>
        <p:nvSpPr>
          <p:cNvPr id="50" name="PA-102217"/>
          <p:cNvSpPr txBox="1"/>
          <p:nvPr>
            <p:custDataLst>
              <p:tags r:id="rId22"/>
            </p:custDataLst>
          </p:nvPr>
        </p:nvSpPr>
        <p:spPr>
          <a:xfrm>
            <a:off x="810280" y="8062016"/>
            <a:ext cx="370761" cy="369332"/>
          </a:xfrm>
          <a:prstGeom prst="rect">
            <a:avLst/>
          </a:prstGeom>
          <a:noFill/>
        </p:spPr>
        <p:txBody>
          <a:bodyPr wrap="square" rtlCol="0" anchor="ctr" anchorCtr="0">
            <a:spAutoFit/>
          </a:bodyPr>
          <a:lstStyle/>
          <a:p>
            <a:pPr algn="ctr"/>
            <a:r>
              <a:rPr lang="en-US" altLang="zh-CN">
                <a:solidFill>
                  <a:sysClr val="window" lastClr="FFFFFF"/>
                </a:solidFill>
                <a:latin typeface="Segoe UI" panose="020B0502040204020203" pitchFamily="34" charset="0"/>
                <a:ea typeface="等线" panose="02010600030101010101" pitchFamily="2" charset="-122"/>
              </a:rPr>
              <a:t>5</a:t>
            </a:r>
            <a:endParaRPr lang="en-US" altLang="zh-CN" dirty="0">
              <a:solidFill>
                <a:sysClr val="window" lastClr="FFFFFF"/>
              </a:solidFill>
              <a:latin typeface="Segoe UI" panose="020B0502040204020203" pitchFamily="34" charset="0"/>
              <a:ea typeface="等线"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750"/>
                                        <p:tgtEl>
                                          <p:spTgt spid="47"/>
                                        </p:tgtEl>
                                      </p:cBhvr>
                                    </p:animEffect>
                                    <p:anim calcmode="lin" valueType="num">
                                      <p:cBhvr>
                                        <p:cTn id="12" dur="750" fill="hold"/>
                                        <p:tgtEl>
                                          <p:spTgt spid="47"/>
                                        </p:tgtEl>
                                        <p:attrNameLst>
                                          <p:attrName>ppt_x</p:attrName>
                                        </p:attrNameLst>
                                      </p:cBhvr>
                                      <p:tavLst>
                                        <p:tav tm="0">
                                          <p:val>
                                            <p:strVal val="#ppt_x"/>
                                          </p:val>
                                        </p:tav>
                                        <p:tav tm="100000">
                                          <p:val>
                                            <p:strVal val="#ppt_x"/>
                                          </p:val>
                                        </p:tav>
                                      </p:tavLst>
                                    </p:anim>
                                    <p:anim calcmode="lin" valueType="num">
                                      <p:cBhvr>
                                        <p:cTn id="13" dur="750" fill="hold"/>
                                        <p:tgtEl>
                                          <p:spTgt spid="47"/>
                                        </p:tgtEl>
                                        <p:attrNameLst>
                                          <p:attrName>ppt_y</p:attrName>
                                        </p:attrNameLst>
                                      </p:cBhvr>
                                      <p:tavLst>
                                        <p:tav tm="0">
                                          <p:val>
                                            <p:strVal val="#ppt_y-.1"/>
                                          </p:val>
                                        </p:tav>
                                        <p:tav tm="100000">
                                          <p:val>
                                            <p:strVal val="#ppt_y"/>
                                          </p:val>
                                        </p:tav>
                                      </p:tavLst>
                                    </p:anim>
                                  </p:childTnLst>
                                </p:cTn>
                              </p:par>
                              <p:par>
                                <p:cTn id="14" presetID="12" presetClass="entr" presetSubtype="4" fill="hold" grpId="0" nodeType="withEffect">
                                  <p:stCondLst>
                                    <p:cond delay="50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0"/>
                                        <p:tgtEl>
                                          <p:spTgt spid="8"/>
                                        </p:tgtEl>
                                        <p:attrNameLst>
                                          <p:attrName>ppt_y</p:attrName>
                                        </p:attrNameLst>
                                      </p:cBhvr>
                                      <p:tavLst>
                                        <p:tav tm="0">
                                          <p:val>
                                            <p:strVal val="#ppt_y+#ppt_h*1.125000"/>
                                          </p:val>
                                        </p:tav>
                                        <p:tav tm="100000">
                                          <p:val>
                                            <p:strVal val="#ppt_y"/>
                                          </p:val>
                                        </p:tav>
                                      </p:tavLst>
                                    </p:anim>
                                    <p:animEffect transition="in" filter="wipe(up)">
                                      <p:cBhvr>
                                        <p:cTn id="17" dur="2500"/>
                                        <p:tgtEl>
                                          <p:spTgt spid="8"/>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750"/>
                                        <p:tgtEl>
                                          <p:spTgt spid="16"/>
                                        </p:tgtEl>
                                      </p:cBhvr>
                                    </p:animEffect>
                                    <p:anim calcmode="lin" valueType="num">
                                      <p:cBhvr>
                                        <p:cTn id="22" dur="750" fill="hold"/>
                                        <p:tgtEl>
                                          <p:spTgt spid="16"/>
                                        </p:tgtEl>
                                        <p:attrNameLst>
                                          <p:attrName>ppt_x</p:attrName>
                                        </p:attrNameLst>
                                      </p:cBhvr>
                                      <p:tavLst>
                                        <p:tav tm="0">
                                          <p:val>
                                            <p:strVal val="#ppt_x"/>
                                          </p:val>
                                        </p:tav>
                                        <p:tav tm="100000">
                                          <p:val>
                                            <p:strVal val="#ppt_x"/>
                                          </p:val>
                                        </p:tav>
                                      </p:tavLst>
                                    </p:anim>
                                    <p:anim calcmode="lin" valueType="num">
                                      <p:cBhvr>
                                        <p:cTn id="23" dur="7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600" y="515983"/>
            <a:ext cx="433705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8"/>
            <a:ext cx="4495800" cy="398780"/>
          </a:xfrm>
          <a:prstGeom prst="rect">
            <a:avLst/>
          </a:prstGeom>
          <a:noFill/>
        </p:spPr>
        <p:txBody>
          <a:bodyPr wrap="square">
            <a:spAutoFit/>
          </a:bodyPr>
          <a:lstStyle>
            <a:defPPr>
              <a:defRPr lang="en-US"/>
            </a:defPPr>
            <a:lvl1pPr lvl="0" indent="0" algn="just" fontAlgn="ctr">
              <a:spcBef>
                <a:spcPts val="1300"/>
              </a:spcBef>
              <a:spcAft>
                <a:spcPts val="1300"/>
              </a:spcAft>
              <a:buFont typeface="Times New Roman" panose="02020603050405020304" pitchFamily="18" charset="0"/>
              <a:buNone/>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特种作业人员必须具备的基本条件</a:t>
            </a:r>
            <a:endParaRPr lang="zh-CN" altLang="en-US" dirty="0">
              <a:latin typeface="思源宋体 CN" panose="02020400000000000000" pitchFamily="18" charset="-122"/>
              <a:ea typeface="思源宋体 CN" panose="02020400000000000000" pitchFamily="18" charset="-122"/>
            </a:endParaRPr>
          </a:p>
        </p:txBody>
      </p:sp>
      <p:sp>
        <p:nvSpPr>
          <p:cNvPr id="6" name="文本框 5"/>
          <p:cNvSpPr txBox="1"/>
          <p:nvPr/>
        </p:nvSpPr>
        <p:spPr>
          <a:xfrm>
            <a:off x="323850" y="1483995"/>
            <a:ext cx="3095050" cy="4048125"/>
          </a:xfrm>
          <a:prstGeom prst="rect">
            <a:avLst/>
          </a:prstGeom>
          <a:noFill/>
        </p:spPr>
        <p:txBody>
          <a:bodyPr wrap="square">
            <a:spAutoFit/>
          </a:bodyPr>
          <a:lstStyle>
            <a:defPPr>
              <a:defRPr lang="en-US"/>
            </a:defPPr>
            <a:lvl1pPr algn="just">
              <a:lnSpc>
                <a:spcPct val="130000"/>
              </a:lnSpc>
              <a:defRPr kern="100">
                <a:effectLst/>
                <a:latin typeface="黑体" panose="02010609060101010101" charset="-122"/>
                <a:ea typeface="黑体" panose="02010609060101010101"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特种作业人员必须具备的基本条件：</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1.</a:t>
            </a:r>
            <a:r>
              <a:rPr lang="zh-CN" altLang="en-US" dirty="0">
                <a:latin typeface="思源宋体 CN" panose="02020400000000000000" pitchFamily="18" charset="-122"/>
                <a:ea typeface="思源宋体 CN" panose="02020400000000000000" pitchFamily="18" charset="-122"/>
              </a:rPr>
              <a:t>年满</a:t>
            </a:r>
            <a:r>
              <a:rPr lang="en-US" altLang="zh-CN" dirty="0">
                <a:latin typeface="思源宋体 CN" panose="02020400000000000000" pitchFamily="18" charset="-122"/>
                <a:ea typeface="思源宋体 CN" panose="02020400000000000000" pitchFamily="18" charset="-122"/>
              </a:rPr>
              <a:t>18</a:t>
            </a:r>
            <a:r>
              <a:rPr lang="zh-CN" altLang="en-US" dirty="0">
                <a:latin typeface="思源宋体 CN" panose="02020400000000000000" pitchFamily="18" charset="-122"/>
                <a:ea typeface="思源宋体 CN" panose="02020400000000000000" pitchFamily="18" charset="-122"/>
              </a:rPr>
              <a:t>周岁。</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2.</a:t>
            </a:r>
            <a:r>
              <a:rPr lang="zh-CN" altLang="en-US" dirty="0">
                <a:latin typeface="思源宋体 CN" panose="02020400000000000000" pitchFamily="18" charset="-122"/>
                <a:ea typeface="思源宋体 CN" panose="02020400000000000000" pitchFamily="18" charset="-122"/>
              </a:rPr>
              <a:t>身体健康，无妨碍从事相应工种作业的疾病和生理缺陷。</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3.</a:t>
            </a:r>
            <a:r>
              <a:rPr lang="zh-CN" altLang="en-US" dirty="0">
                <a:latin typeface="思源宋体 CN" panose="02020400000000000000" pitchFamily="18" charset="-122"/>
                <a:ea typeface="思源宋体 CN" panose="02020400000000000000" pitchFamily="18" charset="-122"/>
              </a:rPr>
              <a:t>初中（含初中）以上文化程度，具备相应工种的安全技术知识，参加国家规定的技术理论和实际操作考核并成绩合格。</a:t>
            </a:r>
            <a:endParaRPr lang="zh-CN" altLang="en-US" dirty="0">
              <a:latin typeface="思源宋体 CN" panose="02020400000000000000" pitchFamily="18" charset="-122"/>
              <a:ea typeface="思源宋体 CN" panose="02020400000000000000" pitchFamily="18" charset="-122"/>
            </a:endParaRPr>
          </a:p>
        </p:txBody>
      </p:sp>
      <p:pic>
        <p:nvPicPr>
          <p:cNvPr id="2050" name="Picture 2"/>
          <p:cNvPicPr>
            <a:picLocks noChangeAspect="1" noChangeArrowheads="1"/>
          </p:cNvPicPr>
          <p:nvPr/>
        </p:nvPicPr>
        <p:blipFill>
          <a:blip r:embed="rId1"/>
          <a:srcRect/>
          <a:stretch>
            <a:fillRect/>
          </a:stretch>
        </p:blipFill>
        <p:spPr bwMode="auto">
          <a:xfrm>
            <a:off x="3583214" y="1914500"/>
            <a:ext cx="3095050" cy="2434969"/>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p:cNvSpPr txBox="1"/>
          <p:nvPr/>
        </p:nvSpPr>
        <p:spPr>
          <a:xfrm>
            <a:off x="323850" y="5507162"/>
            <a:ext cx="3105150" cy="2249170"/>
          </a:xfrm>
          <a:prstGeom prst="rect">
            <a:avLst/>
          </a:prstGeom>
          <a:noFill/>
        </p:spPr>
        <p:txBody>
          <a:bodyPr wrap="square">
            <a:spAutoFit/>
          </a:bodyPr>
          <a:lstStyle>
            <a:defPPr>
              <a:defRPr lang="en-US"/>
            </a:defPPr>
            <a:lvl1pPr algn="just">
              <a:lnSpc>
                <a:spcPct val="130000"/>
              </a:lnSpc>
              <a:defRPr kern="100">
                <a:effectLst/>
                <a:latin typeface="黑体" panose="02010609060101010101" charset="-122"/>
                <a:ea typeface="黑体" panose="02010609060101010101" charset="-122"/>
                <a:cs typeface="Times New Roman" panose="02020603050405020304" pitchFamily="18" charset="0"/>
              </a:defRPr>
            </a:lvl1pPr>
          </a:lstStyle>
          <a:p>
            <a:r>
              <a:rPr lang="en-US" altLang="zh-CN" dirty="0">
                <a:latin typeface="思源宋体 CN" panose="02020400000000000000" pitchFamily="18" charset="-122"/>
                <a:ea typeface="思源宋体 CN" panose="02020400000000000000" pitchFamily="18" charset="-122"/>
              </a:rPr>
              <a:t>4.</a:t>
            </a:r>
            <a:r>
              <a:rPr lang="zh-CN" altLang="en-US" dirty="0">
                <a:latin typeface="思源宋体 CN" panose="02020400000000000000" pitchFamily="18" charset="-122"/>
                <a:ea typeface="思源宋体 CN" panose="02020400000000000000" pitchFamily="18" charset="-122"/>
              </a:rPr>
              <a:t>符合相应工作作业特点需要的其他条件。</a:t>
            </a:r>
            <a:endParaRPr lang="zh-CN" altLang="en-US" dirty="0">
              <a:latin typeface="思源宋体 CN" panose="02020400000000000000" pitchFamily="18" charset="-122"/>
              <a:ea typeface="思源宋体 CN" panose="02020400000000000000" pitchFamily="18" charset="-122"/>
            </a:endParaRPr>
          </a:p>
          <a:p>
            <a:r>
              <a:rPr lang="zh-CN" altLang="en-US" dirty="0">
                <a:latin typeface="思源宋体 CN" panose="02020400000000000000" pitchFamily="18" charset="-122"/>
                <a:ea typeface="思源宋体 CN" panose="02020400000000000000" pitchFamily="18" charset="-122"/>
              </a:rPr>
              <a:t>按照</a:t>
            </a:r>
            <a:r>
              <a:rPr lang="en-US" altLang="zh-CN" dirty="0">
                <a:latin typeface="思源宋体 CN" panose="02020400000000000000" pitchFamily="18" charset="-122"/>
                <a:ea typeface="思源宋体 CN" panose="02020400000000000000" pitchFamily="18" charset="-122"/>
              </a:rPr>
              <a:t>《</a:t>
            </a:r>
            <a:r>
              <a:rPr lang="zh-CN" altLang="en-US" dirty="0">
                <a:latin typeface="思源宋体 CN" panose="02020400000000000000" pitchFamily="18" charset="-122"/>
                <a:ea typeface="思源宋体 CN" panose="02020400000000000000" pitchFamily="18" charset="-122"/>
              </a:rPr>
              <a:t>安全生产法</a:t>
            </a:r>
            <a:r>
              <a:rPr lang="en-US" altLang="zh-CN" dirty="0">
                <a:latin typeface="思源宋体 CN" panose="02020400000000000000" pitchFamily="18" charset="-122"/>
                <a:ea typeface="思源宋体 CN" panose="02020400000000000000" pitchFamily="18" charset="-122"/>
              </a:rPr>
              <a:t>》</a:t>
            </a:r>
            <a:r>
              <a:rPr lang="zh-CN" altLang="en-US" dirty="0">
                <a:latin typeface="思源宋体 CN" panose="02020400000000000000" pitchFamily="18" charset="-122"/>
                <a:ea typeface="思源宋体 CN" panose="02020400000000000000" pitchFamily="18" charset="-122"/>
              </a:rPr>
              <a:t>和</a:t>
            </a:r>
            <a:r>
              <a:rPr lang="en-US" altLang="zh-CN" dirty="0">
                <a:latin typeface="思源宋体 CN" panose="02020400000000000000" pitchFamily="18" charset="-122"/>
                <a:ea typeface="思源宋体 CN" panose="02020400000000000000" pitchFamily="18" charset="-122"/>
              </a:rPr>
              <a:t>《</a:t>
            </a:r>
            <a:r>
              <a:rPr lang="zh-CN" altLang="en-US" b="0" i="0" dirty="0">
                <a:solidFill>
                  <a:srgbClr val="333333"/>
                </a:solidFill>
                <a:effectLst/>
                <a:latin typeface="思源宋体 CN" panose="02020400000000000000" pitchFamily="18" charset="-122"/>
                <a:ea typeface="思源宋体 CN" panose="02020400000000000000" pitchFamily="18" charset="-122"/>
              </a:rPr>
              <a:t>特种作业人员安全技术培训考核管理规定</a:t>
            </a:r>
            <a:r>
              <a:rPr lang="en-US" altLang="zh-CN" dirty="0">
                <a:latin typeface="思源宋体 CN" panose="02020400000000000000" pitchFamily="18" charset="-122"/>
                <a:ea typeface="思源宋体 CN" panose="02020400000000000000" pitchFamily="18" charset="-122"/>
              </a:rPr>
              <a:t>》</a:t>
            </a:r>
            <a:r>
              <a:rPr lang="zh-CN" altLang="en-US" dirty="0">
                <a:latin typeface="思源宋体 CN" panose="02020400000000000000" pitchFamily="18" charset="-122"/>
                <a:ea typeface="思源宋体 CN" panose="02020400000000000000" pitchFamily="18" charset="-122"/>
              </a:rPr>
              <a:t>等有关规定，特种作业人员必须</a:t>
            </a:r>
            <a:endParaRPr lang="zh-CN" altLang="en-US" dirty="0">
              <a:latin typeface="思源宋体 CN" panose="02020400000000000000" pitchFamily="18" charset="-122"/>
              <a:ea typeface="思源宋体 CN" panose="02020400000000000000" pitchFamily="18" charset="-122"/>
            </a:endParaRPr>
          </a:p>
        </p:txBody>
      </p:sp>
      <p:pic>
        <p:nvPicPr>
          <p:cNvPr id="2052" name="Picture 4" descr="深圳光明新区空调与制冷证什么流程学费多少"/>
          <p:cNvPicPr>
            <a:picLocks noChangeAspect="1" noChangeArrowheads="1"/>
          </p:cNvPicPr>
          <p:nvPr/>
        </p:nvPicPr>
        <p:blipFill>
          <a:blip r:embed="rId2"/>
          <a:srcRect/>
          <a:stretch>
            <a:fillRect/>
          </a:stretch>
        </p:blipFill>
        <p:spPr bwMode="auto">
          <a:xfrm>
            <a:off x="3583214" y="5096738"/>
            <a:ext cx="3095050" cy="2321288"/>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p:cNvSpPr txBox="1"/>
          <p:nvPr/>
        </p:nvSpPr>
        <p:spPr>
          <a:xfrm>
            <a:off x="323850" y="7793488"/>
            <a:ext cx="6200775" cy="1529715"/>
          </a:xfrm>
          <a:prstGeom prst="rect">
            <a:avLst/>
          </a:prstGeom>
          <a:noFill/>
        </p:spPr>
        <p:txBody>
          <a:bodyPr wrap="square">
            <a:spAutoFit/>
          </a:bodyPr>
          <a:lstStyle>
            <a:defPPr>
              <a:defRPr lang="en-US"/>
            </a:defPPr>
            <a:lvl1pPr algn="just">
              <a:lnSpc>
                <a:spcPct val="130000"/>
              </a:lnSpc>
              <a:defRPr kern="100">
                <a:effectLst/>
                <a:latin typeface="黑体" panose="02010609060101010101" charset="-122"/>
                <a:ea typeface="黑体" panose="02010609060101010101"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接受与本工种相适应的、专门的安全技术培训，经安全技术理论考核和实际操作技能考核合格，取得特种作业操作证后方可上岗作业；未经培训或培训考核不合格者，不得上岗作业。</a:t>
            </a:r>
            <a:endParaRPr lang="zh-CN" altLang="en-US" dirty="0">
              <a:latin typeface="思源宋体 CN" panose="02020400000000000000" pitchFamily="18" charset="-122"/>
              <a:ea typeface="思源宋体 CN" panose="02020400000000000000" pitchFamily="18"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8"/>
            <a:ext cx="2965450" cy="398780"/>
          </a:xfrm>
          <a:prstGeom prst="rect">
            <a:avLst/>
          </a:prstGeom>
          <a:noFill/>
        </p:spPr>
        <p:txBody>
          <a:bodyPr wrap="square">
            <a:spAutoFit/>
          </a:bodyPr>
          <a:lstStyle>
            <a:defPPr>
              <a:defRPr lang="en-US"/>
            </a:defPPr>
            <a:lvl1pPr lvl="0" algn="just" fontAlgn="ctr">
              <a:spcBef>
                <a:spcPts val="1300"/>
              </a:spcBef>
              <a:spcAft>
                <a:spcPts val="1300"/>
              </a:spcAft>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有限空间作业</a:t>
            </a:r>
            <a:endParaRPr lang="zh-CN" altLang="en-US" dirty="0">
              <a:latin typeface="思源宋体 CN" panose="02020400000000000000" pitchFamily="18" charset="-122"/>
              <a:ea typeface="思源宋体 CN" panose="02020400000000000000" pitchFamily="18" charset="-122"/>
            </a:endParaRPr>
          </a:p>
        </p:txBody>
      </p:sp>
      <p:sp>
        <p:nvSpPr>
          <p:cNvPr id="7" name="Rectangle 7"/>
          <p:cNvSpPr>
            <a:spLocks noChangeArrowheads="1"/>
          </p:cNvSpPr>
          <p:nvPr/>
        </p:nvSpPr>
        <p:spPr bwMode="auto">
          <a:xfrm>
            <a:off x="323850" y="1283366"/>
            <a:ext cx="6267450" cy="4407535"/>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有限空间是指封闭或部分封闭，进出口较为狭窄有限，未被设计为固定工作场所，自然通风不良，易造成有毒有害、易燃易爆物质积聚或氧含量不足的空间。</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(一)有限空间作业主要存在以下危害：</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1.中毒危害：有限空间容易积聚高浓度的有毒有害物质。有毒有害物质可以是原来就存在于有限空间内的，也可以是作业过程中逐渐积聚的。</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2.缺氧危害：空气中氧浓度过低会引起缺氧。</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3.燃爆危害：空气中存在易燃、易爆物质，浓度过高遇火会引起爆炸或燃烧。</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4.其他危害：其他任何威胁生命或健康的环境条件。如坠落、溺水、物体打击、电击等。</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grpSp>
        <p:nvGrpSpPr>
          <p:cNvPr id="13" name="组合 12"/>
          <p:cNvGrpSpPr/>
          <p:nvPr/>
        </p:nvGrpSpPr>
        <p:grpSpPr>
          <a:xfrm>
            <a:off x="835765" y="5749660"/>
            <a:ext cx="2076808" cy="1840537"/>
            <a:chOff x="203199" y="4108859"/>
            <a:chExt cx="2825128" cy="2503723"/>
          </a:xfrm>
        </p:grpSpPr>
        <p:pic>
          <p:nvPicPr>
            <p:cNvPr id="15" name="图片 14"/>
            <p:cNvPicPr>
              <a:picLocks noChangeAspect="1"/>
            </p:cNvPicPr>
            <p:nvPr/>
          </p:nvPicPr>
          <p:blipFill>
            <a:blip r:embed="rId1"/>
            <a:stretch>
              <a:fillRect/>
            </a:stretch>
          </p:blipFill>
          <p:spPr>
            <a:xfrm>
              <a:off x="203199" y="4108859"/>
              <a:ext cx="2779276" cy="2015304"/>
            </a:xfrm>
            <a:prstGeom prst="roundRect">
              <a:avLst>
                <a:gd name="adj" fmla="val 8594"/>
              </a:avLst>
            </a:prstGeom>
            <a:solidFill>
              <a:srgbClr val="FFFFFF">
                <a:shade val="85000"/>
              </a:srgbClr>
            </a:solidFill>
            <a:ln>
              <a:noFill/>
            </a:ln>
            <a:effectLst/>
          </p:spPr>
        </p:pic>
        <p:sp>
          <p:nvSpPr>
            <p:cNvPr id="16" name="文本框 15"/>
            <p:cNvSpPr txBox="1"/>
            <p:nvPr/>
          </p:nvSpPr>
          <p:spPr>
            <a:xfrm>
              <a:off x="249051" y="6237691"/>
              <a:ext cx="2779276" cy="374891"/>
            </a:xfrm>
            <a:prstGeom prst="rect">
              <a:avLst/>
            </a:prstGeom>
            <a:noFill/>
          </p:spPr>
          <p:txBody>
            <a:bodyPr wrap="square" rtlCol="0">
              <a:spAutoFit/>
            </a:bodyPr>
            <a:lstStyle/>
            <a:p>
              <a:pPr algn="ctr"/>
              <a:r>
                <a:rPr lang="zh-CN" altLang="en-US" sz="1200" dirty="0">
                  <a:latin typeface="思源宋体 CN" panose="02020400000000000000" pitchFamily="18" charset="-122"/>
                  <a:ea typeface="思源宋体 CN" panose="02020400000000000000" pitchFamily="18" charset="-122"/>
                </a:rPr>
                <a:t>污水污泥分解产生硫化氢</a:t>
              </a:r>
              <a:endParaRPr lang="zh-CN" altLang="en-US" sz="1200" dirty="0">
                <a:latin typeface="思源宋体 CN" panose="02020400000000000000" pitchFamily="18" charset="-122"/>
                <a:ea typeface="思源宋体 CN" panose="02020400000000000000" pitchFamily="18" charset="-122"/>
              </a:endParaRPr>
            </a:p>
          </p:txBody>
        </p:sp>
      </p:grpSp>
      <p:grpSp>
        <p:nvGrpSpPr>
          <p:cNvPr id="17" name="组合 16"/>
          <p:cNvGrpSpPr/>
          <p:nvPr/>
        </p:nvGrpSpPr>
        <p:grpSpPr>
          <a:xfrm>
            <a:off x="4038600" y="5749661"/>
            <a:ext cx="2043101" cy="1840536"/>
            <a:chOff x="3150875" y="4108859"/>
            <a:chExt cx="2779275" cy="2503720"/>
          </a:xfrm>
        </p:grpSpPr>
        <p:pic>
          <p:nvPicPr>
            <p:cNvPr id="18" name="图片 17"/>
            <p:cNvPicPr>
              <a:picLocks noChangeAspect="1"/>
            </p:cNvPicPr>
            <p:nvPr/>
          </p:nvPicPr>
          <p:blipFill>
            <a:blip r:embed="rId2"/>
            <a:stretch>
              <a:fillRect/>
            </a:stretch>
          </p:blipFill>
          <p:spPr>
            <a:xfrm>
              <a:off x="3153383" y="4108859"/>
              <a:ext cx="2695873" cy="2015305"/>
            </a:xfrm>
            <a:prstGeom prst="roundRect">
              <a:avLst>
                <a:gd name="adj" fmla="val 8594"/>
              </a:avLst>
            </a:prstGeom>
            <a:solidFill>
              <a:srgbClr val="FFFFFF">
                <a:shade val="85000"/>
              </a:srgbClr>
            </a:solidFill>
            <a:ln>
              <a:noFill/>
            </a:ln>
            <a:effectLst/>
          </p:spPr>
        </p:pic>
        <p:sp>
          <p:nvSpPr>
            <p:cNvPr id="19" name="文本框 18"/>
            <p:cNvSpPr txBox="1"/>
            <p:nvPr/>
          </p:nvSpPr>
          <p:spPr>
            <a:xfrm>
              <a:off x="3150875" y="6237688"/>
              <a:ext cx="2779275" cy="374891"/>
            </a:xfrm>
            <a:prstGeom prst="rect">
              <a:avLst/>
            </a:prstGeom>
            <a:noFill/>
          </p:spPr>
          <p:txBody>
            <a:bodyPr wrap="square" rtlCol="0">
              <a:spAutoFit/>
            </a:bodyPr>
            <a:lstStyle>
              <a:defPPr>
                <a:defRPr lang="zh-CN"/>
              </a:defPPr>
              <a:lvl1pPr>
                <a:defRPr sz="1600"/>
              </a:lvl1pPr>
            </a:lstStyle>
            <a:p>
              <a:pPr algn="ctr"/>
              <a:r>
                <a:rPr lang="zh-CN" altLang="en-US" sz="1200" dirty="0">
                  <a:latin typeface="思源宋体 CN" panose="02020400000000000000" pitchFamily="18" charset="-122"/>
                  <a:ea typeface="思源宋体 CN" panose="02020400000000000000" pitchFamily="18" charset="-122"/>
                </a:rPr>
                <a:t>涂装作业挥发有毒气体</a:t>
              </a:r>
              <a:endParaRPr lang="zh-CN" altLang="en-US" sz="1200" dirty="0">
                <a:latin typeface="思源宋体 CN" panose="02020400000000000000" pitchFamily="18" charset="-122"/>
                <a:ea typeface="思源宋体 CN" panose="02020400000000000000" pitchFamily="18" charset="-122"/>
              </a:endParaRPr>
            </a:p>
          </p:txBody>
        </p:sp>
      </p:grpSp>
      <p:grpSp>
        <p:nvGrpSpPr>
          <p:cNvPr id="20" name="组合 19"/>
          <p:cNvGrpSpPr/>
          <p:nvPr/>
        </p:nvGrpSpPr>
        <p:grpSpPr>
          <a:xfrm>
            <a:off x="869472" y="7795055"/>
            <a:ext cx="2068424" cy="1842722"/>
            <a:chOff x="6020164" y="4108860"/>
            <a:chExt cx="2812326" cy="2505451"/>
          </a:xfrm>
        </p:grpSpPr>
        <p:pic>
          <p:nvPicPr>
            <p:cNvPr id="21" name="图片 20"/>
            <p:cNvPicPr>
              <a:picLocks noChangeAspect="1"/>
            </p:cNvPicPr>
            <p:nvPr/>
          </p:nvPicPr>
          <p:blipFill>
            <a:blip r:embed="rId3"/>
            <a:stretch>
              <a:fillRect/>
            </a:stretch>
          </p:blipFill>
          <p:spPr>
            <a:xfrm>
              <a:off x="6020164" y="4108860"/>
              <a:ext cx="2695873" cy="2015304"/>
            </a:xfrm>
            <a:prstGeom prst="roundRect">
              <a:avLst>
                <a:gd name="adj" fmla="val 8594"/>
              </a:avLst>
            </a:prstGeom>
            <a:solidFill>
              <a:srgbClr val="FFFFFF">
                <a:shade val="85000"/>
              </a:srgbClr>
            </a:solidFill>
            <a:ln>
              <a:noFill/>
            </a:ln>
            <a:effectLst/>
          </p:spPr>
        </p:pic>
        <p:sp>
          <p:nvSpPr>
            <p:cNvPr id="22" name="文本框 21"/>
            <p:cNvSpPr txBox="1"/>
            <p:nvPr/>
          </p:nvSpPr>
          <p:spPr>
            <a:xfrm>
              <a:off x="6053216" y="6237690"/>
              <a:ext cx="2779274" cy="376621"/>
            </a:xfrm>
            <a:prstGeom prst="rect">
              <a:avLst/>
            </a:prstGeom>
            <a:noFill/>
          </p:spPr>
          <p:txBody>
            <a:bodyPr wrap="square" rtlCol="0">
              <a:spAutoFit/>
            </a:bodyPr>
            <a:lstStyle>
              <a:defPPr>
                <a:defRPr lang="zh-CN"/>
              </a:defPPr>
              <a:lvl1pPr>
                <a:defRPr sz="1600"/>
              </a:lvl1pPr>
            </a:lstStyle>
            <a:p>
              <a:pPr algn="ctr"/>
              <a:r>
                <a:rPr lang="zh-CN" altLang="en-US" sz="1200" dirty="0">
                  <a:latin typeface="Segoe UI" panose="020B0502040204020203" pitchFamily="34" charset="0"/>
                  <a:ea typeface="等线" panose="02010600030101010101" pitchFamily="2" charset="-122"/>
                </a:rPr>
                <a:t>焊接作业产生一氧化碳</a:t>
              </a:r>
              <a:endParaRPr lang="zh-CN" altLang="en-US" sz="1200" dirty="0">
                <a:latin typeface="Segoe UI" panose="020B0502040204020203" pitchFamily="34" charset="0"/>
                <a:ea typeface="等线" panose="02010600030101010101" pitchFamily="2" charset="-122"/>
              </a:endParaRPr>
            </a:p>
          </p:txBody>
        </p:sp>
      </p:grpSp>
      <p:grpSp>
        <p:nvGrpSpPr>
          <p:cNvPr id="23" name="组合 22"/>
          <p:cNvGrpSpPr/>
          <p:nvPr/>
        </p:nvGrpSpPr>
        <p:grpSpPr>
          <a:xfrm>
            <a:off x="4038600" y="7795055"/>
            <a:ext cx="1982775" cy="1941604"/>
            <a:chOff x="8886945" y="4108860"/>
            <a:chExt cx="2811569" cy="2753190"/>
          </a:xfrm>
        </p:grpSpPr>
        <p:pic>
          <p:nvPicPr>
            <p:cNvPr id="24" name="图片 23"/>
            <p:cNvPicPr>
              <a:picLocks noChangeAspect="1"/>
            </p:cNvPicPr>
            <p:nvPr/>
          </p:nvPicPr>
          <p:blipFill>
            <a:blip r:embed="rId4"/>
            <a:stretch>
              <a:fillRect/>
            </a:stretch>
          </p:blipFill>
          <p:spPr>
            <a:xfrm>
              <a:off x="8886945" y="4108860"/>
              <a:ext cx="2811569" cy="2015304"/>
            </a:xfrm>
            <a:prstGeom prst="roundRect">
              <a:avLst>
                <a:gd name="adj" fmla="val 8594"/>
              </a:avLst>
            </a:prstGeom>
            <a:solidFill>
              <a:srgbClr val="FFFFFF">
                <a:shade val="85000"/>
              </a:srgbClr>
            </a:solidFill>
            <a:ln>
              <a:noFill/>
            </a:ln>
            <a:effectLst/>
          </p:spPr>
        </p:pic>
        <p:sp>
          <p:nvSpPr>
            <p:cNvPr id="25" name="文本框 24"/>
            <p:cNvSpPr txBox="1"/>
            <p:nvPr/>
          </p:nvSpPr>
          <p:spPr>
            <a:xfrm>
              <a:off x="8919238" y="6207410"/>
              <a:ext cx="2779276" cy="654640"/>
            </a:xfrm>
            <a:prstGeom prst="rect">
              <a:avLst/>
            </a:prstGeom>
            <a:noFill/>
          </p:spPr>
          <p:txBody>
            <a:bodyPr wrap="square" rtlCol="0">
              <a:spAutoFit/>
            </a:bodyPr>
            <a:lstStyle>
              <a:defPPr>
                <a:defRPr lang="zh-CN"/>
              </a:defPPr>
              <a:lvl1pPr>
                <a:defRPr sz="1600"/>
              </a:lvl1pPr>
            </a:lstStyle>
            <a:p>
              <a:pPr algn="ctr"/>
              <a:r>
                <a:rPr lang="zh-CN" altLang="en-US" sz="1200" dirty="0">
                  <a:latin typeface="Segoe UI" panose="020B0502040204020203" pitchFamily="34" charset="0"/>
                  <a:ea typeface="等线" panose="02010600030101010101" pitchFamily="2" charset="-122"/>
                </a:rPr>
                <a:t>工业污水泄漏产生有机气体引发中毒</a:t>
              </a:r>
              <a:endParaRPr lang="zh-CN" altLang="en-US" sz="1200" dirty="0">
                <a:latin typeface="Segoe UI" panose="020B0502040204020203" pitchFamily="34" charset="0"/>
                <a:ea typeface="等线" panose="02010600030101010101" pitchFamily="2" charset="-122"/>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8"/>
            <a:ext cx="2965450" cy="398780"/>
          </a:xfrm>
          <a:prstGeom prst="rect">
            <a:avLst/>
          </a:prstGeom>
          <a:noFill/>
        </p:spPr>
        <p:txBody>
          <a:bodyPr wrap="square">
            <a:spAutoFit/>
          </a:bodyPr>
          <a:lstStyle>
            <a:defPPr>
              <a:defRPr lang="en-US"/>
            </a:defPPr>
            <a:lvl1pPr lvl="0" algn="just" fontAlgn="ctr">
              <a:spcBef>
                <a:spcPts val="1300"/>
              </a:spcBef>
              <a:spcAft>
                <a:spcPts val="1300"/>
              </a:spcAft>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有限空间作业</a:t>
            </a:r>
            <a:endParaRPr lang="zh-CN" altLang="en-US" dirty="0">
              <a:latin typeface="思源宋体 CN" panose="02020400000000000000" pitchFamily="18" charset="-122"/>
              <a:ea typeface="思源宋体 CN" panose="02020400000000000000" pitchFamily="18" charset="-122"/>
            </a:endParaRPr>
          </a:p>
        </p:txBody>
      </p:sp>
      <p:sp>
        <p:nvSpPr>
          <p:cNvPr id="26" name="文本框 25"/>
          <p:cNvSpPr txBox="1"/>
          <p:nvPr/>
        </p:nvSpPr>
        <p:spPr>
          <a:xfrm>
            <a:off x="323850" y="1260808"/>
            <a:ext cx="6300470" cy="4767580"/>
          </a:xfrm>
          <a:prstGeom prst="rect">
            <a:avLst/>
          </a:prstGeom>
          <a:noFill/>
        </p:spPr>
        <p:txBody>
          <a:bodyPr wrap="square">
            <a:spAutoFit/>
          </a:bodyPr>
          <a:lstStyle>
            <a:defPPr>
              <a:defRPr lang="en-US"/>
            </a:defPPr>
            <a:lvl1pPr algn="just">
              <a:lnSpc>
                <a:spcPct val="130000"/>
              </a:lnSpc>
              <a:defRPr kern="100">
                <a:latin typeface="黑体" panose="02010609060101010101" charset="-122"/>
                <a:ea typeface="黑体" panose="02010609060101010101" charset="-122"/>
                <a:cs typeface="Times New Roman" panose="02020603050405020304" pitchFamily="18" charset="0"/>
              </a:defRPr>
            </a:lvl1pPr>
          </a:lstStyle>
          <a:p>
            <a:r>
              <a:rPr lang="en-US" altLang="zh-CN" dirty="0">
                <a:latin typeface="思源宋体 CN" panose="02020400000000000000" pitchFamily="18" charset="-122"/>
                <a:ea typeface="思源宋体 CN" panose="02020400000000000000" pitchFamily="18" charset="-122"/>
              </a:rPr>
              <a:t>(</a:t>
            </a:r>
            <a:r>
              <a:rPr lang="zh-CN" altLang="en-US" dirty="0">
                <a:latin typeface="思源宋体 CN" panose="02020400000000000000" pitchFamily="18" charset="-122"/>
                <a:ea typeface="思源宋体 CN" panose="02020400000000000000" pitchFamily="18" charset="-122"/>
              </a:rPr>
              <a:t>二</a:t>
            </a:r>
            <a:r>
              <a:rPr lang="en-US" altLang="zh-CN" dirty="0">
                <a:latin typeface="思源宋体 CN" panose="02020400000000000000" pitchFamily="18" charset="-122"/>
                <a:ea typeface="思源宋体 CN" panose="02020400000000000000" pitchFamily="18" charset="-122"/>
              </a:rPr>
              <a:t>)</a:t>
            </a:r>
            <a:r>
              <a:rPr lang="zh-CN" altLang="en-US" dirty="0">
                <a:latin typeface="思源宋体 CN" panose="02020400000000000000" pitchFamily="18" charset="-122"/>
                <a:ea typeface="思源宋体 CN" panose="02020400000000000000" pitchFamily="18" charset="-122"/>
              </a:rPr>
              <a:t>有限空间作业危害有什么特点？</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1.</a:t>
            </a:r>
            <a:r>
              <a:rPr lang="zh-CN" altLang="en-US" dirty="0">
                <a:latin typeface="思源宋体 CN" panose="02020400000000000000" pitchFamily="18" charset="-122"/>
                <a:ea typeface="思源宋体 CN" panose="02020400000000000000" pitchFamily="18" charset="-122"/>
              </a:rPr>
              <a:t>可导致死亡，属高风险作业。</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2.</a:t>
            </a:r>
            <a:r>
              <a:rPr lang="zh-CN" altLang="en-US" dirty="0">
                <a:latin typeface="思源宋体 CN" panose="02020400000000000000" pitchFamily="18" charset="-122"/>
                <a:ea typeface="思源宋体 CN" panose="02020400000000000000" pitchFamily="18" charset="-122"/>
              </a:rPr>
              <a:t>有限空间存在的危害，大多数情况下是完全可以预防的。如加强培训教育，完善各项管理制度，严格执行操作规程，配备必要的个人防护用品和应急抢险设备等。</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3.</a:t>
            </a:r>
            <a:r>
              <a:rPr lang="zh-CN" altLang="en-US" dirty="0">
                <a:latin typeface="思源宋体 CN" panose="02020400000000000000" pitchFamily="18" charset="-122"/>
                <a:ea typeface="思源宋体 CN" panose="02020400000000000000" pitchFamily="18" charset="-122"/>
              </a:rPr>
              <a:t>发生的地点形式多样化。如船舱、贮罐、管道、地下室、地窖、污水池</a:t>
            </a:r>
            <a:r>
              <a:rPr lang="en-US" altLang="zh-CN" dirty="0">
                <a:latin typeface="思源宋体 CN" panose="02020400000000000000" pitchFamily="18" charset="-122"/>
                <a:ea typeface="思源宋体 CN" panose="02020400000000000000" pitchFamily="18" charset="-122"/>
              </a:rPr>
              <a:t>(</a:t>
            </a:r>
            <a:r>
              <a:rPr lang="zh-CN" altLang="en-US" dirty="0">
                <a:latin typeface="思源宋体 CN" panose="02020400000000000000" pitchFamily="18" charset="-122"/>
                <a:ea typeface="思源宋体 CN" panose="02020400000000000000" pitchFamily="18" charset="-122"/>
              </a:rPr>
              <a:t>井</a:t>
            </a:r>
            <a:r>
              <a:rPr lang="en-US" altLang="zh-CN" dirty="0">
                <a:latin typeface="思源宋体 CN" panose="02020400000000000000" pitchFamily="18" charset="-122"/>
                <a:ea typeface="思源宋体 CN" panose="02020400000000000000" pitchFamily="18" charset="-122"/>
              </a:rPr>
              <a:t>)</a:t>
            </a:r>
            <a:r>
              <a:rPr lang="zh-CN" altLang="en-US" dirty="0">
                <a:latin typeface="思源宋体 CN" panose="02020400000000000000" pitchFamily="18" charset="-122"/>
                <a:ea typeface="思源宋体 CN" panose="02020400000000000000" pitchFamily="18" charset="-122"/>
              </a:rPr>
              <a:t>、沼气池、化粪池、下水道、发酵池等。</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4.</a:t>
            </a:r>
            <a:r>
              <a:rPr lang="zh-CN" altLang="en-US" dirty="0">
                <a:latin typeface="思源宋体 CN" panose="02020400000000000000" pitchFamily="18" charset="-122"/>
                <a:ea typeface="思源宋体 CN" panose="02020400000000000000" pitchFamily="18" charset="-122"/>
              </a:rPr>
              <a:t>一些危害具有隐蔽性并难以探测。</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5.</a:t>
            </a:r>
            <a:r>
              <a:rPr lang="zh-CN" altLang="en-US" dirty="0">
                <a:latin typeface="思源宋体 CN" panose="02020400000000000000" pitchFamily="18" charset="-122"/>
                <a:ea typeface="思源宋体 CN" panose="02020400000000000000" pitchFamily="18" charset="-122"/>
              </a:rPr>
              <a:t>可能多种危害共同存在。如有限空间存在硫化氢危害的同时，还存在缺氧危害。</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6.</a:t>
            </a:r>
            <a:r>
              <a:rPr lang="zh-CN" altLang="en-US" dirty="0">
                <a:latin typeface="思源宋体 CN" panose="02020400000000000000" pitchFamily="18" charset="-122"/>
                <a:ea typeface="思源宋体 CN" panose="02020400000000000000" pitchFamily="18" charset="-122"/>
              </a:rPr>
              <a:t>某些环境下具有突发性。如开始进入有限空间检测时没有危害，但是在作业过程中突然涌出大量的有毒气体，造成急性中毒。</a:t>
            </a:r>
            <a:endParaRPr lang="zh-CN" altLang="en-US" dirty="0">
              <a:latin typeface="思源宋体 CN" panose="02020400000000000000" pitchFamily="18" charset="-122"/>
              <a:ea typeface="思源宋体 CN" panose="02020400000000000000" pitchFamily="18" charset="-122"/>
            </a:endParaRPr>
          </a:p>
        </p:txBody>
      </p:sp>
      <p:pic>
        <p:nvPicPr>
          <p:cNvPr id="28" name="Picture 2"/>
          <p:cNvPicPr>
            <a:picLocks noChangeAspect="1" noChangeArrowheads="1"/>
          </p:cNvPicPr>
          <p:nvPr/>
        </p:nvPicPr>
        <p:blipFill>
          <a:blip r:embed="rId1"/>
          <a:srcRect/>
          <a:stretch>
            <a:fillRect/>
          </a:stretch>
        </p:blipFill>
        <p:spPr bwMode="auto">
          <a:xfrm>
            <a:off x="545045" y="6224480"/>
            <a:ext cx="1718290" cy="143246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9" name="Picture 4"/>
          <p:cNvPicPr>
            <a:picLocks noChangeAspect="1" noChangeArrowheads="1"/>
          </p:cNvPicPr>
          <p:nvPr/>
        </p:nvPicPr>
        <p:blipFill>
          <a:blip r:embed="rId2"/>
          <a:srcRect/>
          <a:stretch>
            <a:fillRect/>
          </a:stretch>
        </p:blipFill>
        <p:spPr bwMode="auto">
          <a:xfrm>
            <a:off x="2489765" y="6224481"/>
            <a:ext cx="1946764" cy="145727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790" y="6224481"/>
            <a:ext cx="1974222" cy="145727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871" y="7922919"/>
            <a:ext cx="1983923" cy="146443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2" name="Picture 10"/>
          <p:cNvPicPr>
            <a:picLocks noChangeAspect="1" noChangeArrowheads="1"/>
          </p:cNvPicPr>
          <p:nvPr/>
        </p:nvPicPr>
        <p:blipFill>
          <a:blip r:embed="rId5"/>
          <a:srcRect/>
          <a:stretch>
            <a:fillRect/>
          </a:stretch>
        </p:blipFill>
        <p:spPr bwMode="auto">
          <a:xfrm>
            <a:off x="3657207" y="7922919"/>
            <a:ext cx="1974222" cy="1464438"/>
          </a:xfrm>
          <a:prstGeom prst="rect">
            <a:avLst/>
          </a:prstGeom>
          <a:noFill/>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8"/>
            <a:ext cx="2965450" cy="398780"/>
          </a:xfrm>
          <a:prstGeom prst="rect">
            <a:avLst/>
          </a:prstGeom>
          <a:noFill/>
        </p:spPr>
        <p:txBody>
          <a:bodyPr wrap="square">
            <a:spAutoFit/>
          </a:bodyPr>
          <a:lstStyle>
            <a:defPPr>
              <a:defRPr lang="en-US"/>
            </a:defPPr>
            <a:lvl1pPr lvl="0" algn="just" fontAlgn="ctr">
              <a:spcBef>
                <a:spcPts val="1300"/>
              </a:spcBef>
              <a:spcAft>
                <a:spcPts val="1300"/>
              </a:spcAft>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有限空间作业</a:t>
            </a:r>
            <a:endParaRPr lang="zh-CN" altLang="en-US" dirty="0">
              <a:latin typeface="思源宋体 CN" panose="02020400000000000000" pitchFamily="18" charset="-122"/>
              <a:ea typeface="思源宋体 CN" panose="02020400000000000000" pitchFamily="18" charset="-122"/>
            </a:endParaRPr>
          </a:p>
        </p:txBody>
      </p:sp>
      <p:sp>
        <p:nvSpPr>
          <p:cNvPr id="26" name="文本框 25"/>
          <p:cNvSpPr txBox="1"/>
          <p:nvPr/>
        </p:nvSpPr>
        <p:spPr>
          <a:xfrm>
            <a:off x="323850" y="1260808"/>
            <a:ext cx="6300470" cy="4407535"/>
          </a:xfrm>
          <a:prstGeom prst="rect">
            <a:avLst/>
          </a:prstGeom>
          <a:noFill/>
        </p:spPr>
        <p:txBody>
          <a:bodyPr wrap="square">
            <a:spAutoFit/>
          </a:bodyPr>
          <a:lstStyle>
            <a:defPPr>
              <a:defRPr lang="en-US"/>
            </a:defPPr>
            <a:lvl1pPr algn="just">
              <a:lnSpc>
                <a:spcPct val="130000"/>
              </a:lnSpc>
              <a:defRPr kern="100">
                <a:latin typeface="黑体" panose="02010609060101010101" charset="-122"/>
                <a:ea typeface="黑体" panose="02010609060101010101"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（三）有限空间作业应采取哪些措施？</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1.</a:t>
            </a:r>
            <a:r>
              <a:rPr lang="zh-CN" altLang="en-US" dirty="0">
                <a:latin typeface="思源宋体 CN" panose="02020400000000000000" pitchFamily="18" charset="-122"/>
                <a:ea typeface="思源宋体 CN" panose="02020400000000000000" pitchFamily="18" charset="-122"/>
              </a:rPr>
              <a:t>进入作业现场前，要详细了解现场情况和以往事故情况，并有针对性地准备检测与防护器材；</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2.</a:t>
            </a:r>
            <a:r>
              <a:rPr lang="zh-CN" altLang="en-US" dirty="0">
                <a:latin typeface="思源宋体 CN" panose="02020400000000000000" pitchFamily="18" charset="-122"/>
                <a:ea typeface="思源宋体 CN" panose="02020400000000000000" pitchFamily="18" charset="-122"/>
              </a:rPr>
              <a:t>进入作业现场后，首先对有限空间进行氧气、可燃气、硫化氢、一氧化碳等气体检测，确认安全后方可进入；</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3.</a:t>
            </a:r>
            <a:r>
              <a:rPr lang="zh-CN" altLang="en-US" dirty="0">
                <a:latin typeface="思源宋体 CN" panose="02020400000000000000" pitchFamily="18" charset="-122"/>
                <a:ea typeface="思源宋体 CN" panose="02020400000000000000" pitchFamily="18" charset="-122"/>
              </a:rPr>
              <a:t>对作业面可能存在的电、高</a:t>
            </a:r>
            <a:r>
              <a:rPr lang="en-US" altLang="zh-CN" dirty="0">
                <a:latin typeface="思源宋体 CN" panose="02020400000000000000" pitchFamily="18" charset="-122"/>
                <a:ea typeface="思源宋体 CN" panose="02020400000000000000" pitchFamily="18" charset="-122"/>
              </a:rPr>
              <a:t>/</a:t>
            </a:r>
            <a:r>
              <a:rPr lang="zh-CN" altLang="en-US" dirty="0">
                <a:latin typeface="思源宋体 CN" panose="02020400000000000000" pitchFamily="18" charset="-122"/>
                <a:ea typeface="思源宋体 CN" panose="02020400000000000000" pitchFamily="18" charset="-122"/>
              </a:rPr>
              <a:t>低温及危害物质进行有效隔离；</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4.</a:t>
            </a:r>
            <a:r>
              <a:rPr lang="zh-CN" altLang="en-US" dirty="0">
                <a:latin typeface="思源宋体 CN" panose="02020400000000000000" pitchFamily="18" charset="-122"/>
                <a:ea typeface="思源宋体 CN" panose="02020400000000000000" pitchFamily="18" charset="-122"/>
              </a:rPr>
              <a:t>通风换气；</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5.</a:t>
            </a:r>
            <a:r>
              <a:rPr lang="zh-CN" altLang="en-US" dirty="0">
                <a:latin typeface="思源宋体 CN" panose="02020400000000000000" pitchFamily="18" charset="-122"/>
                <a:ea typeface="思源宋体 CN" panose="02020400000000000000" pitchFamily="18" charset="-122"/>
              </a:rPr>
              <a:t>进入有限空间时应佩戴隔离式空气呼吸器或佩带氧气报警器；</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6.</a:t>
            </a:r>
            <a:r>
              <a:rPr lang="zh-CN" altLang="en-US" dirty="0">
                <a:latin typeface="思源宋体 CN" panose="02020400000000000000" pitchFamily="18" charset="-122"/>
                <a:ea typeface="思源宋体 CN" panose="02020400000000000000" pitchFamily="18" charset="-122"/>
              </a:rPr>
              <a:t>进入有限空间时应佩带有效的通讯工具，系安全绳；</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7.</a:t>
            </a:r>
            <a:r>
              <a:rPr lang="zh-CN" altLang="en-US" dirty="0">
                <a:latin typeface="思源宋体 CN" panose="02020400000000000000" pitchFamily="18" charset="-122"/>
                <a:ea typeface="思源宋体 CN" panose="02020400000000000000" pitchFamily="18" charset="-122"/>
              </a:rPr>
              <a:t>配备监护员和应急救援人员；</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8.</a:t>
            </a:r>
            <a:r>
              <a:rPr lang="zh-CN" altLang="en-US" dirty="0">
                <a:latin typeface="思源宋体 CN" panose="02020400000000000000" pitchFamily="18" charset="-122"/>
                <a:ea typeface="思源宋体 CN" panose="02020400000000000000" pitchFamily="18" charset="-122"/>
              </a:rPr>
              <a:t>严格安全管理，落实作业许可。</a:t>
            </a:r>
            <a:endParaRPr lang="zh-CN" altLang="en-US" dirty="0">
              <a:latin typeface="思源宋体 CN" panose="02020400000000000000" pitchFamily="18" charset="-122"/>
              <a:ea typeface="思源宋体 CN" panose="02020400000000000000" pitchFamily="18" charset="-122"/>
            </a:endParaRPr>
          </a:p>
        </p:txBody>
      </p:sp>
      <p:pic>
        <p:nvPicPr>
          <p:cNvPr id="10" name="图片 9"/>
          <p:cNvPicPr>
            <a:picLocks noChangeAspect="1"/>
          </p:cNvPicPr>
          <p:nvPr/>
        </p:nvPicPr>
        <p:blipFill>
          <a:blip r:embed="rId1"/>
          <a:stretch>
            <a:fillRect/>
          </a:stretch>
        </p:blipFill>
        <p:spPr>
          <a:xfrm>
            <a:off x="323850" y="5934572"/>
            <a:ext cx="1536958" cy="1894514"/>
          </a:xfrm>
          <a:prstGeom prst="rect">
            <a:avLst/>
          </a:prstGeom>
        </p:spPr>
      </p:pic>
      <p:pic>
        <p:nvPicPr>
          <p:cNvPr id="11" name="图片 10"/>
          <p:cNvPicPr>
            <a:picLocks noChangeAspect="1"/>
          </p:cNvPicPr>
          <p:nvPr/>
        </p:nvPicPr>
        <p:blipFill>
          <a:blip r:embed="rId2"/>
          <a:stretch>
            <a:fillRect/>
          </a:stretch>
        </p:blipFill>
        <p:spPr>
          <a:xfrm>
            <a:off x="2234571" y="6050812"/>
            <a:ext cx="1723196" cy="1635420"/>
          </a:xfrm>
          <a:prstGeom prst="rect">
            <a:avLst/>
          </a:prstGeom>
        </p:spPr>
      </p:pic>
      <p:pic>
        <p:nvPicPr>
          <p:cNvPr id="12" name="图片 11"/>
          <p:cNvPicPr>
            <a:picLocks noChangeAspect="1"/>
          </p:cNvPicPr>
          <p:nvPr/>
        </p:nvPicPr>
        <p:blipFill>
          <a:blip r:embed="rId3"/>
          <a:stretch>
            <a:fillRect/>
          </a:stretch>
        </p:blipFill>
        <p:spPr>
          <a:xfrm>
            <a:off x="4488925" y="6099522"/>
            <a:ext cx="1854725" cy="1526845"/>
          </a:xfrm>
          <a:prstGeom prst="rect">
            <a:avLst/>
          </a:prstGeom>
        </p:spPr>
      </p:pic>
      <p:pic>
        <p:nvPicPr>
          <p:cNvPr id="13" name="图片 12"/>
          <p:cNvPicPr>
            <a:picLocks noChangeAspect="1"/>
          </p:cNvPicPr>
          <p:nvPr/>
        </p:nvPicPr>
        <p:blipFill>
          <a:blip r:embed="rId4"/>
          <a:stretch>
            <a:fillRect/>
          </a:stretch>
        </p:blipFill>
        <p:spPr>
          <a:xfrm>
            <a:off x="600424" y="8162655"/>
            <a:ext cx="1206151" cy="1329451"/>
          </a:xfrm>
          <a:prstGeom prst="rect">
            <a:avLst/>
          </a:prstGeom>
          <a:effectLst/>
        </p:spPr>
      </p:pic>
      <p:pic>
        <p:nvPicPr>
          <p:cNvPr id="15" name="图片 14"/>
          <p:cNvPicPr>
            <a:picLocks noChangeAspect="1"/>
          </p:cNvPicPr>
          <p:nvPr/>
        </p:nvPicPr>
        <p:blipFill>
          <a:blip r:embed="rId5"/>
          <a:stretch>
            <a:fillRect/>
          </a:stretch>
        </p:blipFill>
        <p:spPr>
          <a:xfrm>
            <a:off x="2731146" y="8159356"/>
            <a:ext cx="1116308" cy="1332750"/>
          </a:xfrm>
          <a:prstGeom prst="rect">
            <a:avLst/>
          </a:prstGeom>
          <a:effectLst/>
        </p:spPr>
      </p:pic>
      <p:pic>
        <p:nvPicPr>
          <p:cNvPr id="16" name="图片 15"/>
          <p:cNvPicPr>
            <a:picLocks noChangeAspect="1"/>
          </p:cNvPicPr>
          <p:nvPr/>
        </p:nvPicPr>
        <p:blipFill rotWithShape="1">
          <a:blip r:embed="rId6"/>
          <a:srcRect t="18588" b="20359"/>
          <a:stretch>
            <a:fillRect/>
          </a:stretch>
        </p:blipFill>
        <p:spPr>
          <a:xfrm>
            <a:off x="4416834" y="8274955"/>
            <a:ext cx="1998906" cy="110155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8"/>
            <a:ext cx="3219450" cy="398780"/>
          </a:xfrm>
          <a:prstGeom prst="rect">
            <a:avLst/>
          </a:prstGeom>
          <a:noFill/>
        </p:spPr>
        <p:txBody>
          <a:bodyPr wrap="square">
            <a:spAutoFit/>
          </a:bodyPr>
          <a:lstStyle>
            <a:defPPr>
              <a:defRPr lang="en-US"/>
            </a:defPPr>
            <a:lvl1pPr lvl="0" algn="just" fontAlgn="ctr">
              <a:spcBef>
                <a:spcPts val="1300"/>
              </a:spcBef>
              <a:spcAft>
                <a:spcPts val="1300"/>
              </a:spcAft>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高空作业事故预防与控制</a:t>
            </a:r>
            <a:endParaRPr lang="zh-CN" altLang="en-US" dirty="0">
              <a:latin typeface="思源宋体 CN" panose="02020400000000000000" pitchFamily="18" charset="-122"/>
              <a:ea typeface="思源宋体 CN" panose="02020400000000000000" pitchFamily="18" charset="-122"/>
            </a:endParaRPr>
          </a:p>
        </p:txBody>
      </p:sp>
      <p:sp>
        <p:nvSpPr>
          <p:cNvPr id="3" name="Rectangle 1"/>
          <p:cNvSpPr>
            <a:spLocks noChangeArrowheads="1"/>
          </p:cNvSpPr>
          <p:nvPr/>
        </p:nvSpPr>
        <p:spPr bwMode="auto">
          <a:xfrm>
            <a:off x="323850" y="1406281"/>
            <a:ext cx="6283427" cy="7645400"/>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(一)高处坠落事故的具体预防、控制，是依据不同类型高处坠落事故的具体原因，有针对性的提出了对每类高处坠落事故进行具体预防、控制要点。</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1.洞口坠落事故的预防、控制要点：通道口、楼梯口、电梯口、上料平台口等都必须设有牢固、有效的安全防护设施（盖板、围栏、安全网）；洞口防护设施如有损坏必须及时修缮；洞口防护设施严禁擅自移位、拆除；在洞口旁操作要小心，不应背朝洞口作业；不要在洞口旁休息、打闹或跨越洞口及从洞口盖板上行走；同时洞口还必须挂设醒目的警示标志等。      </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2.脚手架上坠落事故的预防、控制要点；要按规定搭设脚手架、铺平脚手板，不准有探头板；防护栏杆要绑扎牢固，挂好安全网；脚手架载荷不得超过270KG/M2；脚手架离墙面过宽应加设安全防护；并要实行脚手架搭设验收和使用检查制度，发现问题及时处理。</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3.悬空高处作业坠落事故的预防、控制要点：加强施工计划和各施工单位、各工种配合，尽量利用脚手架等安全设施，避免或减少悬空高处作业；操作人员要加倍小心避免用力过猛，身体失稳；悬空高处作业人员必须穿软底防滑鞋，同时要正确使用安全带；身体有病或疲劳过度、精神不振等不宜从事悬空高处作业。</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8"/>
            <a:ext cx="3105150" cy="398780"/>
          </a:xfrm>
          <a:prstGeom prst="rect">
            <a:avLst/>
          </a:prstGeom>
          <a:noFill/>
        </p:spPr>
        <p:txBody>
          <a:bodyPr wrap="square">
            <a:spAutoFit/>
          </a:bodyPr>
          <a:lstStyle>
            <a:defPPr>
              <a:defRPr lang="en-US"/>
            </a:defPPr>
            <a:lvl1pPr lvl="0" algn="just" fontAlgn="ctr">
              <a:spcBef>
                <a:spcPts val="1300"/>
              </a:spcBef>
              <a:spcAft>
                <a:spcPts val="1300"/>
              </a:spcAft>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高空作业事故预防与控制</a:t>
            </a:r>
            <a:endParaRPr lang="zh-CN" altLang="en-US" dirty="0">
              <a:latin typeface="思源宋体 CN" panose="02020400000000000000" pitchFamily="18" charset="-122"/>
              <a:ea typeface="思源宋体 CN" panose="02020400000000000000" pitchFamily="18" charset="-122"/>
            </a:endParaRPr>
          </a:p>
        </p:txBody>
      </p:sp>
      <p:sp>
        <p:nvSpPr>
          <p:cNvPr id="5" name="Rectangle 1"/>
          <p:cNvSpPr>
            <a:spLocks noChangeArrowheads="1"/>
          </p:cNvSpPr>
          <p:nvPr/>
        </p:nvSpPr>
        <p:spPr bwMode="auto">
          <a:xfrm>
            <a:off x="323850" y="1261776"/>
            <a:ext cx="6283427" cy="1529715"/>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(二)高处坠落事故的综合预防、控制要点：高处坠落事故的综合预防、控制，是依据高处坠落事故的不同类别和系列的原因规律，而提出的对高处坠落事故进行综合预防、控制的要点。</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pic>
        <p:nvPicPr>
          <p:cNvPr id="8196" name="Picture 4"/>
          <p:cNvPicPr>
            <a:picLocks noChangeAspect="1" noChangeArrowheads="1"/>
          </p:cNvPicPr>
          <p:nvPr/>
        </p:nvPicPr>
        <p:blipFill>
          <a:blip r:embed="rId1"/>
          <a:srcRect/>
          <a:stretch>
            <a:fillRect/>
          </a:stretch>
        </p:blipFill>
        <p:spPr bwMode="auto">
          <a:xfrm>
            <a:off x="4700372" y="3026728"/>
            <a:ext cx="1906905" cy="2601395"/>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p:cNvSpPr txBox="1"/>
          <p:nvPr/>
        </p:nvSpPr>
        <p:spPr>
          <a:xfrm>
            <a:off x="317684" y="6384648"/>
            <a:ext cx="6283427" cy="2968625"/>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2.高处作业人员的身体条件要符合安全要求。如，不准患有高血压病、心脏病、贫血、癫痫病等不适合高处作业的人员，从事高处作业；对疲劳过度、精神不振和思想情绪低落人员要停止高处作业；严禁酒后从事高处作业。</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3.高处作业人员的个人着装要符合安全要求。如，根据实际需要配备安全帽、安全带和有关劳动保护用品；不准穿高跟鞋、拖鞋或赤脚作业；如果是悬空高处作业要穿软底防滑鞋。不准攀爬脚手架或乘井字架吊篮上下，也不准从高处跳下。</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sp>
        <p:nvSpPr>
          <p:cNvPr id="12" name="文本框 11"/>
          <p:cNvSpPr txBox="1"/>
          <p:nvPr/>
        </p:nvSpPr>
        <p:spPr>
          <a:xfrm>
            <a:off x="323850" y="2720028"/>
            <a:ext cx="4207510" cy="3688080"/>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1.对从事高处作业人员要坚持开展经常性安全宣传教育和安全技术培训，使其认识掌握高处坠落事故规律和事故危害，牢固树立安全思想和具有预防、控制事故的能力，并要做到严格执行安全法规，当发现自身或他人有违章作业的异常行为，或发现与高处作业相关的物体和防护措施有异常状态时，要及时加以改变使之达到安全要求，从而预防、控制高处坠落事故的发生。</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8"/>
            <a:ext cx="3105150" cy="398780"/>
          </a:xfrm>
          <a:prstGeom prst="rect">
            <a:avLst/>
          </a:prstGeom>
          <a:noFill/>
        </p:spPr>
        <p:txBody>
          <a:bodyPr wrap="square">
            <a:spAutoFit/>
          </a:bodyPr>
          <a:lstStyle>
            <a:defPPr>
              <a:defRPr lang="en-US"/>
            </a:defPPr>
            <a:lvl1pPr lvl="0" algn="just" fontAlgn="ctr">
              <a:spcBef>
                <a:spcPts val="1300"/>
              </a:spcBef>
              <a:spcAft>
                <a:spcPts val="1300"/>
              </a:spcAft>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高空作业事故预防与控制</a:t>
            </a:r>
            <a:endParaRPr lang="zh-CN" altLang="en-US" dirty="0">
              <a:latin typeface="思源宋体 CN" panose="02020400000000000000" pitchFamily="18" charset="-122"/>
              <a:ea typeface="思源宋体 CN" panose="02020400000000000000" pitchFamily="18" charset="-122"/>
            </a:endParaRPr>
          </a:p>
        </p:txBody>
      </p:sp>
      <p:sp>
        <p:nvSpPr>
          <p:cNvPr id="3" name="Rectangle 1"/>
          <p:cNvSpPr>
            <a:spLocks noChangeArrowheads="1"/>
          </p:cNvSpPr>
          <p:nvPr/>
        </p:nvSpPr>
        <p:spPr bwMode="auto">
          <a:xfrm>
            <a:off x="330200" y="1236149"/>
            <a:ext cx="6277077" cy="3328670"/>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4.要按规定要求支搭各种脚手架。如，架子高度达到3m以上时，每层要绑两道护身栏，设一道档脚板，脚手板要铺严，板头、排木要绑牢，不准留探头板。使用桥式脚手架时，要特别注意桥桩与墙体是否拉顶牢固、周正。升桥降桥时，均要挂好保险绳，并保持桥两端升降同步。升降桥架的工人，要将安全带挂在桥架的立柱上。升桥的吊索工具均要符合设计标准和安全规程的规定。使用吊篮架子和挂架子时，其吊索具必须牢靠。吊篮架子在使用时，还要挂好保险绳或安全卡具。升降吊篮时，保险绳要随升降调整，不得摘除。吊篮</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pic>
        <p:nvPicPr>
          <p:cNvPr id="9218" name="Picture 2"/>
          <p:cNvPicPr>
            <a:picLocks noChangeAspect="1" noChangeArrowheads="1"/>
          </p:cNvPicPr>
          <p:nvPr/>
        </p:nvPicPr>
        <p:blipFill>
          <a:blip r:embed="rId1"/>
          <a:srcRect/>
          <a:stretch>
            <a:fillRect/>
          </a:stretch>
        </p:blipFill>
        <p:spPr bwMode="auto">
          <a:xfrm>
            <a:off x="4032885" y="4459125"/>
            <a:ext cx="2343150" cy="1981201"/>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p:cNvSpPr txBox="1"/>
          <p:nvPr/>
        </p:nvSpPr>
        <p:spPr>
          <a:xfrm>
            <a:off x="330200" y="4528865"/>
            <a:ext cx="3505200" cy="1889760"/>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架子与挂架子的两侧面和外侧均要用网封严。吊篮顶要设头网或护头棚，吊篮里侧要绑一道护身栏，并设档脚板。提升桥式架、吊篮用的倒链和手板葫芦必须</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sp>
        <p:nvSpPr>
          <p:cNvPr id="13" name="文本框 12"/>
          <p:cNvSpPr txBox="1"/>
          <p:nvPr/>
        </p:nvSpPr>
        <p:spPr>
          <a:xfrm>
            <a:off x="323850" y="6381187"/>
            <a:ext cx="6283427" cy="3328670"/>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经过技术部门鉴定合格后方可使用。倒链最少应用2t的，手板葫芦最少应用3t的，承重钢丝绳和保险绳应用直径为12.5mm以上的钢丝绳。另外使用插口架、吊篮和桥式架子时，严禁超负荷。</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5.要按规定要求设置安全网，凡4m以上建筑施工工程，在建筑的首层要设一道3~6m宽的安全网。如果高层施工时，首层安全网以上每隔四层还要支一道3m宽的固定安全网。如果施工层采用立网做防护时，应保证立网高出建筑物1m以上，而且立网要搭接严密。并要保证规格质量，安全可靠。</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8"/>
            <a:ext cx="3194050" cy="398780"/>
          </a:xfrm>
          <a:prstGeom prst="rect">
            <a:avLst/>
          </a:prstGeom>
          <a:noFill/>
        </p:spPr>
        <p:txBody>
          <a:bodyPr wrap="square">
            <a:spAutoFit/>
          </a:bodyPr>
          <a:lstStyle>
            <a:defPPr>
              <a:defRPr lang="en-US"/>
            </a:defPPr>
            <a:lvl1pPr lvl="0" algn="just" fontAlgn="ctr">
              <a:spcBef>
                <a:spcPts val="1300"/>
              </a:spcBef>
              <a:spcAft>
                <a:spcPts val="1300"/>
              </a:spcAft>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高空作业事故预防与控制</a:t>
            </a:r>
            <a:endParaRPr lang="zh-CN" altLang="en-US" dirty="0">
              <a:latin typeface="思源宋体 CN" panose="02020400000000000000" pitchFamily="18" charset="-122"/>
              <a:ea typeface="思源宋体 CN" panose="02020400000000000000" pitchFamily="18" charset="-122"/>
            </a:endParaRPr>
          </a:p>
        </p:txBody>
      </p:sp>
      <p:sp>
        <p:nvSpPr>
          <p:cNvPr id="3" name="Rectangle 1"/>
          <p:cNvSpPr>
            <a:spLocks noChangeArrowheads="1"/>
          </p:cNvSpPr>
          <p:nvPr/>
        </p:nvSpPr>
        <p:spPr bwMode="auto">
          <a:xfrm>
            <a:off x="323850" y="1260808"/>
            <a:ext cx="6277077" cy="6565900"/>
          </a:xfrm>
          <a:prstGeom prst="rect">
            <a:avLst/>
          </a:prstGeom>
          <a:noFill/>
        </p:spPr>
        <p:txBody>
          <a:bodyPr wrap="square">
            <a:spAutoFit/>
          </a:bodyPr>
          <a:lstStyle/>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6.</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要切实做好洞口处的安全防护。具体方法，同洞口坠落事故的预防、控制措施相同。</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7.</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使用高凳和梯子时，单梯只许上</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人操作，支设角度以</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60°~70°</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为宜，梯子下脚要采取防滑措施，支设人字梯时，两梯夹角应保持</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40°</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，同时两梯要牢固，移动梯子时梯子上不准站人。使用高凳时，单凳只准站</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人，双凳支开后，两凳间距不得超过</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3m</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。如使用较高的梯子和高凳时，还应根据需要采取相应的安全措施。</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8.</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在没有可靠的防护设施时，高处作业必须系安全带，否则不准在高处作业。同时安全带的质量必须达到使用的安全要求，并要做到高挂低用。</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9.</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登高作业前，必须检查脚踏物是否安全可靠，如脚踏物是否有承重能力；木电杆的根部是否腐烂。严禁在石棉瓦，刨花板、三合板顶棚上行走。</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10.</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不准在六级强风或大雨、雪、雾天气从事露天高处作业。另外，还必须做好高处作业过程中的安全检查，如发现人的异常行为、物的异常状态，要及时加以排除，使之达到安全要求，从而控制高处坠落事故发生。</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8"/>
            <a:ext cx="2965450" cy="398780"/>
          </a:xfrm>
          <a:prstGeom prst="rect">
            <a:avLst/>
          </a:prstGeom>
          <a:noFill/>
        </p:spPr>
        <p:txBody>
          <a:bodyPr wrap="square">
            <a:spAutoFit/>
          </a:bodyPr>
          <a:lstStyle>
            <a:defPPr>
              <a:defRPr lang="en-US"/>
            </a:defPPr>
            <a:lvl1pPr lvl="0" algn="just" fontAlgn="ctr">
              <a:spcBef>
                <a:spcPts val="1300"/>
              </a:spcBef>
              <a:spcAft>
                <a:spcPts val="1300"/>
              </a:spcAft>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特种设备</a:t>
            </a:r>
            <a:endParaRPr lang="zh-CN" altLang="en-US" dirty="0">
              <a:latin typeface="思源宋体 CN" panose="02020400000000000000" pitchFamily="18" charset="-122"/>
              <a:ea typeface="思源宋体 CN" panose="02020400000000000000" pitchFamily="18" charset="-122"/>
            </a:endParaRPr>
          </a:p>
        </p:txBody>
      </p:sp>
      <p:sp>
        <p:nvSpPr>
          <p:cNvPr id="3" name="Rectangle 1"/>
          <p:cNvSpPr>
            <a:spLocks noChangeArrowheads="1"/>
          </p:cNvSpPr>
          <p:nvPr/>
        </p:nvSpPr>
        <p:spPr bwMode="auto">
          <a:xfrm>
            <a:off x="323850" y="1311714"/>
            <a:ext cx="6277077" cy="8004810"/>
          </a:xfrm>
          <a:prstGeom prst="rect">
            <a:avLst/>
          </a:prstGeom>
          <a:noFill/>
        </p:spPr>
        <p:txBody>
          <a:bodyPr wrap="square">
            <a:spAutoFit/>
          </a:bodyPr>
          <a:lstStyle/>
          <a:p>
            <a:pPr algn="just">
              <a:lnSpc>
                <a:spcPct val="130000"/>
              </a:lnSpc>
            </a:pP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特种设备是指：涉及生命安全、危险性较大的锅炉、压力容器（含气瓶）、压力管道、电梯、起重机械、客运索道、大型游乐设施和场（厂）内专用机动车辆。</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一</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特种设备的使用</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特种设备使用单位，应当严格执行</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&lt;</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特种设备监察条例</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&gt;</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和有关安全生产的法律、行政法规的规定，保证特种设备的安全使用。</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2.</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特种设备使用单位应当使用符合安全技术规范要求的特种设备。特种设备投入使用前，使用单位应当核对其是否附有规定的相关文件。</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3.</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特种设备在投入使用前或者投入使用后</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30</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日内，特种设备使用单位应当向直辖市或者设区的市的特种设备安全监督管理部门登记。登记标志应当置于或者附着于该特种设备的显著位置。</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4.</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特种设备使用单位应当建立特种设备安全技术档案。</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5.</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特种设备使用单位应当对在用特种设备进行经常性日常维护保养，并定期自行检查。特种设备使用单位对在用特种设备应当至少每月进行一次自行检查，并作出记录。特种设备使用单位在对在用特种设备进行自行检查和日常维护保养时发现异常情况的，应当及时处理。特种设备使用单位应当对在用特种设备的安全附件、安全保护装置、测量调控装置及有关附属仪器仪表进行定期校验、检修，并作出记录。</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8"/>
            <a:ext cx="2965450" cy="398780"/>
          </a:xfrm>
          <a:prstGeom prst="rect">
            <a:avLst/>
          </a:prstGeom>
          <a:noFill/>
        </p:spPr>
        <p:txBody>
          <a:bodyPr wrap="square">
            <a:spAutoFit/>
          </a:bodyPr>
          <a:lstStyle>
            <a:defPPr>
              <a:defRPr lang="en-US"/>
            </a:defPPr>
            <a:lvl1pPr lvl="0" algn="just" fontAlgn="ctr">
              <a:spcBef>
                <a:spcPts val="1300"/>
              </a:spcBef>
              <a:spcAft>
                <a:spcPts val="1300"/>
              </a:spcAft>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特种设备</a:t>
            </a:r>
            <a:endParaRPr lang="zh-CN" altLang="en-US" dirty="0">
              <a:latin typeface="思源宋体 CN" panose="02020400000000000000" pitchFamily="18" charset="-122"/>
              <a:ea typeface="思源宋体 CN" panose="02020400000000000000" pitchFamily="18" charset="-122"/>
            </a:endParaRPr>
          </a:p>
        </p:txBody>
      </p:sp>
      <p:sp>
        <p:nvSpPr>
          <p:cNvPr id="6" name="Rectangle 3"/>
          <p:cNvSpPr>
            <a:spLocks noChangeArrowheads="1"/>
          </p:cNvSpPr>
          <p:nvPr/>
        </p:nvSpPr>
        <p:spPr bwMode="auto">
          <a:xfrm>
            <a:off x="323850" y="1317958"/>
            <a:ext cx="6267450" cy="7645400"/>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6.特种设备使用单位应当按照安全技术规范的定期检验要求，在安全检验合格有效期届满前1个月向特种设备检验检测机构提出定期检验要求。</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7.特种设备出现故障或者发生异常情况，使用单位应当对其进行全面检查，消除事故隐患后，方可重新投入使用。特种设备不符合能效指标的，特种设备使用单位应当采取相应措施进行整改。</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8.特种设备存在严重事故隐患，无改造、维修价值，或者超过安全技术规范规定使用年限，特种设备使用单位应当及时予以报废，并应当向原登记的特种设备安全监督管理部门办理注销。</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9.锅炉、压力容器、电梯、起重机械、客运索道、大型游乐设施的作业人员及其相关管理人员，应当按照国家有关规定经特种设备安全监督管理部门考核合格，取得国家统一格式的特种作业人员证书，方可从事相应的作业或者管理工作。</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10.特种设备使用单位应当对特种设备作业人员进行特种设备安全教育和培训，保证特种设备作业人员具备必要的特种设备安全作业知识。特种设备作业人员在作业中应当严格执行特种设备的操作规程和有关的安全规章制度。特种设备作业人员在作业过程中发现事故隐患或者其他不安全因素，应当立即向现场安全管理人员和单位有关负责人报告。</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图片 56"/>
          <p:cNvPicPr>
            <a:picLocks noChangeAspect="1"/>
          </p:cNvPicPr>
          <p:nvPr/>
        </p:nvPicPr>
        <p:blipFill>
          <a:blip r:embed="rId1"/>
          <a:srcRect r="183" b="10719"/>
          <a:stretch>
            <a:fillRect/>
          </a:stretch>
        </p:blipFill>
        <p:spPr>
          <a:xfrm>
            <a:off x="0" y="1544431"/>
            <a:ext cx="6858000" cy="2502741"/>
          </a:xfrm>
          <a:custGeom>
            <a:avLst/>
            <a:gdLst>
              <a:gd name="connsiteX0" fmla="*/ 0 w 12192000"/>
              <a:gd name="connsiteY0" fmla="*/ 0 h 4449318"/>
              <a:gd name="connsiteX1" fmla="*/ 12192000 w 12192000"/>
              <a:gd name="connsiteY1" fmla="*/ 0 h 4449318"/>
              <a:gd name="connsiteX2" fmla="*/ 12192000 w 12192000"/>
              <a:gd name="connsiteY2" fmla="*/ 4449318 h 4449318"/>
              <a:gd name="connsiteX3" fmla="*/ 0 w 12192000"/>
              <a:gd name="connsiteY3" fmla="*/ 4449318 h 4449318"/>
            </a:gdLst>
            <a:ahLst/>
            <a:cxnLst>
              <a:cxn ang="0">
                <a:pos x="connsiteX0" y="connsiteY0"/>
              </a:cxn>
              <a:cxn ang="0">
                <a:pos x="connsiteX1" y="connsiteY1"/>
              </a:cxn>
              <a:cxn ang="0">
                <a:pos x="connsiteX2" y="connsiteY2"/>
              </a:cxn>
              <a:cxn ang="0">
                <a:pos x="connsiteX3" y="connsiteY3"/>
              </a:cxn>
            </a:cxnLst>
            <a:rect l="l" t="t" r="r" b="b"/>
            <a:pathLst>
              <a:path w="12192000" h="4449318">
                <a:moveTo>
                  <a:pt x="0" y="0"/>
                </a:moveTo>
                <a:lnTo>
                  <a:pt x="12192000" y="0"/>
                </a:lnTo>
                <a:lnTo>
                  <a:pt x="12192000" y="4449318"/>
                </a:lnTo>
                <a:lnTo>
                  <a:pt x="0" y="4449318"/>
                </a:lnTo>
                <a:close/>
              </a:path>
            </a:pathLst>
          </a:custGeom>
        </p:spPr>
      </p:pic>
      <p:pic>
        <p:nvPicPr>
          <p:cNvPr id="9" name="图片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425491" y="164776"/>
            <a:ext cx="2432509" cy="653941"/>
          </a:xfrm>
          <a:prstGeom prst="rect">
            <a:avLst/>
          </a:prstGeom>
        </p:spPr>
      </p:pic>
      <p:sp>
        <p:nvSpPr>
          <p:cNvPr id="27" name="矩形 26"/>
          <p:cNvSpPr/>
          <p:nvPr/>
        </p:nvSpPr>
        <p:spPr>
          <a:xfrm>
            <a:off x="63985" y="3242868"/>
            <a:ext cx="6858000" cy="28575"/>
          </a:xfrm>
          <a:prstGeom prst="rect">
            <a:avLst/>
          </a:prstGeom>
          <a:solidFill>
            <a:srgbClr val="EBA64B"/>
          </a:solidFill>
          <a:ln>
            <a:solidFill>
              <a:srgbClr val="F0822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endParaRPr lang="zh-CN" altLang="en-US" sz="1015">
              <a:solidFill>
                <a:prstClr val="white"/>
              </a:solidFill>
              <a:latin typeface="思源黑体 CN Medium" panose="020B0600000000000000" charset="-122"/>
              <a:ea typeface="思源黑体 CN Medium" panose="020B0600000000000000" charset="-122"/>
            </a:endParaRPr>
          </a:p>
        </p:txBody>
      </p:sp>
      <p:pic>
        <p:nvPicPr>
          <p:cNvPr id="58" name="图片 57"/>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63985" y="260697"/>
            <a:ext cx="1284247" cy="823317"/>
          </a:xfrm>
          <a:prstGeom prst="rect">
            <a:avLst/>
          </a:prstGeom>
        </p:spPr>
      </p:pic>
      <p:pic>
        <p:nvPicPr>
          <p:cNvPr id="36" name="4">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274142" y="342505"/>
            <a:ext cx="274142" cy="274141"/>
          </a:xfrm>
          <a:prstGeom prst="rect">
            <a:avLst/>
          </a:prstGeom>
        </p:spPr>
      </p:pic>
      <p:sp>
        <p:nvSpPr>
          <p:cNvPr id="40" name="2"/>
          <p:cNvSpPr txBox="1"/>
          <p:nvPr/>
        </p:nvSpPr>
        <p:spPr>
          <a:xfrm>
            <a:off x="597633" y="1610937"/>
            <a:ext cx="5680187" cy="829945"/>
          </a:xfrm>
          <a:prstGeom prst="rect">
            <a:avLst/>
          </a:prstGeom>
          <a:noFill/>
        </p:spPr>
        <p:txBody>
          <a:bodyPr wrap="square" rtlCol="0">
            <a:spAutoFit/>
          </a:bodyPr>
          <a:lstStyle/>
          <a:p>
            <a:pPr lvl="0" algn="ctr"/>
            <a:r>
              <a:rPr lang="zh-CN" altLang="en-US" sz="2400" b="1" dirty="0">
                <a:gradFill>
                  <a:gsLst>
                    <a:gs pos="7000">
                      <a:srgbClr val="FF0000"/>
                    </a:gs>
                    <a:gs pos="100000">
                      <a:srgbClr val="C00000"/>
                    </a:gs>
                  </a:gsLst>
                  <a:lin ang="5400000" scaled="1"/>
                </a:gradFill>
                <a:latin typeface="思源宋体 CN" panose="02020400000000000000" pitchFamily="18" charset="-122"/>
                <a:ea typeface="思源宋体 CN" panose="02020400000000000000" pitchFamily="18" charset="-122"/>
              </a:rPr>
              <a:t>深入宣传贯彻习近平总书记关于安全生产的重要论述和重要指示批示精神</a:t>
            </a:r>
            <a:endParaRPr lang="zh-CN" altLang="en-US" sz="2400" b="1" dirty="0">
              <a:gradFill>
                <a:gsLst>
                  <a:gs pos="7000">
                    <a:srgbClr val="FF0000"/>
                  </a:gs>
                  <a:gs pos="100000">
                    <a:srgbClr val="C00000"/>
                  </a:gs>
                </a:gsLst>
                <a:lin ang="5400000" scaled="1"/>
              </a:gradFill>
              <a:latin typeface="思源宋体 CN" panose="02020400000000000000" pitchFamily="18" charset="-122"/>
              <a:ea typeface="思源宋体 CN" panose="02020400000000000000" pitchFamily="18" charset="-122"/>
            </a:endParaRPr>
          </a:p>
        </p:txBody>
      </p:sp>
      <p:grpSp>
        <p:nvGrpSpPr>
          <p:cNvPr id="5" name="2"/>
          <p:cNvGrpSpPr/>
          <p:nvPr/>
        </p:nvGrpSpPr>
        <p:grpSpPr>
          <a:xfrm>
            <a:off x="998067" y="2507388"/>
            <a:ext cx="5030122" cy="429994"/>
            <a:chOff x="1077419" y="5496453"/>
            <a:chExt cx="9270563" cy="726737"/>
          </a:xfrm>
        </p:grpSpPr>
        <p:sp>
          <p:nvSpPr>
            <p:cNvPr id="2" name="2-1"/>
            <p:cNvSpPr/>
            <p:nvPr/>
          </p:nvSpPr>
          <p:spPr>
            <a:xfrm>
              <a:off x="1077419" y="5496453"/>
              <a:ext cx="9028111" cy="582163"/>
            </a:xfrm>
            <a:prstGeom prst="rect">
              <a:avLst/>
            </a:prstGeom>
          </p:spPr>
          <p:txBody>
            <a:bodyPr wrap="square">
              <a:spAutoFit/>
            </a:bodyPr>
            <a:lstStyle/>
            <a:p>
              <a:pPr algn="ctr" eaLnBrk="0" fontAlgn="base" hangingPunct="0">
                <a:lnSpc>
                  <a:spcPct val="110000"/>
                </a:lnSpc>
                <a:spcBef>
                  <a:spcPct val="0"/>
                </a:spcBef>
                <a:spcAft>
                  <a:spcPct val="0"/>
                </a:spcAft>
              </a:pPr>
              <a:r>
                <a:rPr sz="1600" b="1" kern="0" dirty="0">
                  <a:solidFill>
                    <a:srgbClr val="FF0000"/>
                  </a:solidFill>
                  <a:latin typeface="思源宋体 CN" panose="02020400000000000000" pitchFamily="18" charset="-122"/>
                  <a:ea typeface="思源宋体 CN" panose="02020400000000000000" pitchFamily="18" charset="-122"/>
                  <a:cs typeface="+mn-ea"/>
                </a:rPr>
                <a:t>人人讲安全</a:t>
              </a:r>
              <a:r>
                <a:rPr sz="1600" b="1" kern="0">
                  <a:solidFill>
                    <a:srgbClr val="FF0000"/>
                  </a:solidFill>
                  <a:latin typeface="思源宋体 CN" panose="02020400000000000000" pitchFamily="18" charset="-122"/>
                  <a:ea typeface="思源宋体 CN" panose="02020400000000000000" pitchFamily="18" charset="-122"/>
                  <a:cs typeface="+mn-ea"/>
                </a:rPr>
                <a:t>、个个会应</a:t>
              </a:r>
              <a:r>
                <a:rPr lang="zh-CN" altLang="en-US" sz="1600" b="1" kern="0">
                  <a:solidFill>
                    <a:srgbClr val="FF0000"/>
                  </a:solidFill>
                  <a:latin typeface="思源宋体 CN" panose="02020400000000000000" pitchFamily="18" charset="-122"/>
                  <a:ea typeface="思源宋体 CN" panose="02020400000000000000" pitchFamily="18" charset="-122"/>
                  <a:cs typeface="+mn-ea"/>
                </a:rPr>
                <a:t>急</a:t>
              </a:r>
              <a:r>
                <a:rPr lang="en-US" altLang="zh-CN" sz="1600" b="1" kern="0">
                  <a:solidFill>
                    <a:srgbClr val="FF0000"/>
                  </a:solidFill>
                  <a:latin typeface="思源宋体 CN" panose="02020400000000000000" pitchFamily="18" charset="-122"/>
                  <a:ea typeface="思源宋体 CN" panose="02020400000000000000" pitchFamily="18" charset="-122"/>
                  <a:cs typeface="+mn-ea"/>
                </a:rPr>
                <a:t>--</a:t>
              </a:r>
              <a:r>
                <a:rPr lang="zh-CN" altLang="en-US" sz="1600" b="1" kern="0">
                  <a:solidFill>
                    <a:srgbClr val="FF0000"/>
                  </a:solidFill>
                  <a:latin typeface="思源宋体 CN" panose="02020400000000000000" pitchFamily="18" charset="-122"/>
                  <a:ea typeface="思源宋体 CN" panose="02020400000000000000" pitchFamily="18" charset="-122"/>
                  <a:cs typeface="+mn-ea"/>
                </a:rPr>
                <a:t>排查整治风险隐患</a:t>
              </a:r>
              <a:endParaRPr sz="1600" b="1" kern="0" dirty="0">
                <a:solidFill>
                  <a:srgbClr val="FF0000"/>
                </a:solidFill>
                <a:latin typeface="思源宋体 CN" panose="02020400000000000000" pitchFamily="18" charset="-122"/>
                <a:ea typeface="思源宋体 CN" panose="02020400000000000000" pitchFamily="18" charset="-122"/>
                <a:cs typeface="+mn-ea"/>
              </a:endParaRPr>
            </a:p>
          </p:txBody>
        </p:sp>
        <p:cxnSp>
          <p:nvCxnSpPr>
            <p:cNvPr id="8" name="2-3"/>
            <p:cNvCxnSpPr/>
            <p:nvPr/>
          </p:nvCxnSpPr>
          <p:spPr>
            <a:xfrm>
              <a:off x="1267776" y="6223190"/>
              <a:ext cx="908020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5" name="1"/>
          <p:cNvSpPr txBox="1"/>
          <p:nvPr/>
        </p:nvSpPr>
        <p:spPr>
          <a:xfrm>
            <a:off x="2669109" y="1124829"/>
            <a:ext cx="1525498" cy="460375"/>
          </a:xfrm>
          <a:prstGeom prst="rect">
            <a:avLst/>
          </a:prstGeom>
          <a:noFill/>
        </p:spPr>
        <p:txBody>
          <a:bodyPr wrap="square" rtlCol="0">
            <a:spAutoFit/>
          </a:bodyPr>
          <a:lstStyle/>
          <a:p>
            <a:pPr algn="ctr"/>
            <a:r>
              <a:rPr lang="zh-CN" altLang="en-US" sz="2400" b="1" dirty="0">
                <a:gradFill>
                  <a:gsLst>
                    <a:gs pos="7000">
                      <a:srgbClr val="FF0000"/>
                    </a:gs>
                    <a:gs pos="100000">
                      <a:srgbClr val="C00000"/>
                    </a:gs>
                  </a:gsLst>
                  <a:lin ang="5400000" scaled="1"/>
                </a:gradFill>
                <a:latin typeface="思源宋体 CN" panose="02020400000000000000" pitchFamily="18" charset="-122"/>
                <a:ea typeface="思源宋体 CN" panose="02020400000000000000" pitchFamily="18" charset="-122"/>
              </a:rPr>
              <a:t>第一部分</a:t>
            </a:r>
            <a:endParaRPr lang="zh-CN" altLang="en-US" sz="2400" b="1" dirty="0">
              <a:gradFill>
                <a:gsLst>
                  <a:gs pos="7000">
                    <a:srgbClr val="FF0000"/>
                  </a:gs>
                  <a:gs pos="100000">
                    <a:srgbClr val="C00000"/>
                  </a:gs>
                </a:gsLst>
                <a:lin ang="5400000" scaled="1"/>
              </a:gradFill>
              <a:latin typeface="思源宋体 CN" panose="02020400000000000000" pitchFamily="18" charset="-122"/>
              <a:ea typeface="思源宋体 CN" panose="02020400000000000000" pitchFamily="18" charset="-122"/>
            </a:endParaRPr>
          </a:p>
        </p:txBody>
      </p:sp>
      <p:sp>
        <p:nvSpPr>
          <p:cNvPr id="4" name="2-2"/>
          <p:cNvSpPr/>
          <p:nvPr userDrawn="1"/>
        </p:nvSpPr>
        <p:spPr>
          <a:xfrm>
            <a:off x="1470082" y="1292335"/>
            <a:ext cx="1071563" cy="71438"/>
          </a:xfrm>
          <a:prstGeom prst="roundRect">
            <a:avLst>
              <a:gd name="adj" fmla="val 50000"/>
            </a:avLst>
          </a:prstGeom>
          <a:gradFill>
            <a:gsLst>
              <a:gs pos="0">
                <a:srgbClr val="BA1219">
                  <a:alpha val="0"/>
                </a:srgbClr>
              </a:gs>
              <a:gs pos="99000">
                <a:srgbClr val="C20316"/>
              </a:gs>
            </a:gsLst>
            <a:lin ang="0" scaled="1"/>
          </a:gradFill>
          <a:ln w="12700" cap="flat" cmpd="sng" algn="ctr">
            <a:noFill/>
            <a:prstDash val="solid"/>
            <a:miter lim="800000"/>
          </a:ln>
          <a:effectLst/>
        </p:spPr>
        <p:txBody>
          <a:bodyPr rtlCol="0" anchor="ctr"/>
          <a:lstStyle/>
          <a:p>
            <a:pPr algn="ctr" defTabSz="257175"/>
            <a:endParaRPr kumimoji="1" lang="zh-CN" altLang="en-US" sz="1000" b="1" kern="0" dirty="0">
              <a:solidFill>
                <a:prstClr val="white"/>
              </a:solidFill>
              <a:latin typeface="Calibri" panose="020F0502020204030204"/>
              <a:ea typeface="MiSans Light" panose="00000400000000000000" pitchFamily="2" charset="-122"/>
            </a:endParaRPr>
          </a:p>
        </p:txBody>
      </p:sp>
      <p:sp>
        <p:nvSpPr>
          <p:cNvPr id="10" name="2-3"/>
          <p:cNvSpPr/>
          <p:nvPr userDrawn="1"/>
        </p:nvSpPr>
        <p:spPr>
          <a:xfrm>
            <a:off x="4322070" y="1292335"/>
            <a:ext cx="1071563" cy="71438"/>
          </a:xfrm>
          <a:prstGeom prst="roundRect">
            <a:avLst>
              <a:gd name="adj" fmla="val 50000"/>
            </a:avLst>
          </a:prstGeom>
          <a:gradFill>
            <a:gsLst>
              <a:gs pos="0">
                <a:srgbClr val="BA1219"/>
              </a:gs>
              <a:gs pos="99000">
                <a:srgbClr val="BA1219">
                  <a:alpha val="0"/>
                </a:srgbClr>
              </a:gs>
            </a:gsLst>
            <a:lin ang="0" scaled="1"/>
          </a:gradFill>
          <a:ln w="12700" cap="flat" cmpd="sng" algn="ctr">
            <a:noFill/>
            <a:prstDash val="solid"/>
            <a:miter lim="800000"/>
          </a:ln>
          <a:effectLst/>
        </p:spPr>
        <p:txBody>
          <a:bodyPr rtlCol="0" anchor="ctr"/>
          <a:lstStyle/>
          <a:p>
            <a:pPr algn="ctr" defTabSz="257175"/>
            <a:endParaRPr kumimoji="1" lang="zh-CN" altLang="en-US" sz="1000" b="1" kern="0" dirty="0">
              <a:solidFill>
                <a:prstClr val="white"/>
              </a:solidFill>
              <a:latin typeface="Calibri" panose="020F0502020204030204"/>
              <a:ea typeface="MiSans Light" panose="00000400000000000000" pitchFamily="2" charset="-122"/>
            </a:endParaRPr>
          </a:p>
        </p:txBody>
      </p:sp>
      <p:sp>
        <p:nvSpPr>
          <p:cNvPr id="13" name="矩形 12"/>
          <p:cNvSpPr/>
          <p:nvPr>
            <p:custDataLst>
              <p:tags r:id="rId8"/>
            </p:custDataLst>
          </p:nvPr>
        </p:nvSpPr>
        <p:spPr>
          <a:xfrm>
            <a:off x="496287" y="3957089"/>
            <a:ext cx="5882878" cy="3286092"/>
          </a:xfrm>
          <a:prstGeom prst="rect">
            <a:avLst/>
          </a:prstGeom>
          <a:noFill/>
        </p:spPr>
        <p:txBody>
          <a:bodyPr wrap="square">
            <a:spAutoFit/>
          </a:bodyPr>
          <a:lstStyle/>
          <a:p>
            <a:pPr indent="0" algn="just" defTabSz="514350" fontAlgn="auto">
              <a:lnSpc>
                <a:spcPct val="150000"/>
              </a:lnSpc>
            </a:pPr>
            <a:r>
              <a:rPr lang="zh-CN" altLang="en-US" sz="1400">
                <a:solidFill>
                  <a:srgbClr val="E7E6E6">
                    <a:lumMod val="25000"/>
                  </a:srgbClr>
                </a:solidFill>
                <a:latin typeface="思源宋体 CN" panose="02020400000000000000" pitchFamily="18" charset="-122"/>
                <a:ea typeface="思源宋体 CN" panose="02020400000000000000" pitchFamily="18" charset="-122"/>
                <a:cs typeface="+mn-ea"/>
              </a:rPr>
              <a:t>党的十八大以来，以习近平同志为核心的党中央高度重视安全生产工作，习近平总书记多次就安全生产工作发表重要讲话、作出重要指示批示，为新时代安全生产工作提供了根本遵循和行动指南。各地区、各有关部门和单位要深入系统学习习近平总书记关于安全生产的重要论述和重要指示批示精神，全面领会其重大意义、丰富内涵、科学体系和实践要求，努力将学习成果转化为科学谋划安全生产工作的创新思路、解决短板问题的务实举措、防范遏制重特大事故的实战能力。要贯彻落实“十五五”规划部署，加快推动安全生产治理模式向事前预防转型，全面完成治本攻坚三年行动各项任务，不断提升安全发展水平，更好保障人民群众生命财产安全和社会大局稳定。</a:t>
            </a:r>
            <a:endParaRPr lang="zh-CN" altLang="en-US" sz="1400" dirty="0">
              <a:solidFill>
                <a:srgbClr val="E7E6E6">
                  <a:lumMod val="25000"/>
                </a:srgbClr>
              </a:solidFill>
              <a:latin typeface="思源宋体 CN" panose="02020400000000000000" pitchFamily="18" charset="-122"/>
              <a:ea typeface="思源宋体 CN" panose="02020400000000000000" pitchFamily="18" charset="-122"/>
              <a:cs typeface="+mn-ea"/>
            </a:endParaRPr>
          </a:p>
        </p:txBody>
      </p:sp>
      <p:pic>
        <p:nvPicPr>
          <p:cNvPr id="17" name="图片 16" descr="大会堂"/>
          <p:cNvPicPr>
            <a:picLocks noChangeAspect="1"/>
          </p:cNvPicPr>
          <p:nvPr>
            <p:custDataLst>
              <p:tags r:id="rId9"/>
            </p:custDataLst>
          </p:nvPr>
        </p:nvPicPr>
        <p:blipFill>
          <a:blip r:embed="rId10"/>
          <a:stretch>
            <a:fillRect/>
          </a:stretch>
        </p:blipFill>
        <p:spPr>
          <a:xfrm>
            <a:off x="1312307" y="9118679"/>
            <a:ext cx="4385548" cy="613648"/>
          </a:xfrm>
          <a:prstGeom prst="rect">
            <a:avLst/>
          </a:prstGeom>
        </p:spPr>
      </p:pic>
      <p:sp>
        <p:nvSpPr>
          <p:cNvPr id="19" name="标题 1"/>
          <p:cNvSpPr>
            <a:spLocks noGrp="1"/>
          </p:cNvSpPr>
          <p:nvPr>
            <p:custDataLst>
              <p:tags r:id="rId11"/>
            </p:custDataLst>
          </p:nvPr>
        </p:nvSpPr>
        <p:spPr>
          <a:xfrm>
            <a:off x="597633" y="3508165"/>
            <a:ext cx="5915025" cy="212202"/>
          </a:xfrm>
          <a:prstGeom prst="rect">
            <a:avLst/>
          </a:prstGeom>
        </p:spPr>
        <p:txBody>
          <a:bodyPr/>
          <a:lstStyle>
            <a:lvl1pPr algn="l" defTabSz="914400" rtl="0" eaLnBrk="1" latinLnBrk="0" hangingPunct="1">
              <a:lnSpc>
                <a:spcPct val="90000"/>
              </a:lnSpc>
              <a:spcBef>
                <a:spcPct val="0"/>
              </a:spcBef>
              <a:buNone/>
              <a:defRPr sz="3200" b="0" kern="1200">
                <a:solidFill>
                  <a:srgbClr val="D50A00"/>
                </a:solidFill>
                <a:latin typeface="仓耳渔阳体 W02" panose="02020400000000000000" pitchFamily="18" charset="-122"/>
                <a:ea typeface="仓耳渔阳体 W02" panose="02020400000000000000" pitchFamily="18" charset="-122"/>
                <a:cs typeface="+mj-cs"/>
              </a:defRPr>
            </a:lvl1pPr>
          </a:lstStyle>
          <a:p>
            <a:r>
              <a:rPr sz="1575" dirty="0">
                <a:latin typeface="思源宋体 CN" panose="02020400000000000000" pitchFamily="18" charset="-122"/>
                <a:ea typeface="思源宋体 CN" panose="02020400000000000000" pitchFamily="18" charset="-122"/>
              </a:rPr>
              <a:t>一、深入宣传贯彻习近平总书记关于安全生产重要论述</a:t>
            </a:r>
            <a:endParaRPr sz="1575" dirty="0">
              <a:latin typeface="思源宋体 CN" panose="02020400000000000000" pitchFamily="18" charset="-122"/>
              <a:ea typeface="思源宋体 CN" panose="02020400000000000000" pitchFamily="18" charset="-122"/>
            </a:endParaRPr>
          </a:p>
        </p:txBody>
      </p:sp>
      <p:cxnSp>
        <p:nvCxnSpPr>
          <p:cNvPr id="24" name="2-3"/>
          <p:cNvCxnSpPr/>
          <p:nvPr/>
        </p:nvCxnSpPr>
        <p:spPr>
          <a:xfrm>
            <a:off x="1051289" y="2487941"/>
            <a:ext cx="492683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p:tgtEl>
                                          <p:spTgt spid="40"/>
                                        </p:tgtEl>
                                        <p:attrNameLst>
                                          <p:attrName>ppt_y</p:attrName>
                                        </p:attrNameLst>
                                      </p:cBhvr>
                                      <p:tavLst>
                                        <p:tav tm="0">
                                          <p:val>
                                            <p:strVal val="#ppt_y+#ppt_h*1.125000"/>
                                          </p:val>
                                        </p:tav>
                                        <p:tav tm="100000">
                                          <p:val>
                                            <p:strVal val="#ppt_y"/>
                                          </p:val>
                                        </p:tav>
                                      </p:tavLst>
                                    </p:anim>
                                    <p:animEffect transition="in" filter="wipe(up)">
                                      <p:cBhvr>
                                        <p:cTn id="12" dur="500"/>
                                        <p:tgtEl>
                                          <p:spTgt spid="40"/>
                                        </p:tgtEl>
                                      </p:cBhvr>
                                    </p:animEffect>
                                  </p:childTnLst>
                                </p:cTn>
                              </p:par>
                            </p:childTnLst>
                          </p:cTn>
                        </p:par>
                        <p:par>
                          <p:cTn id="13" fill="hold">
                            <p:stCondLst>
                              <p:cond delay="500"/>
                            </p:stCondLst>
                            <p:childTnLst>
                              <p:par>
                                <p:cTn id="14" presetID="16" presetClass="entr" presetSubtype="37"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47">
                <p:cTn id="21" repeatCount="indefinite" fill="hold" display="0">
                  <p:stCondLst>
                    <p:cond delay="indefinite"/>
                  </p:stCondLst>
                  <p:endCondLst>
                    <p:cond evt="onStopAudio" delay="0">
                      <p:tgtEl>
                        <p:sldTgt/>
                      </p:tgtEl>
                    </p:cond>
                  </p:endCondLst>
                </p:cTn>
                <p:tgtEl>
                  <p:spTgt spid="36"/>
                </p:tgtEl>
              </p:cMediaNode>
            </p:audio>
          </p:childTnLst>
        </p:cTn>
      </p:par>
    </p:tnLst>
    <p:bldLst>
      <p:bldP spid="40"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8"/>
            <a:ext cx="2965450" cy="398780"/>
          </a:xfrm>
          <a:prstGeom prst="rect">
            <a:avLst/>
          </a:prstGeom>
          <a:noFill/>
        </p:spPr>
        <p:txBody>
          <a:bodyPr wrap="square">
            <a:spAutoFit/>
          </a:bodyPr>
          <a:lstStyle>
            <a:defPPr>
              <a:defRPr lang="en-US"/>
            </a:defPPr>
            <a:lvl1pPr lvl="0" algn="just" fontAlgn="ctr">
              <a:spcBef>
                <a:spcPts val="1300"/>
              </a:spcBef>
              <a:spcAft>
                <a:spcPts val="1300"/>
              </a:spcAft>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有毒环境作业安全</a:t>
            </a:r>
            <a:endParaRPr lang="zh-CN" altLang="en-US" dirty="0">
              <a:latin typeface="思源宋体 CN" panose="02020400000000000000" pitchFamily="18" charset="-122"/>
              <a:ea typeface="思源宋体 CN" panose="02020400000000000000" pitchFamily="18" charset="-122"/>
            </a:endParaRPr>
          </a:p>
        </p:txBody>
      </p:sp>
      <p:sp>
        <p:nvSpPr>
          <p:cNvPr id="3" name="Rectangle 1"/>
          <p:cNvSpPr>
            <a:spLocks noChangeArrowheads="1"/>
          </p:cNvSpPr>
          <p:nvPr/>
        </p:nvSpPr>
        <p:spPr bwMode="auto">
          <a:xfrm>
            <a:off x="323851" y="1310784"/>
            <a:ext cx="6210300" cy="2249170"/>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1.接触生产性毒物的行业和工种很多，例如：化工、农药、制药、油漆、颜料、塑料、合成橡胶、合成纤维等行业；有色金属矿及化工矿的开采、熔炼；冶金、蓄电池、印刷业的熔铸铅；仪表、温度计、制镜行业使用的汞；喷漆等作业接触的苯和烯料；等等。</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 </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pic>
        <p:nvPicPr>
          <p:cNvPr id="13314" name="Picture 2"/>
          <p:cNvPicPr>
            <a:picLocks noChangeAspect="1" noChangeArrowheads="1"/>
          </p:cNvPicPr>
          <p:nvPr/>
        </p:nvPicPr>
        <p:blipFill>
          <a:blip r:embed="rId1"/>
          <a:srcRect/>
          <a:stretch>
            <a:fillRect/>
          </a:stretch>
        </p:blipFill>
        <p:spPr bwMode="auto">
          <a:xfrm>
            <a:off x="3595620" y="3077903"/>
            <a:ext cx="2938528" cy="3562350"/>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p:cNvSpPr txBox="1"/>
          <p:nvPr/>
        </p:nvSpPr>
        <p:spPr>
          <a:xfrm>
            <a:off x="323849" y="3171825"/>
            <a:ext cx="3105151" cy="3688080"/>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2.工业生产中常见的毒物，按其形态、用途、化学结构，可分为以下几类：①金属与类金属毒物，如铅、汞、锰等；②刺激性气体，如二氧化硫、氯化氢、光气等；③窒息性气体，如一氧化碳、硫化氢等；④有机溶剂，如苯、二甲苯、汽油等；⑤苯的氨基和硝基化合物，如</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sp>
        <p:nvSpPr>
          <p:cNvPr id="10" name="文本框 9"/>
          <p:cNvSpPr txBox="1"/>
          <p:nvPr/>
        </p:nvSpPr>
        <p:spPr>
          <a:xfrm>
            <a:off x="323849" y="6828097"/>
            <a:ext cx="6210299" cy="2609215"/>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苯胺等；⑥高分子化合物生产中的毒物，如氯乙烯等；⑦农药，如杀虫剂、除草剂等。</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3.毒物对人体的危害及防护措施：生产性毒物在生产过程中以气体、蒸汽、雾、烟和粉尘五种形态污染车间空气，对人体的危害程度与毒物本身的理化特性及毒物的剂量、浓度、作用时间有关，还与机体的健康状况、中毒环境、劳动强度有关。</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8"/>
            <a:ext cx="2965450" cy="398780"/>
          </a:xfrm>
          <a:prstGeom prst="rect">
            <a:avLst/>
          </a:prstGeom>
          <a:noFill/>
        </p:spPr>
        <p:txBody>
          <a:bodyPr wrap="square">
            <a:spAutoFit/>
          </a:bodyPr>
          <a:lstStyle>
            <a:defPPr>
              <a:defRPr lang="en-US"/>
            </a:defPPr>
            <a:lvl1pPr lvl="0" algn="just" fontAlgn="ctr">
              <a:spcBef>
                <a:spcPts val="1300"/>
              </a:spcBef>
              <a:spcAft>
                <a:spcPts val="1300"/>
              </a:spcAft>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有毒环境作业安全</a:t>
            </a:r>
            <a:endParaRPr lang="zh-CN" altLang="en-US" dirty="0">
              <a:latin typeface="思源宋体 CN" panose="02020400000000000000" pitchFamily="18" charset="-122"/>
              <a:ea typeface="思源宋体 CN" panose="02020400000000000000" pitchFamily="18" charset="-122"/>
            </a:endParaRPr>
          </a:p>
        </p:txBody>
      </p:sp>
      <p:sp>
        <p:nvSpPr>
          <p:cNvPr id="9" name="文本框 8"/>
          <p:cNvSpPr txBox="1"/>
          <p:nvPr/>
        </p:nvSpPr>
        <p:spPr>
          <a:xfrm>
            <a:off x="323850" y="1260808"/>
            <a:ext cx="6229350" cy="8364855"/>
          </a:xfrm>
          <a:prstGeom prst="rect">
            <a:avLst/>
          </a:prstGeom>
          <a:noFill/>
        </p:spPr>
        <p:txBody>
          <a:bodyPr wrap="square">
            <a:spAutoFit/>
          </a:bodyPr>
          <a:lstStyle>
            <a:defPPr>
              <a:defRPr lang="en-US"/>
            </a:defPPr>
            <a:lvl1pPr algn="just">
              <a:lnSpc>
                <a:spcPct val="130000"/>
              </a:lnSpc>
              <a:defRPr kern="100">
                <a:latin typeface="黑体" panose="02010609060101010101" charset="-122"/>
                <a:ea typeface="黑体" panose="02010609060101010101" charset="-122"/>
                <a:cs typeface="Times New Roman" panose="02020603050405020304" pitchFamily="18" charset="0"/>
              </a:defRPr>
            </a:lvl1pPr>
          </a:lstStyle>
          <a:p>
            <a:r>
              <a:rPr lang="en-US" altLang="zh-CN" dirty="0">
                <a:latin typeface="思源宋体 CN" panose="02020400000000000000" pitchFamily="18" charset="-122"/>
                <a:ea typeface="思源宋体 CN" panose="02020400000000000000" pitchFamily="18" charset="-122"/>
              </a:rPr>
              <a:t>4.</a:t>
            </a:r>
            <a:r>
              <a:rPr lang="zh-CN" altLang="en-US" dirty="0">
                <a:latin typeface="思源宋体 CN" panose="02020400000000000000" pitchFamily="18" charset="-122"/>
                <a:ea typeface="思源宋体 CN" panose="02020400000000000000" pitchFamily="18" charset="-122"/>
              </a:rPr>
              <a:t>毒物侵入人体的途径有三条：呼吸系统、皮肤吸收、消化系统。大部分毒物是通过呼吸系统侵入人体而引起中毒的，呼吸系统是毒物进入人体的主要途径；生产性毒物经皮肤侵入人体也是发生中毒的重要途径，不同部位的皮肤对毒物的通透性虽然不同，但任何部位均可通过，甚至指甲也可被有机磷通过，如果皮肤有伤口，毒物可直接侵入人体血液；生产性毒物经消化道侵入人体，其原因主要是误服或进食、吸烟时经沾染毒物的手不慎带入。</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5.</a:t>
            </a:r>
            <a:r>
              <a:rPr lang="zh-CN" altLang="en-US" dirty="0">
                <a:latin typeface="思源宋体 CN" panose="02020400000000000000" pitchFamily="18" charset="-122"/>
                <a:ea typeface="思源宋体 CN" panose="02020400000000000000" pitchFamily="18" charset="-122"/>
              </a:rPr>
              <a:t>预防职业中毒同样必须遵循三级预防原则，采取综合性防护措施：</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(1)</a:t>
            </a:r>
            <a:r>
              <a:rPr lang="zh-CN" altLang="en-US" dirty="0">
                <a:latin typeface="思源宋体 CN" panose="02020400000000000000" pitchFamily="18" charset="-122"/>
                <a:ea typeface="思源宋体 CN" panose="02020400000000000000" pitchFamily="18" charset="-122"/>
              </a:rPr>
              <a:t>控制与消除有毒物质，用无毒或低毒物质代替有毒或高毒物质；改革生产工艺、生产设备，尽量将手工操作变为机械化、密闭化、自动化和遥控化操作。</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(2)</a:t>
            </a:r>
            <a:r>
              <a:rPr lang="zh-CN" altLang="en-US" dirty="0">
                <a:latin typeface="思源宋体 CN" panose="02020400000000000000" pitchFamily="18" charset="-122"/>
                <a:ea typeface="思源宋体 CN" panose="02020400000000000000" pitchFamily="18" charset="-122"/>
              </a:rPr>
              <a:t>降低生产性毒物的浓度，避免有毒物质与人体接触；对生产过程中无法避免的有毒物质，通过安装合理的通风、排毒设备，使毒物得到有效控制。</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(3)</a:t>
            </a:r>
            <a:r>
              <a:rPr lang="zh-CN" altLang="en-US" dirty="0">
                <a:latin typeface="思源宋体 CN" panose="02020400000000000000" pitchFamily="18" charset="-122"/>
                <a:ea typeface="思源宋体 CN" panose="02020400000000000000" pitchFamily="18" charset="-122"/>
              </a:rPr>
              <a:t>根据毒物的特性，选择有效的个人防护用品。</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(4)</a:t>
            </a:r>
            <a:r>
              <a:rPr lang="zh-CN" altLang="en-US" dirty="0">
                <a:latin typeface="思源宋体 CN" panose="02020400000000000000" pitchFamily="18" charset="-122"/>
                <a:ea typeface="思源宋体 CN" panose="02020400000000000000" pitchFamily="18" charset="-122"/>
              </a:rPr>
              <a:t>根据国家有关标准结合职工数量和工作性质建立合理的卫生设施，设置盥洗设备。教育职工养成良好卫生习惯。</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(5)</a:t>
            </a:r>
            <a:r>
              <a:rPr lang="zh-CN" altLang="en-US" dirty="0">
                <a:latin typeface="思源宋体 CN" panose="02020400000000000000" pitchFamily="18" charset="-122"/>
                <a:ea typeface="思源宋体 CN" panose="02020400000000000000" pitchFamily="18" charset="-122"/>
              </a:rPr>
              <a:t>对从事有毒作业的职工进行定期体检，定期监测作业环境中的有毒有害物质浓度，保证有毒有害物质浓度在国家允许范围内。</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(6)</a:t>
            </a:r>
            <a:r>
              <a:rPr lang="zh-CN" altLang="en-US" dirty="0">
                <a:latin typeface="思源宋体 CN" panose="02020400000000000000" pitchFamily="18" charset="-122"/>
                <a:ea typeface="思源宋体 CN" panose="02020400000000000000" pitchFamily="18" charset="-122"/>
              </a:rPr>
              <a:t>严格遵守安全操作规程，避免中毒事件的发生。</a:t>
            </a:r>
            <a:endParaRPr lang="zh-CN" altLang="en-US" dirty="0">
              <a:latin typeface="思源宋体 CN" panose="02020400000000000000" pitchFamily="18" charset="-122"/>
              <a:ea typeface="思源宋体 CN" panose="02020400000000000000" pitchFamily="18"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8"/>
            <a:ext cx="2965450" cy="398780"/>
          </a:xfrm>
          <a:prstGeom prst="rect">
            <a:avLst/>
          </a:prstGeom>
          <a:noFill/>
        </p:spPr>
        <p:txBody>
          <a:bodyPr wrap="square">
            <a:spAutoFit/>
          </a:bodyPr>
          <a:lstStyle>
            <a:defPPr>
              <a:defRPr lang="en-US"/>
            </a:defPPr>
            <a:lvl1pPr lvl="0" algn="just" fontAlgn="ctr">
              <a:spcBef>
                <a:spcPts val="1300"/>
              </a:spcBef>
              <a:spcAft>
                <a:spcPts val="1300"/>
              </a:spcAft>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制订应急预案</a:t>
            </a:r>
            <a:endParaRPr lang="zh-CN" altLang="en-US" dirty="0">
              <a:latin typeface="思源宋体 CN" panose="02020400000000000000" pitchFamily="18" charset="-122"/>
              <a:ea typeface="思源宋体 CN" panose="02020400000000000000" pitchFamily="18" charset="-122"/>
            </a:endParaRPr>
          </a:p>
        </p:txBody>
      </p:sp>
      <p:sp>
        <p:nvSpPr>
          <p:cNvPr id="9" name="文本框 8"/>
          <p:cNvSpPr txBox="1"/>
          <p:nvPr/>
        </p:nvSpPr>
        <p:spPr>
          <a:xfrm>
            <a:off x="323850" y="1260808"/>
            <a:ext cx="6229350" cy="5846445"/>
          </a:xfrm>
          <a:prstGeom prst="rect">
            <a:avLst/>
          </a:prstGeom>
          <a:noFill/>
        </p:spPr>
        <p:txBody>
          <a:bodyPr wrap="square">
            <a:spAutoFit/>
          </a:bodyPr>
          <a:lstStyle>
            <a:defPPr>
              <a:defRPr lang="en-US"/>
            </a:defPPr>
            <a:lvl1pPr algn="just">
              <a:lnSpc>
                <a:spcPct val="130000"/>
              </a:lnSpc>
              <a:defRPr kern="100">
                <a:latin typeface="黑体" panose="02010609060101010101" charset="-122"/>
                <a:ea typeface="黑体" panose="02010609060101010101"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应急预案是指为减小事故后果而预先制订的疏散救灾方案，是在紧急情况下逃生、人身保护、救灾和救援等活动的行动指南。</a:t>
            </a:r>
            <a:endParaRPr lang="zh-CN" altLang="en-US" dirty="0">
              <a:latin typeface="思源宋体 CN" panose="02020400000000000000" pitchFamily="18" charset="-122"/>
              <a:ea typeface="思源宋体 CN" panose="02020400000000000000" pitchFamily="18" charset="-122"/>
            </a:endParaRPr>
          </a:p>
          <a:p>
            <a:r>
              <a:rPr lang="zh-CN" altLang="en-US" dirty="0">
                <a:latin typeface="思源宋体 CN" panose="02020400000000000000" pitchFamily="18" charset="-122"/>
                <a:ea typeface="思源宋体 CN" panose="02020400000000000000" pitchFamily="18" charset="-122"/>
              </a:rPr>
              <a:t>制订应急预案主要包括三个阶段：</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1.</a:t>
            </a:r>
            <a:r>
              <a:rPr lang="zh-CN" altLang="en-US" dirty="0">
                <a:latin typeface="思源宋体 CN" panose="02020400000000000000" pitchFamily="18" charset="-122"/>
                <a:ea typeface="思源宋体 CN" panose="02020400000000000000" pitchFamily="18" charset="-122"/>
              </a:rPr>
              <a:t>确定危险源。首先对环境或生产过程进行全面分析，发现并判明可能发生事故的部位和各种因素，据此再分析可能导致的损害后果或破坏程度，最后根据分析结果来编制应急预案。</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2.</a:t>
            </a:r>
            <a:r>
              <a:rPr lang="zh-CN" altLang="en-US" dirty="0">
                <a:latin typeface="思源宋体 CN" panose="02020400000000000000" pitchFamily="18" charset="-122"/>
                <a:ea typeface="思源宋体 CN" panose="02020400000000000000" pitchFamily="18" charset="-122"/>
              </a:rPr>
              <a:t>编制应急预案。其内容包括以下几个方面：建立应急处理组织，明确各应急组织和有关人员的职责；明确险情的发现和报告方法；确定救灾器材的数量、布设、管理和贮备；装设明显的出口标志；明确自救与救护的方法和体系。</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3.</a:t>
            </a:r>
            <a:r>
              <a:rPr lang="zh-CN" altLang="en-US" dirty="0">
                <a:latin typeface="思源宋体 CN" panose="02020400000000000000" pitchFamily="18" charset="-122"/>
                <a:ea typeface="思源宋体 CN" panose="02020400000000000000" pitchFamily="18" charset="-122"/>
              </a:rPr>
              <a:t>进行应急处理预案的演练。其作用：一是可对预案的内容进行检验，看其是否适宜并合理有效；二是通过演练让有关人员了解预案的内容和要求，熟悉预案所确定的操作要领和行动路线，从思想上和行动上提高事故防范能力。</a:t>
            </a:r>
            <a:endParaRPr lang="zh-CN" altLang="en-US" dirty="0">
              <a:latin typeface="思源宋体 CN" panose="02020400000000000000" pitchFamily="18" charset="-122"/>
              <a:ea typeface="思源宋体 CN" panose="02020400000000000000" pitchFamily="18" charset="-122"/>
            </a:endParaRPr>
          </a:p>
        </p:txBody>
      </p:sp>
      <p:pic>
        <p:nvPicPr>
          <p:cNvPr id="14338"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39378" b="15004"/>
          <a:stretch>
            <a:fillRect/>
          </a:stretch>
        </p:blipFill>
        <p:spPr bwMode="auto">
          <a:xfrm>
            <a:off x="381000" y="7202472"/>
            <a:ext cx="6096000" cy="20726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8"/>
            <a:ext cx="2965450" cy="398780"/>
          </a:xfrm>
          <a:prstGeom prst="rect">
            <a:avLst/>
          </a:prstGeom>
          <a:noFill/>
        </p:spPr>
        <p:txBody>
          <a:bodyPr wrap="square">
            <a:spAutoFit/>
          </a:bodyPr>
          <a:lstStyle>
            <a:defPPr>
              <a:defRPr lang="en-US"/>
            </a:defPPr>
            <a:lvl1pPr lvl="0" algn="just" fontAlgn="ctr">
              <a:spcBef>
                <a:spcPts val="1300"/>
              </a:spcBef>
              <a:spcAft>
                <a:spcPts val="1300"/>
              </a:spcAft>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机械加工安全</a:t>
            </a:r>
            <a:endParaRPr lang="zh-CN" altLang="en-US" dirty="0">
              <a:latin typeface="思源宋体 CN" panose="02020400000000000000" pitchFamily="18" charset="-122"/>
              <a:ea typeface="思源宋体 CN" panose="02020400000000000000" pitchFamily="18" charset="-122"/>
            </a:endParaRPr>
          </a:p>
        </p:txBody>
      </p:sp>
      <p:sp>
        <p:nvSpPr>
          <p:cNvPr id="9" name="文本框 8"/>
          <p:cNvSpPr txBox="1"/>
          <p:nvPr/>
        </p:nvSpPr>
        <p:spPr>
          <a:xfrm>
            <a:off x="323850" y="1260808"/>
            <a:ext cx="6229350" cy="8090535"/>
          </a:xfrm>
          <a:prstGeom prst="rect">
            <a:avLst/>
          </a:prstGeom>
          <a:noFill/>
        </p:spPr>
        <p:txBody>
          <a:bodyPr wrap="square">
            <a:spAutoFit/>
          </a:bodyPr>
          <a:lstStyle>
            <a:defPPr>
              <a:defRPr lang="en-US"/>
            </a:defPPr>
            <a:lvl1pPr algn="just">
              <a:lnSpc>
                <a:spcPct val="130000"/>
              </a:lnSpc>
              <a:defRPr kern="100">
                <a:latin typeface="黑体" panose="02010609060101010101" charset="-122"/>
                <a:ea typeface="黑体" panose="02010609060101010101" charset="-122"/>
                <a:cs typeface="Times New Roman" panose="02020603050405020304" pitchFamily="18" charset="0"/>
              </a:defRPr>
            </a:lvl1pPr>
          </a:lstStyle>
          <a:p>
            <a:r>
              <a:rPr lang="zh-CN" altLang="en-US" sz="1600" dirty="0">
                <a:latin typeface="思源宋体 CN" panose="02020400000000000000" pitchFamily="18" charset="-122"/>
                <a:ea typeface="思源宋体 CN" panose="02020400000000000000" pitchFamily="18" charset="-122"/>
              </a:rPr>
              <a:t>机械加工一般有机床加工，冲压加工和木材机械加工等，为保证机械加工安全，应做到以下几点：</a:t>
            </a:r>
            <a:endParaRPr lang="zh-CN" altLang="en-US" sz="1600" dirty="0">
              <a:latin typeface="思源宋体 CN" panose="02020400000000000000" pitchFamily="18" charset="-122"/>
              <a:ea typeface="思源宋体 CN" panose="02020400000000000000" pitchFamily="18" charset="-122"/>
            </a:endParaRPr>
          </a:p>
          <a:p>
            <a:r>
              <a:rPr lang="en-US" altLang="zh-CN" sz="1600" dirty="0">
                <a:latin typeface="思源宋体 CN" panose="02020400000000000000" pitchFamily="18" charset="-122"/>
                <a:ea typeface="思源宋体 CN" panose="02020400000000000000" pitchFamily="18" charset="-122"/>
              </a:rPr>
              <a:t>1.</a:t>
            </a:r>
            <a:r>
              <a:rPr lang="zh-CN" altLang="en-US" sz="1600" dirty="0">
                <a:latin typeface="思源宋体 CN" panose="02020400000000000000" pitchFamily="18" charset="-122"/>
                <a:ea typeface="思源宋体 CN" panose="02020400000000000000" pitchFamily="18" charset="-122"/>
              </a:rPr>
              <a:t>工作前要穿好紧身工作服，袖口不要敞开，长发要盘入工作帽内，操作旋转设备时不能戴手套。</a:t>
            </a:r>
            <a:endParaRPr lang="zh-CN" altLang="en-US" sz="1600" dirty="0">
              <a:latin typeface="思源宋体 CN" panose="02020400000000000000" pitchFamily="18" charset="-122"/>
              <a:ea typeface="思源宋体 CN" panose="02020400000000000000" pitchFamily="18" charset="-122"/>
            </a:endParaRPr>
          </a:p>
          <a:p>
            <a:r>
              <a:rPr lang="en-US" altLang="zh-CN" sz="1600" dirty="0">
                <a:latin typeface="思源宋体 CN" panose="02020400000000000000" pitchFamily="18" charset="-122"/>
                <a:ea typeface="思源宋体 CN" panose="02020400000000000000" pitchFamily="18" charset="-122"/>
              </a:rPr>
              <a:t>2.</a:t>
            </a:r>
            <a:r>
              <a:rPr lang="zh-CN" altLang="en-US" sz="1600" dirty="0">
                <a:latin typeface="思源宋体 CN" panose="02020400000000000000" pitchFamily="18" charset="-122"/>
                <a:ea typeface="思源宋体 CN" panose="02020400000000000000" pitchFamily="18" charset="-122"/>
              </a:rPr>
              <a:t>设备的布局要合理，便于操作、清理、维修和检查。电气装置必须符合电气安全要求。转动机械的各种皮带轮、齿轮、链轮、锟轮必须有安全可靠的防护装置。冲压机应有护手、联锁防护装置。</a:t>
            </a:r>
            <a:endParaRPr lang="zh-CN" altLang="en-US" sz="1600" dirty="0">
              <a:latin typeface="思源宋体 CN" panose="02020400000000000000" pitchFamily="18" charset="-122"/>
              <a:ea typeface="思源宋体 CN" panose="02020400000000000000" pitchFamily="18" charset="-122"/>
            </a:endParaRPr>
          </a:p>
          <a:p>
            <a:r>
              <a:rPr lang="en-US" altLang="zh-CN" sz="1600" dirty="0">
                <a:latin typeface="思源宋体 CN" panose="02020400000000000000" pitchFamily="18" charset="-122"/>
                <a:ea typeface="思源宋体 CN" panose="02020400000000000000" pitchFamily="18" charset="-122"/>
              </a:rPr>
              <a:t>3.</a:t>
            </a:r>
            <a:r>
              <a:rPr lang="zh-CN" altLang="en-US" sz="1600" dirty="0">
                <a:latin typeface="思源宋体 CN" panose="02020400000000000000" pitchFamily="18" charset="-122"/>
                <a:ea typeface="思源宋体 CN" panose="02020400000000000000" pitchFamily="18" charset="-122"/>
              </a:rPr>
              <a:t>严格遵守安全技术操作规程，及时搞好设备的三级保养。开车前要按规定润滑设备各个部位，还要手动试运转，确认空车运转正常后，再开始工作。一旦发现设备有异常噪音、震动、过热、移动阻滞、精度不良以及漏电等问题，应立即停车检修，防止发生人身或设备事故。</a:t>
            </a:r>
            <a:endParaRPr lang="zh-CN" altLang="en-US" sz="1600" dirty="0">
              <a:latin typeface="思源宋体 CN" panose="02020400000000000000" pitchFamily="18" charset="-122"/>
              <a:ea typeface="思源宋体 CN" panose="02020400000000000000" pitchFamily="18" charset="-122"/>
            </a:endParaRPr>
          </a:p>
          <a:p>
            <a:r>
              <a:rPr lang="en-US" altLang="zh-CN" sz="1600" dirty="0">
                <a:latin typeface="思源宋体 CN" panose="02020400000000000000" pitchFamily="18" charset="-122"/>
                <a:ea typeface="思源宋体 CN" panose="02020400000000000000" pitchFamily="18" charset="-122"/>
              </a:rPr>
              <a:t>4.</a:t>
            </a:r>
            <a:r>
              <a:rPr lang="zh-CN" altLang="en-US" sz="1600" dirty="0">
                <a:latin typeface="思源宋体 CN" panose="02020400000000000000" pitchFamily="18" charset="-122"/>
                <a:ea typeface="思源宋体 CN" panose="02020400000000000000" pitchFamily="18" charset="-122"/>
              </a:rPr>
              <a:t>各类机械设备的刀具要按规定选用，保证完好，装夹要牢固可靠，防止刀具折断飞出伤人。</a:t>
            </a:r>
            <a:endParaRPr lang="zh-CN" altLang="en-US" sz="1600" dirty="0">
              <a:latin typeface="思源宋体 CN" panose="02020400000000000000" pitchFamily="18" charset="-122"/>
              <a:ea typeface="思源宋体 CN" panose="02020400000000000000" pitchFamily="18" charset="-122"/>
            </a:endParaRPr>
          </a:p>
          <a:p>
            <a:r>
              <a:rPr lang="en-US" altLang="zh-CN" sz="1600" dirty="0">
                <a:latin typeface="思源宋体 CN" panose="02020400000000000000" pitchFamily="18" charset="-122"/>
                <a:ea typeface="思源宋体 CN" panose="02020400000000000000" pitchFamily="18" charset="-122"/>
              </a:rPr>
              <a:t>5.</a:t>
            </a:r>
            <a:r>
              <a:rPr lang="zh-CN" altLang="en-US" sz="1600" dirty="0">
                <a:latin typeface="思源宋体 CN" panose="02020400000000000000" pitchFamily="18" charset="-122"/>
                <a:ea typeface="思源宋体 CN" panose="02020400000000000000" pitchFamily="18" charset="-122"/>
              </a:rPr>
              <a:t>各类切屑应用钩子等专用工具清除、放好，不能用手去抓，防止切屑的利边割手伤人；缠到或粘到工件上的切屑应在停车后清除。运转时清除会飞溅伤人，甚至会把手卷入。</a:t>
            </a:r>
            <a:endParaRPr lang="zh-CN" altLang="en-US" sz="1600" dirty="0">
              <a:latin typeface="思源宋体 CN" panose="02020400000000000000" pitchFamily="18" charset="-122"/>
              <a:ea typeface="思源宋体 CN" panose="02020400000000000000" pitchFamily="18" charset="-122"/>
            </a:endParaRPr>
          </a:p>
          <a:p>
            <a:r>
              <a:rPr lang="en-US" altLang="zh-CN" sz="1600" dirty="0">
                <a:latin typeface="思源宋体 CN" panose="02020400000000000000" pitchFamily="18" charset="-122"/>
                <a:ea typeface="思源宋体 CN" panose="02020400000000000000" pitchFamily="18" charset="-122"/>
              </a:rPr>
              <a:t>6.</a:t>
            </a:r>
            <a:r>
              <a:rPr lang="zh-CN" altLang="en-US" sz="1600" dirty="0">
                <a:latin typeface="思源宋体 CN" panose="02020400000000000000" pitchFamily="18" charset="-122"/>
                <a:ea typeface="思源宋体 CN" panose="02020400000000000000" pitchFamily="18" charset="-122"/>
              </a:rPr>
              <a:t>装夹完工件后，应将各种工具、量具放在规定的工具箱内，不要随手放在工作台或主轴变速箱上，防止振动掉落或卡在设备中，造成事故。</a:t>
            </a:r>
            <a:endParaRPr lang="zh-CN" altLang="en-US" sz="1600" dirty="0">
              <a:latin typeface="思源宋体 CN" panose="02020400000000000000" pitchFamily="18" charset="-122"/>
              <a:ea typeface="思源宋体 CN" panose="02020400000000000000" pitchFamily="18" charset="-122"/>
            </a:endParaRPr>
          </a:p>
          <a:p>
            <a:r>
              <a:rPr lang="en-US" altLang="zh-CN" sz="1600" dirty="0">
                <a:latin typeface="思源宋体 CN" panose="02020400000000000000" pitchFamily="18" charset="-122"/>
                <a:ea typeface="思源宋体 CN" panose="02020400000000000000" pitchFamily="18" charset="-122"/>
              </a:rPr>
              <a:t>7.</a:t>
            </a:r>
            <a:r>
              <a:rPr lang="zh-CN" altLang="en-US" sz="1600" dirty="0">
                <a:latin typeface="思源宋体 CN" panose="02020400000000000000" pitchFamily="18" charset="-122"/>
                <a:ea typeface="思源宋体 CN" panose="02020400000000000000" pitchFamily="18" charset="-122"/>
              </a:rPr>
              <a:t>暂不使用的机床其他部位，应停放在适当位置并锁紧，各手柄应在空挡位置，避免误启动或与工件相撞。</a:t>
            </a:r>
            <a:endParaRPr lang="zh-CN" altLang="en-US" sz="1600" dirty="0">
              <a:latin typeface="思源宋体 CN" panose="02020400000000000000" pitchFamily="18" charset="-122"/>
              <a:ea typeface="思源宋体 CN" panose="02020400000000000000" pitchFamily="18" charset="-122"/>
            </a:endParaRPr>
          </a:p>
          <a:p>
            <a:r>
              <a:rPr lang="en-US" altLang="zh-CN" sz="1600" dirty="0">
                <a:latin typeface="思源宋体 CN" panose="02020400000000000000" pitchFamily="18" charset="-122"/>
                <a:ea typeface="思源宋体 CN" panose="02020400000000000000" pitchFamily="18" charset="-122"/>
              </a:rPr>
              <a:t>8.</a:t>
            </a:r>
            <a:r>
              <a:rPr lang="zh-CN" altLang="en-US" sz="1600" dirty="0">
                <a:latin typeface="思源宋体 CN" panose="02020400000000000000" pitchFamily="18" charset="-122"/>
                <a:ea typeface="思源宋体 CN" panose="02020400000000000000" pitchFamily="18" charset="-122"/>
              </a:rPr>
              <a:t>工作完成后，要切断各动力电源，将设备擦拭干净，工件摆放整齐，场地清扫干净，润滑各部位及导轨后，关上工作灯，才能离开工作场地。</a:t>
            </a:r>
            <a:endParaRPr lang="zh-CN" altLang="en-US" sz="1600" dirty="0">
              <a:latin typeface="思源宋体 CN" panose="02020400000000000000" pitchFamily="18" charset="-122"/>
              <a:ea typeface="思源宋体 CN" panose="02020400000000000000" pitchFamily="18"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8"/>
            <a:ext cx="2965450" cy="398780"/>
          </a:xfrm>
          <a:prstGeom prst="rect">
            <a:avLst/>
          </a:prstGeom>
          <a:noFill/>
        </p:spPr>
        <p:txBody>
          <a:bodyPr wrap="square">
            <a:spAutoFit/>
          </a:bodyPr>
          <a:lstStyle>
            <a:defPPr>
              <a:defRPr lang="en-US"/>
            </a:defPPr>
            <a:lvl1pPr lvl="0" algn="just" fontAlgn="ctr">
              <a:spcBef>
                <a:spcPts val="1300"/>
              </a:spcBef>
              <a:spcAft>
                <a:spcPts val="1300"/>
              </a:spcAft>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安全使用电气设备</a:t>
            </a:r>
            <a:endParaRPr lang="zh-CN" altLang="en-US" dirty="0">
              <a:latin typeface="思源宋体 CN" panose="02020400000000000000" pitchFamily="18" charset="-122"/>
              <a:ea typeface="思源宋体 CN" panose="02020400000000000000" pitchFamily="18" charset="-122"/>
            </a:endParaRPr>
          </a:p>
        </p:txBody>
      </p:sp>
      <p:sp>
        <p:nvSpPr>
          <p:cNvPr id="9" name="文本框 8"/>
          <p:cNvSpPr txBox="1"/>
          <p:nvPr/>
        </p:nvSpPr>
        <p:spPr>
          <a:xfrm>
            <a:off x="323850" y="1635778"/>
            <a:ext cx="3105150" cy="5126990"/>
          </a:xfrm>
          <a:prstGeom prst="rect">
            <a:avLst/>
          </a:prstGeom>
          <a:noFill/>
        </p:spPr>
        <p:txBody>
          <a:bodyPr wrap="square">
            <a:spAutoFit/>
          </a:bodyPr>
          <a:lstStyle>
            <a:defPPr>
              <a:defRPr lang="en-US"/>
            </a:defPPr>
            <a:lvl1pPr algn="just">
              <a:lnSpc>
                <a:spcPct val="130000"/>
              </a:lnSpc>
              <a:defRPr kern="100">
                <a:latin typeface="黑体" panose="02010609060101010101" charset="-122"/>
                <a:ea typeface="黑体" panose="02010609060101010101"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使用电气设备的安全常识：</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1.</a:t>
            </a:r>
            <a:r>
              <a:rPr lang="zh-CN" altLang="en-US" dirty="0">
                <a:latin typeface="思源宋体 CN" panose="02020400000000000000" pitchFamily="18" charset="-122"/>
                <a:ea typeface="思源宋体 CN" panose="02020400000000000000" pitchFamily="18" charset="-122"/>
              </a:rPr>
              <a:t>必须严格按照安全操作规程操作。</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2.</a:t>
            </a:r>
            <a:r>
              <a:rPr lang="zh-CN" altLang="en-US" dirty="0">
                <a:latin typeface="思源宋体 CN" panose="02020400000000000000" pitchFamily="18" charset="-122"/>
                <a:ea typeface="思源宋体 CN" panose="02020400000000000000" pitchFamily="18" charset="-122"/>
              </a:rPr>
              <a:t>每次使用电气设备前先试运行一下，检查是否有“电火花”等异常情况出现。若发现问题，要找专职维修人员检修，直到排除故障后才能操作。</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3.</a:t>
            </a:r>
            <a:r>
              <a:rPr lang="zh-CN" altLang="en-US" dirty="0">
                <a:latin typeface="思源宋体 CN" panose="02020400000000000000" pitchFamily="18" charset="-122"/>
                <a:ea typeface="思源宋体 CN" panose="02020400000000000000" pitchFamily="18" charset="-122"/>
              </a:rPr>
              <a:t>不要触摸挂有“禁止合闸”、“维修中”等标牌的电气设备。这些设备处在不正常的状态中，很有可能带电或者有人检修，直接触摸</a:t>
            </a:r>
            <a:endParaRPr lang="zh-CN" altLang="en-US" dirty="0">
              <a:latin typeface="思源宋体 CN" panose="02020400000000000000" pitchFamily="18" charset="-122"/>
              <a:ea typeface="思源宋体 CN" panose="02020400000000000000" pitchFamily="18" charset="-122"/>
            </a:endParaRPr>
          </a:p>
        </p:txBody>
      </p:sp>
      <p:pic>
        <p:nvPicPr>
          <p:cNvPr id="16386" name="Picture 2"/>
          <p:cNvPicPr>
            <a:picLocks noChangeAspect="1" noChangeArrowheads="1"/>
          </p:cNvPicPr>
          <p:nvPr/>
        </p:nvPicPr>
        <p:blipFill>
          <a:blip r:embed="rId1"/>
          <a:srcRect/>
          <a:stretch>
            <a:fillRect/>
          </a:stretch>
        </p:blipFill>
        <p:spPr bwMode="auto">
          <a:xfrm>
            <a:off x="3580662" y="1849582"/>
            <a:ext cx="2972538" cy="4368338"/>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p:cNvSpPr txBox="1"/>
          <p:nvPr/>
        </p:nvSpPr>
        <p:spPr>
          <a:xfrm>
            <a:off x="323850" y="6861304"/>
            <a:ext cx="6229350" cy="1170305"/>
          </a:xfrm>
          <a:prstGeom prst="rect">
            <a:avLst/>
          </a:prstGeom>
          <a:noFill/>
        </p:spPr>
        <p:txBody>
          <a:bodyPr wrap="square">
            <a:spAutoFit/>
          </a:bodyPr>
          <a:lstStyle>
            <a:defPPr>
              <a:defRPr lang="en-US"/>
            </a:defPPr>
            <a:lvl1pPr algn="just">
              <a:lnSpc>
                <a:spcPct val="130000"/>
              </a:lnSpc>
              <a:defRPr kern="100">
                <a:latin typeface="黑体" panose="02010609060101010101" charset="-122"/>
                <a:ea typeface="黑体" panose="02010609060101010101"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对自己和他人都可能带来危险。</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4.</a:t>
            </a:r>
            <a:r>
              <a:rPr lang="zh-CN" altLang="en-US" dirty="0">
                <a:latin typeface="思源宋体 CN" panose="02020400000000000000" pitchFamily="18" charset="-122"/>
                <a:ea typeface="思源宋体 CN" panose="02020400000000000000" pitchFamily="18" charset="-122"/>
              </a:rPr>
              <a:t>使用电气设备或在电源周围工作时，必须使用个体防护用品。如戴绝缘手套，穿保护性或绝缘性的围裙及鞋。</a:t>
            </a:r>
            <a:endParaRPr lang="zh-CN" altLang="en-US" dirty="0">
              <a:latin typeface="思源宋体 CN" panose="02020400000000000000" pitchFamily="18" charset="-122"/>
              <a:ea typeface="思源宋体 CN" panose="02020400000000000000" pitchFamily="18"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8"/>
            <a:ext cx="2965450" cy="398780"/>
          </a:xfrm>
          <a:prstGeom prst="rect">
            <a:avLst/>
          </a:prstGeom>
          <a:noFill/>
        </p:spPr>
        <p:txBody>
          <a:bodyPr wrap="square">
            <a:spAutoFit/>
          </a:bodyPr>
          <a:lstStyle>
            <a:defPPr>
              <a:defRPr lang="en-US"/>
            </a:defPPr>
            <a:lvl1pPr lvl="0" algn="just" fontAlgn="ctr">
              <a:spcBef>
                <a:spcPts val="1300"/>
              </a:spcBef>
              <a:spcAft>
                <a:spcPts val="1300"/>
              </a:spcAft>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切莫忽视飞溅的焊花</a:t>
            </a:r>
            <a:endParaRPr lang="zh-CN" altLang="en-US" dirty="0">
              <a:latin typeface="思源宋体 CN" panose="02020400000000000000" pitchFamily="18" charset="-122"/>
              <a:ea typeface="思源宋体 CN" panose="02020400000000000000" pitchFamily="18" charset="-122"/>
            </a:endParaRPr>
          </a:p>
        </p:txBody>
      </p:sp>
      <p:pic>
        <p:nvPicPr>
          <p:cNvPr id="18434" name="Picture 2"/>
          <p:cNvPicPr>
            <a:picLocks noChangeAspect="1" noChangeArrowheads="1"/>
          </p:cNvPicPr>
          <p:nvPr/>
        </p:nvPicPr>
        <p:blipFill>
          <a:blip r:embed="rId1"/>
          <a:srcRect/>
          <a:stretch>
            <a:fillRect/>
          </a:stretch>
        </p:blipFill>
        <p:spPr bwMode="auto">
          <a:xfrm>
            <a:off x="3466598" y="3054623"/>
            <a:ext cx="3031470" cy="1719670"/>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p:cNvSpPr txBox="1"/>
          <p:nvPr/>
        </p:nvSpPr>
        <p:spPr>
          <a:xfrm>
            <a:off x="323851" y="1360984"/>
            <a:ext cx="6164036" cy="1889760"/>
          </a:xfrm>
          <a:prstGeom prst="rect">
            <a:avLst/>
          </a:prstGeom>
          <a:noFill/>
        </p:spPr>
        <p:txBody>
          <a:bodyPr wrap="square">
            <a:spAutoFit/>
          </a:bodyPr>
          <a:lstStyle>
            <a:defPPr>
              <a:defRPr lang="en-US"/>
            </a:defPPr>
            <a:lvl1pPr algn="just">
              <a:lnSpc>
                <a:spcPct val="130000"/>
              </a:lnSpc>
              <a:defRPr kern="100">
                <a:latin typeface="黑体" panose="02010609060101010101" charset="-122"/>
                <a:ea typeface="黑体" panose="02010609060101010101"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手工电弧焊接是一种应用广泛的热加工方法。在焊接过程中，焊花会四处飞溅，很容易引发火灾。为了预防焊花引发火灾，应注意以下几点：</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1.</a:t>
            </a:r>
            <a:r>
              <a:rPr lang="zh-CN" altLang="en-US" dirty="0">
                <a:latin typeface="思源宋体 CN" panose="02020400000000000000" pitchFamily="18" charset="-122"/>
                <a:ea typeface="思源宋体 CN" panose="02020400000000000000" pitchFamily="18" charset="-122"/>
              </a:rPr>
              <a:t>焊工要持证上岗。一定要经过专门的安全技术培训和考核，取得特种作业操作资格证书。</a:t>
            </a:r>
            <a:endParaRPr lang="zh-CN" altLang="en-US" dirty="0">
              <a:latin typeface="思源宋体 CN" panose="02020400000000000000" pitchFamily="18" charset="-122"/>
              <a:ea typeface="思源宋体 CN" panose="02020400000000000000" pitchFamily="18" charset="-122"/>
            </a:endParaRPr>
          </a:p>
        </p:txBody>
      </p:sp>
      <p:sp>
        <p:nvSpPr>
          <p:cNvPr id="12" name="文本框 11"/>
          <p:cNvSpPr txBox="1"/>
          <p:nvPr/>
        </p:nvSpPr>
        <p:spPr>
          <a:xfrm>
            <a:off x="323851" y="3224752"/>
            <a:ext cx="3105150" cy="1889760"/>
          </a:xfrm>
          <a:prstGeom prst="rect">
            <a:avLst/>
          </a:prstGeom>
          <a:noFill/>
        </p:spPr>
        <p:txBody>
          <a:bodyPr wrap="square">
            <a:spAutoFit/>
          </a:bodyPr>
          <a:lstStyle>
            <a:defPPr>
              <a:defRPr lang="en-US"/>
            </a:defPPr>
            <a:lvl1pPr algn="just">
              <a:lnSpc>
                <a:spcPct val="130000"/>
              </a:lnSpc>
              <a:defRPr kern="100">
                <a:latin typeface="黑体" panose="02010609060101010101" charset="-122"/>
                <a:ea typeface="黑体" panose="02010609060101010101" charset="-122"/>
                <a:cs typeface="Times New Roman" panose="02020603050405020304" pitchFamily="18" charset="0"/>
              </a:defRPr>
            </a:lvl1pPr>
          </a:lstStyle>
          <a:p>
            <a:r>
              <a:rPr lang="en-US" altLang="zh-CN" dirty="0">
                <a:latin typeface="思源宋体 CN" panose="02020400000000000000" pitchFamily="18" charset="-122"/>
                <a:ea typeface="思源宋体 CN" panose="02020400000000000000" pitchFamily="18" charset="-122"/>
              </a:rPr>
              <a:t>2.</a:t>
            </a:r>
            <a:r>
              <a:rPr lang="zh-CN" altLang="en-US" dirty="0">
                <a:latin typeface="思源宋体 CN" panose="02020400000000000000" pitchFamily="18" charset="-122"/>
                <a:ea typeface="思源宋体 CN" panose="02020400000000000000" pitchFamily="18" charset="-122"/>
              </a:rPr>
              <a:t>坚持动火证制度。在焊接施工前，由组织施工的人员或操作人员向单位的安全消防管理部门申报动火申请，对动火时可能发生的危害</a:t>
            </a:r>
            <a:endParaRPr lang="zh-CN" altLang="en-US" dirty="0">
              <a:latin typeface="思源宋体 CN" panose="02020400000000000000" pitchFamily="18" charset="-122"/>
              <a:ea typeface="思源宋体 CN" panose="02020400000000000000" pitchFamily="18" charset="-122"/>
            </a:endParaRPr>
          </a:p>
        </p:txBody>
      </p:sp>
      <p:sp>
        <p:nvSpPr>
          <p:cNvPr id="14" name="文本框 13"/>
          <p:cNvSpPr txBox="1"/>
          <p:nvPr/>
        </p:nvSpPr>
        <p:spPr>
          <a:xfrm>
            <a:off x="323850" y="5107218"/>
            <a:ext cx="6174217" cy="2609215"/>
          </a:xfrm>
          <a:prstGeom prst="rect">
            <a:avLst/>
          </a:prstGeom>
          <a:noFill/>
        </p:spPr>
        <p:txBody>
          <a:bodyPr wrap="square">
            <a:spAutoFit/>
          </a:bodyPr>
          <a:lstStyle>
            <a:defPPr>
              <a:defRPr lang="en-US"/>
            </a:defPPr>
            <a:lvl1pPr algn="just">
              <a:lnSpc>
                <a:spcPct val="130000"/>
              </a:lnSpc>
              <a:defRPr kern="100">
                <a:latin typeface="黑体" panose="02010609060101010101" charset="-122"/>
                <a:ea typeface="黑体" panose="02010609060101010101"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进行分析，对如何防范事故提出详实有效的措施，最后由有关领导进行核准。</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3.</a:t>
            </a:r>
            <a:r>
              <a:rPr lang="zh-CN" altLang="en-US" dirty="0">
                <a:latin typeface="思源宋体 CN" panose="02020400000000000000" pitchFamily="18" charset="-122"/>
                <a:ea typeface="思源宋体 CN" panose="02020400000000000000" pitchFamily="18" charset="-122"/>
              </a:rPr>
              <a:t>认真清理现场。对一切可燃物要予以清理，有风天气时还要设风档。</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4.</a:t>
            </a:r>
            <a:r>
              <a:rPr lang="zh-CN" altLang="en-US" dirty="0">
                <a:latin typeface="思源宋体 CN" panose="02020400000000000000" pitchFamily="18" charset="-122"/>
                <a:ea typeface="思源宋体 CN" panose="02020400000000000000" pitchFamily="18" charset="-122"/>
              </a:rPr>
              <a:t>加强现场监控。施焊过程中要由专人进行现场监控，尤其要加强对外来施工人员的监控。一旦发现异常情况及时予以处理。</a:t>
            </a:r>
            <a:endParaRPr lang="zh-CN" altLang="en-US" dirty="0">
              <a:latin typeface="思源宋体 CN" panose="02020400000000000000" pitchFamily="18" charset="-122"/>
              <a:ea typeface="思源宋体 CN" panose="02020400000000000000" pitchFamily="18"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8"/>
            <a:ext cx="3321050" cy="398780"/>
          </a:xfrm>
          <a:prstGeom prst="rect">
            <a:avLst/>
          </a:prstGeom>
          <a:noFill/>
        </p:spPr>
        <p:txBody>
          <a:bodyPr wrap="square">
            <a:spAutoFit/>
          </a:bodyPr>
          <a:lstStyle>
            <a:defPPr>
              <a:defRPr lang="en-US"/>
            </a:defPPr>
            <a:lvl1pPr lvl="0" algn="just" fontAlgn="ctr">
              <a:spcBef>
                <a:spcPts val="1300"/>
              </a:spcBef>
              <a:spcAft>
                <a:spcPts val="1300"/>
              </a:spcAft>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使用危险化学品要注意什么</a:t>
            </a:r>
            <a:endParaRPr lang="zh-CN" altLang="en-US" dirty="0">
              <a:latin typeface="思源宋体 CN" panose="02020400000000000000" pitchFamily="18" charset="-122"/>
              <a:ea typeface="思源宋体 CN" panose="02020400000000000000" pitchFamily="18" charset="-122"/>
            </a:endParaRPr>
          </a:p>
        </p:txBody>
      </p:sp>
      <p:sp>
        <p:nvSpPr>
          <p:cNvPr id="3" name="Rectangle 1"/>
          <p:cNvSpPr>
            <a:spLocks noChangeArrowheads="1"/>
          </p:cNvSpPr>
          <p:nvPr/>
        </p:nvSpPr>
        <p:spPr bwMode="auto">
          <a:xfrm>
            <a:off x="323850" y="1319149"/>
            <a:ext cx="6210300" cy="4407535"/>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使用危险化学品的安全措施：</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 1.在使用中应尽量避免直接接触，不要用化学溶剂洗手，更不要误服，特别是接触到腐蚀性化学品要立即用大量的水冲洗。</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2.易燃易爆场所是禁止使用明火的，如果确实需动用明火，事先要得到批准，并做好充分的防范措施才可以操作。</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3.在有火灾、爆炸危险的工作场所，不要穿化纤服装或</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带铁钉的鞋，避免产生静电或火花引起火灾。</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4.危险化学品的搬运一定要小心。穿戴好防护用品，严格按规定要求操作。携带危险化学品不能搭乘公共汽车、火车、飞机等交通运输工具，也不能在邮件中夹带。</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5.对废弃化学用品要妥善处置。</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pic>
        <p:nvPicPr>
          <p:cNvPr id="19460" name="Picture 4"/>
          <p:cNvPicPr>
            <a:picLocks noChangeAspect="1" noChangeArrowheads="1"/>
          </p:cNvPicPr>
          <p:nvPr/>
        </p:nvPicPr>
        <p:blipFill rotWithShape="1">
          <a:blip r:embed="rId1"/>
          <a:srcRect t="4501" b="12566"/>
          <a:stretch>
            <a:fillRect/>
          </a:stretch>
        </p:blipFill>
        <p:spPr bwMode="auto">
          <a:xfrm>
            <a:off x="323850" y="5854808"/>
            <a:ext cx="6210300" cy="37086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8"/>
            <a:ext cx="2965450" cy="398780"/>
          </a:xfrm>
          <a:prstGeom prst="rect">
            <a:avLst/>
          </a:prstGeom>
          <a:noFill/>
        </p:spPr>
        <p:txBody>
          <a:bodyPr wrap="square">
            <a:spAutoFit/>
          </a:bodyPr>
          <a:lstStyle>
            <a:defPPr>
              <a:defRPr lang="en-US"/>
            </a:defPPr>
            <a:lvl1pPr lvl="0" algn="just" fontAlgn="ctr">
              <a:spcBef>
                <a:spcPts val="1300"/>
              </a:spcBef>
              <a:spcAft>
                <a:spcPts val="1300"/>
              </a:spcAft>
              <a:defRPr sz="2000" b="1" kern="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正确使用劳动防护用品</a:t>
            </a:r>
            <a:endParaRPr lang="zh-CN" altLang="en-US" dirty="0">
              <a:latin typeface="思源宋体 CN" panose="02020400000000000000" pitchFamily="18" charset="-122"/>
              <a:ea typeface="思源宋体 CN" panose="02020400000000000000" pitchFamily="18" charset="-122"/>
            </a:endParaRPr>
          </a:p>
        </p:txBody>
      </p:sp>
      <p:sp>
        <p:nvSpPr>
          <p:cNvPr id="8" name="Rectangle 1"/>
          <p:cNvSpPr>
            <a:spLocks noChangeArrowheads="1"/>
          </p:cNvSpPr>
          <p:nvPr/>
        </p:nvSpPr>
        <p:spPr bwMode="auto">
          <a:xfrm>
            <a:off x="323850" y="1337008"/>
            <a:ext cx="6165440" cy="6206490"/>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生产经营单位应当建立健全有关劳动防护用品的管理制度，提供的用品必须符合国家标准或者行业标准，要加强劳动防护用品的购买、验收、发放、更新、报废等环节的管理，监督并教育从业人员按照使用要求佩戴和使用。要重点注意以下事项：</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1.电工作业（或手持电动工具）人员必须穿好绝缘鞋，以免发生触电。</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2.车间或工地工作人员必须按要求穿工作服、戴安全帽，以免穿着不当造成机械缠绕或发生物体坠落造成头部伤害。</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3.正确佩戴防护手套，以免造成手臂伤害。</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4.要正确佩戴适当的护目镜和面罩，以免照成视力伤害。</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5.工作场所要按规定穿用劳保用鞋，以免造成脚部伤害。</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6.要正确选择和使用各类口罩、面具、以免因使用防毒护品不当，造成中毒伤害。</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7.在其他需要进行防护的场所，如噪声、振动、辐射等，也要正确佩戴和使用劳动防护用品，从而保护自身的安全和健康。</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grpSp>
        <p:nvGrpSpPr>
          <p:cNvPr id="5" name="组合 4"/>
          <p:cNvGrpSpPr>
            <a:grpSpLocks noChangeAspect="1"/>
          </p:cNvGrpSpPr>
          <p:nvPr/>
        </p:nvGrpSpPr>
        <p:grpSpPr>
          <a:xfrm>
            <a:off x="323850" y="7687047"/>
            <a:ext cx="6252210" cy="1407021"/>
            <a:chOff x="40017" y="4539939"/>
            <a:chExt cx="6975624" cy="1556529"/>
          </a:xfrm>
        </p:grpSpPr>
        <p:pic>
          <p:nvPicPr>
            <p:cNvPr id="6" name="Picture 4" descr="工业, 安全, 后勤, 工作服, 工业安全, 护目镜, 背心, 工人, 强制性, 制成品, 保护个人, 主管"/>
            <p:cNvPicPr>
              <a:picLocks noChangeArrowheads="1"/>
            </p:cNvPicPr>
            <p:nvPr/>
          </p:nvPicPr>
          <p:blipFill>
            <a:blip r:embed="rId1"/>
            <a:srcRect/>
            <a:stretch>
              <a:fillRect/>
            </a:stretch>
          </p:blipFill>
          <p:spPr bwMode="auto">
            <a:xfrm>
              <a:off x="2377965" y="4544474"/>
              <a:ext cx="2313832" cy="1551986"/>
            </a:xfrm>
            <a:prstGeom prst="rect">
              <a:avLst/>
            </a:prstGeom>
            <a:noFill/>
          </p:spPr>
        </p:pic>
        <p:pic>
          <p:nvPicPr>
            <p:cNvPr id="7" name="Picture 2" descr="工业, 安全, 后勤, 工作服, 工业安全, 护目镜, 背心, 工人, 强制性, 制成品, 保护个人, 主管"/>
            <p:cNvPicPr>
              <a:picLocks noChangeArrowheads="1"/>
            </p:cNvPicPr>
            <p:nvPr/>
          </p:nvPicPr>
          <p:blipFill>
            <a:blip r:embed="rId2"/>
            <a:srcRect b="-1"/>
            <a:stretch>
              <a:fillRect/>
            </a:stretch>
          </p:blipFill>
          <p:spPr bwMode="auto">
            <a:xfrm>
              <a:off x="4701809" y="4544481"/>
              <a:ext cx="2313832" cy="1551987"/>
            </a:xfrm>
            <a:prstGeom prst="rect">
              <a:avLst/>
            </a:prstGeom>
            <a:noFill/>
          </p:spPr>
        </p:pic>
        <p:pic>
          <p:nvPicPr>
            <p:cNvPr id="9" name="Picture 8" descr="化学家, 服装, 保护, 安全, 后勤, 工作服, 工业安全, 护目镜, 背心, 工人, 强制性, 制成品"/>
            <p:cNvPicPr>
              <a:picLocks noChangeArrowheads="1"/>
            </p:cNvPicPr>
            <p:nvPr/>
          </p:nvPicPr>
          <p:blipFill>
            <a:blip r:embed="rId3"/>
            <a:srcRect/>
            <a:stretch>
              <a:fillRect/>
            </a:stretch>
          </p:blipFill>
          <p:spPr bwMode="auto">
            <a:xfrm>
              <a:off x="40017" y="4539939"/>
              <a:ext cx="2313832" cy="1551986"/>
            </a:xfrm>
            <a:prstGeom prst="rect">
              <a:avLst/>
            </a:prstGeom>
            <a:noFill/>
          </p:spPr>
        </p:pic>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8"/>
            <a:ext cx="2965450" cy="39878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从业人员的义务</a:t>
            </a:r>
            <a:endParaRPr lang="zh-CN" altLang="zh-CN" dirty="0">
              <a:latin typeface="思源宋体 CN" panose="02020400000000000000" pitchFamily="18" charset="-122"/>
              <a:ea typeface="思源宋体 CN" panose="02020400000000000000" pitchFamily="18" charset="-122"/>
            </a:endParaRPr>
          </a:p>
        </p:txBody>
      </p:sp>
      <p:sp>
        <p:nvSpPr>
          <p:cNvPr id="8" name="Rectangle 1"/>
          <p:cNvSpPr>
            <a:spLocks noChangeArrowheads="1"/>
          </p:cNvSpPr>
          <p:nvPr/>
        </p:nvSpPr>
        <p:spPr bwMode="auto">
          <a:xfrm>
            <a:off x="323850" y="1260808"/>
            <a:ext cx="6165440" cy="1529715"/>
          </a:xfrm>
          <a:prstGeom prst="rect">
            <a:avLst/>
          </a:prstGeom>
          <a:noFill/>
        </p:spPr>
        <p:txBody>
          <a:bodyPr wrap="square">
            <a:spAutoFit/>
          </a:bodyPr>
          <a:lstStyle/>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安全生产法</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所明确的从业人员的义务如下：</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自律遵规的义务，即从业人员在作业过程中，应当遵守本单位的安全生产规章制度和操作规程，正确佩戴和使用劳动防护用品。</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pic>
        <p:nvPicPr>
          <p:cNvPr id="21506" name="Picture 2"/>
          <p:cNvPicPr>
            <a:picLocks noChangeAspect="1" noChangeArrowheads="1"/>
          </p:cNvPicPr>
          <p:nvPr/>
        </p:nvPicPr>
        <p:blipFill>
          <a:blip r:embed="rId1"/>
          <a:srcRect/>
          <a:stretch>
            <a:fillRect/>
          </a:stretch>
        </p:blipFill>
        <p:spPr bwMode="auto">
          <a:xfrm>
            <a:off x="3406570" y="2612569"/>
            <a:ext cx="3150230" cy="2264229"/>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p:cNvSpPr txBox="1"/>
          <p:nvPr/>
        </p:nvSpPr>
        <p:spPr>
          <a:xfrm>
            <a:off x="323850" y="2823823"/>
            <a:ext cx="2854779" cy="1889760"/>
          </a:xfrm>
          <a:prstGeom prst="rect">
            <a:avLst/>
          </a:prstGeom>
          <a:noFill/>
        </p:spPr>
        <p:txBody>
          <a:bodyPr wrap="square">
            <a:spAutoFit/>
          </a:bodyPr>
          <a:lstStyle/>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2.</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自觉学习安全生产知识的义务，要掌握本职工作所需的安全生产知识，提高安全生产技能，增强事故预防和应急处理能力。</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sp>
        <p:nvSpPr>
          <p:cNvPr id="12" name="文本框 11"/>
          <p:cNvSpPr txBox="1"/>
          <p:nvPr/>
        </p:nvSpPr>
        <p:spPr>
          <a:xfrm>
            <a:off x="323850" y="4799507"/>
            <a:ext cx="6165440" cy="777457"/>
          </a:xfrm>
          <a:prstGeom prst="rect">
            <a:avLst/>
          </a:prstGeom>
          <a:noFill/>
        </p:spPr>
        <p:txBody>
          <a:bodyPr wrap="square">
            <a:spAutoFit/>
          </a:bodyPr>
          <a:lstStyle/>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3.</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危险报告义务，即发现事故隐患或者其他不安全因素时，应当立即向现场安全生产管理人员或者本单位负责人报告。</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sp>
        <p:nvSpPr>
          <p:cNvPr id="13" name="矩形 12"/>
          <p:cNvSpPr/>
          <p:nvPr/>
        </p:nvSpPr>
        <p:spPr>
          <a:xfrm>
            <a:off x="101600" y="571040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323850" y="5825308"/>
            <a:ext cx="2965450" cy="39878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用电安全知识</a:t>
            </a:r>
            <a:endParaRPr lang="zh-CN" altLang="en-US" dirty="0">
              <a:latin typeface="思源宋体 CN" panose="02020400000000000000" pitchFamily="18" charset="-122"/>
              <a:ea typeface="思源宋体 CN" panose="02020400000000000000" pitchFamily="18" charset="-122"/>
            </a:endParaRPr>
          </a:p>
        </p:txBody>
      </p:sp>
      <p:sp>
        <p:nvSpPr>
          <p:cNvPr id="16" name="文本框 15"/>
          <p:cNvSpPr txBox="1"/>
          <p:nvPr/>
        </p:nvSpPr>
        <p:spPr>
          <a:xfrm>
            <a:off x="323850" y="6404520"/>
            <a:ext cx="6165440" cy="3328670"/>
          </a:xfrm>
          <a:prstGeom prst="rect">
            <a:avLst/>
          </a:prstGeom>
          <a:noFill/>
        </p:spPr>
        <p:txBody>
          <a:bodyPr wrap="square">
            <a:spAutoFit/>
          </a:bodyPr>
          <a:lstStyle>
            <a:defPPr>
              <a:defRPr lang="en-US"/>
            </a:defPPr>
            <a:lvl1pPr algn="just">
              <a:lnSpc>
                <a:spcPct val="130000"/>
              </a:lnSpc>
              <a:defRPr kern="100">
                <a:latin typeface="黑体" panose="02010609060101010101" charset="-122"/>
                <a:ea typeface="黑体" panose="02010609060101010101" charset="-122"/>
                <a:cs typeface="Times New Roman" panose="02020603050405020304" pitchFamily="18" charset="0"/>
              </a:defRPr>
            </a:lvl1pPr>
          </a:lstStyle>
          <a:p>
            <a:r>
              <a:rPr lang="en-US" altLang="zh-CN" dirty="0">
                <a:latin typeface="思源宋体 CN" panose="02020400000000000000" pitchFamily="18" charset="-122"/>
                <a:ea typeface="思源宋体 CN" panose="02020400000000000000" pitchFamily="18" charset="-122"/>
              </a:rPr>
              <a:t>1.</a:t>
            </a:r>
            <a:r>
              <a:rPr lang="zh-CN" altLang="en-US" dirty="0">
                <a:latin typeface="思源宋体 CN" panose="02020400000000000000" pitchFamily="18" charset="-122"/>
                <a:ea typeface="思源宋体 CN" panose="02020400000000000000" pitchFamily="18" charset="-122"/>
              </a:rPr>
              <a:t>电力设备发生火灾时，可带电灭火的器材有二氧化碳、四氯化碳、干粉。</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2.</a:t>
            </a:r>
            <a:r>
              <a:rPr lang="zh-CN" altLang="en-US" dirty="0">
                <a:latin typeface="思源宋体 CN" panose="02020400000000000000" pitchFamily="18" charset="-122"/>
                <a:ea typeface="思源宋体 CN" panose="02020400000000000000" pitchFamily="18" charset="-122"/>
              </a:rPr>
              <a:t>安全电压最高为</a:t>
            </a:r>
            <a:r>
              <a:rPr lang="en-US" altLang="zh-CN" dirty="0">
                <a:latin typeface="思源宋体 CN" panose="02020400000000000000" pitchFamily="18" charset="-122"/>
                <a:ea typeface="思源宋体 CN" panose="02020400000000000000" pitchFamily="18" charset="-122"/>
              </a:rPr>
              <a:t>36</a:t>
            </a:r>
            <a:r>
              <a:rPr lang="zh-CN" altLang="en-US" dirty="0">
                <a:latin typeface="思源宋体 CN" panose="02020400000000000000" pitchFamily="18" charset="-122"/>
                <a:ea typeface="思源宋体 CN" panose="02020400000000000000" pitchFamily="18" charset="-122"/>
              </a:rPr>
              <a:t>伏（潮湿场所为</a:t>
            </a:r>
            <a:r>
              <a:rPr lang="en-US" altLang="zh-CN" dirty="0">
                <a:latin typeface="思源宋体 CN" panose="02020400000000000000" pitchFamily="18" charset="-122"/>
                <a:ea typeface="思源宋体 CN" panose="02020400000000000000" pitchFamily="18" charset="-122"/>
              </a:rPr>
              <a:t>12</a:t>
            </a:r>
            <a:r>
              <a:rPr lang="zh-CN" altLang="en-US" dirty="0">
                <a:latin typeface="思源宋体 CN" panose="02020400000000000000" pitchFamily="18" charset="-122"/>
                <a:ea typeface="思源宋体 CN" panose="02020400000000000000" pitchFamily="18" charset="-122"/>
              </a:rPr>
              <a:t>伏）。</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3.</a:t>
            </a:r>
            <a:r>
              <a:rPr lang="zh-CN" altLang="en-US" dirty="0">
                <a:latin typeface="思源宋体 CN" panose="02020400000000000000" pitchFamily="18" charset="-122"/>
                <a:ea typeface="思源宋体 CN" panose="02020400000000000000" pitchFamily="18" charset="-122"/>
              </a:rPr>
              <a:t>通过人身的安全电流：交流</a:t>
            </a:r>
            <a:r>
              <a:rPr lang="en-US" altLang="zh-CN" dirty="0">
                <a:latin typeface="思源宋体 CN" panose="02020400000000000000" pitchFamily="18" charset="-122"/>
                <a:ea typeface="思源宋体 CN" panose="02020400000000000000" pitchFamily="18" charset="-122"/>
              </a:rPr>
              <a:t>10</a:t>
            </a:r>
            <a:r>
              <a:rPr lang="zh-CN" altLang="en-US" dirty="0">
                <a:latin typeface="思源宋体 CN" panose="02020400000000000000" pitchFamily="18" charset="-122"/>
                <a:ea typeface="思源宋体 CN" panose="02020400000000000000" pitchFamily="18" charset="-122"/>
              </a:rPr>
              <a:t>毫安，直流</a:t>
            </a:r>
            <a:r>
              <a:rPr lang="en-US" altLang="zh-CN" dirty="0">
                <a:latin typeface="思源宋体 CN" panose="02020400000000000000" pitchFamily="18" charset="-122"/>
                <a:ea typeface="思源宋体 CN" panose="02020400000000000000" pitchFamily="18" charset="-122"/>
              </a:rPr>
              <a:t>50</a:t>
            </a:r>
            <a:r>
              <a:rPr lang="zh-CN" altLang="en-US" dirty="0">
                <a:latin typeface="思源宋体 CN" panose="02020400000000000000" pitchFamily="18" charset="-122"/>
                <a:ea typeface="思源宋体 CN" panose="02020400000000000000" pitchFamily="18" charset="-122"/>
              </a:rPr>
              <a:t>毫安。</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4.</a:t>
            </a:r>
            <a:r>
              <a:rPr lang="zh-CN" altLang="en-US" dirty="0">
                <a:latin typeface="思源宋体 CN" panose="02020400000000000000" pitchFamily="18" charset="-122"/>
                <a:ea typeface="思源宋体 CN" panose="02020400000000000000" pitchFamily="18" charset="-122"/>
              </a:rPr>
              <a:t>电器设备外壳（金属）与外部线路绝缘电阻不应小于</a:t>
            </a:r>
            <a:r>
              <a:rPr lang="en-US" altLang="zh-CN" dirty="0">
                <a:latin typeface="思源宋体 CN" panose="02020400000000000000" pitchFamily="18" charset="-122"/>
                <a:ea typeface="思源宋体 CN" panose="02020400000000000000" pitchFamily="18" charset="-122"/>
              </a:rPr>
              <a:t>0.5</a:t>
            </a:r>
            <a:r>
              <a:rPr lang="zh-CN" altLang="en-US" dirty="0">
                <a:latin typeface="思源宋体 CN" panose="02020400000000000000" pitchFamily="18" charset="-122"/>
                <a:ea typeface="思源宋体 CN" panose="02020400000000000000" pitchFamily="18" charset="-122"/>
              </a:rPr>
              <a:t>兆欧。</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5.</a:t>
            </a:r>
            <a:r>
              <a:rPr lang="zh-CN" altLang="en-US" dirty="0">
                <a:latin typeface="思源宋体 CN" panose="02020400000000000000" pitchFamily="18" charset="-122"/>
                <a:ea typeface="思源宋体 CN" panose="02020400000000000000" pitchFamily="18" charset="-122"/>
              </a:rPr>
              <a:t>漏电保护器的动作电流不应大于</a:t>
            </a:r>
            <a:r>
              <a:rPr lang="en-US" altLang="zh-CN" dirty="0">
                <a:latin typeface="思源宋体 CN" panose="02020400000000000000" pitchFamily="18" charset="-122"/>
                <a:ea typeface="思源宋体 CN" panose="02020400000000000000" pitchFamily="18" charset="-122"/>
              </a:rPr>
              <a:t>10</a:t>
            </a:r>
            <a:r>
              <a:rPr lang="zh-CN" altLang="en-US" dirty="0">
                <a:latin typeface="思源宋体 CN" panose="02020400000000000000" pitchFamily="18" charset="-122"/>
                <a:ea typeface="思源宋体 CN" panose="02020400000000000000" pitchFamily="18" charset="-122"/>
              </a:rPr>
              <a:t>毫安。</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6.</a:t>
            </a:r>
            <a:r>
              <a:rPr lang="zh-CN" altLang="en-US" dirty="0">
                <a:latin typeface="思源宋体 CN" panose="02020400000000000000" pitchFamily="18" charset="-122"/>
                <a:ea typeface="思源宋体 CN" panose="02020400000000000000" pitchFamily="18" charset="-122"/>
              </a:rPr>
              <a:t>照明开关必须串接在相线上，严禁零线串接，否则更换灯具时有触电的危险。</a:t>
            </a:r>
            <a:endParaRPr lang="zh-CN" altLang="en-US" dirty="0">
              <a:latin typeface="思源宋体 CN" panose="02020400000000000000" pitchFamily="18" charset="-122"/>
              <a:ea typeface="思源宋体 CN" panose="02020400000000000000" pitchFamily="18" charset="-122"/>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8"/>
            <a:ext cx="3448050" cy="39878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火灾类型和灭火器的选择</a:t>
            </a:r>
            <a:endParaRPr lang="zh-CN" altLang="en-US" dirty="0">
              <a:latin typeface="思源宋体 CN" panose="02020400000000000000" pitchFamily="18" charset="-122"/>
              <a:ea typeface="思源宋体 CN" panose="02020400000000000000" pitchFamily="18" charset="-122"/>
            </a:endParaRPr>
          </a:p>
        </p:txBody>
      </p:sp>
      <p:sp>
        <p:nvSpPr>
          <p:cNvPr id="8" name="Rectangle 1"/>
          <p:cNvSpPr>
            <a:spLocks noChangeArrowheads="1"/>
          </p:cNvSpPr>
          <p:nvPr/>
        </p:nvSpPr>
        <p:spPr bwMode="auto">
          <a:xfrm>
            <a:off x="323850" y="1260808"/>
            <a:ext cx="6165440" cy="3688080"/>
          </a:xfrm>
          <a:prstGeom prst="rect">
            <a:avLst/>
          </a:prstGeom>
          <a:noFill/>
        </p:spPr>
        <p:txBody>
          <a:bodyPr wrap="square">
            <a:spAutoFit/>
          </a:bodyPr>
          <a:lstStyle/>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火灾分为六类，应使用相应的灭火器材。</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A</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类火灾</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指固体物质火灾，如木材、棉、毛、麻、纸张</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。可用</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磷酸铵盐灭火剂</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泡沫型灭火器</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水型灭火器</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卤代烷型灭火器</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endPar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B</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类火灾</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指液体火灾和可熔性的固体物质火灾，如汽油、煤油、原油、甲醇、乙醇、沥青等</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。可用</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干粉类的灭火器</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二氧化碳灭火器</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泡沫型灭火器</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卤代烷型灭火器</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endPar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C</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类</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火灾</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指气体火灾，如煤气、天然气、甲烷、丙烷、乙炔、氢气</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。可用</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干粉类的灭火器</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二氧化碳灭火器</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卤代烷型灭火器</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endPar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pic>
        <p:nvPicPr>
          <p:cNvPr id="5" name="图片 4" descr="卡通人物&#10;&#10;中度可信度描述已自动生成"/>
          <p:cNvPicPr>
            <a:picLocks noChangeAspect="1"/>
          </p:cNvPicPr>
          <p:nvPr/>
        </p:nvPicPr>
        <p:blipFill>
          <a:blip r:embed="rId1"/>
          <a:stretch>
            <a:fillRect/>
          </a:stretch>
        </p:blipFill>
        <p:spPr>
          <a:xfrm>
            <a:off x="3653128" y="5440320"/>
            <a:ext cx="3204872" cy="3204872"/>
          </a:xfrm>
          <a:prstGeom prst="rect">
            <a:avLst/>
          </a:prstGeom>
        </p:spPr>
      </p:pic>
      <p:sp>
        <p:nvSpPr>
          <p:cNvPr id="9" name="文本框 8"/>
          <p:cNvSpPr txBox="1"/>
          <p:nvPr/>
        </p:nvSpPr>
        <p:spPr>
          <a:xfrm>
            <a:off x="323850" y="5132540"/>
            <a:ext cx="3448050" cy="4048125"/>
          </a:xfrm>
          <a:prstGeom prst="rect">
            <a:avLst/>
          </a:prstGeom>
          <a:noFill/>
        </p:spPr>
        <p:txBody>
          <a:bodyPr wrap="square">
            <a:spAutoFit/>
          </a:bodyPr>
          <a:lstStyle/>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D</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类火灾</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指金属火灾，如钾、钠、镁、钛、锆、锂、铝镁合金等燃烧的火灾</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。可用</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专用的干粉灭火器</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endPar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E</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类火灾</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指电器火灾</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。可用</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磷酸铵盐灭火剂</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二氧化碳灭火器</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卤代烷型灭火器</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endPar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F</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类火灾，指烹饪器具内的烹饪物（如动植物油脂）火灾。可用可用</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磷酸铵盐灭火剂</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二氧化碳灭火器</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卤代烷型灭火器</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endPar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图片 56"/>
          <p:cNvPicPr>
            <a:picLocks noChangeAspect="1"/>
          </p:cNvPicPr>
          <p:nvPr/>
        </p:nvPicPr>
        <p:blipFill>
          <a:blip r:embed="rId1"/>
          <a:srcRect r="183" b="10719"/>
          <a:stretch>
            <a:fillRect/>
          </a:stretch>
        </p:blipFill>
        <p:spPr>
          <a:xfrm>
            <a:off x="0" y="1544431"/>
            <a:ext cx="6858000" cy="2502741"/>
          </a:xfrm>
          <a:custGeom>
            <a:avLst/>
            <a:gdLst>
              <a:gd name="connsiteX0" fmla="*/ 0 w 12192000"/>
              <a:gd name="connsiteY0" fmla="*/ 0 h 4449318"/>
              <a:gd name="connsiteX1" fmla="*/ 12192000 w 12192000"/>
              <a:gd name="connsiteY1" fmla="*/ 0 h 4449318"/>
              <a:gd name="connsiteX2" fmla="*/ 12192000 w 12192000"/>
              <a:gd name="connsiteY2" fmla="*/ 4449318 h 4449318"/>
              <a:gd name="connsiteX3" fmla="*/ 0 w 12192000"/>
              <a:gd name="connsiteY3" fmla="*/ 4449318 h 4449318"/>
            </a:gdLst>
            <a:ahLst/>
            <a:cxnLst>
              <a:cxn ang="0">
                <a:pos x="connsiteX0" y="connsiteY0"/>
              </a:cxn>
              <a:cxn ang="0">
                <a:pos x="connsiteX1" y="connsiteY1"/>
              </a:cxn>
              <a:cxn ang="0">
                <a:pos x="connsiteX2" y="connsiteY2"/>
              </a:cxn>
              <a:cxn ang="0">
                <a:pos x="connsiteX3" y="connsiteY3"/>
              </a:cxn>
            </a:cxnLst>
            <a:rect l="l" t="t" r="r" b="b"/>
            <a:pathLst>
              <a:path w="12192000" h="4449318">
                <a:moveTo>
                  <a:pt x="0" y="0"/>
                </a:moveTo>
                <a:lnTo>
                  <a:pt x="12192000" y="0"/>
                </a:lnTo>
                <a:lnTo>
                  <a:pt x="12192000" y="4449318"/>
                </a:lnTo>
                <a:lnTo>
                  <a:pt x="0" y="4449318"/>
                </a:lnTo>
                <a:close/>
              </a:path>
            </a:pathLst>
          </a:custGeom>
        </p:spPr>
      </p:pic>
      <p:pic>
        <p:nvPicPr>
          <p:cNvPr id="9" name="图片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425491" y="164776"/>
            <a:ext cx="2432509" cy="653941"/>
          </a:xfrm>
          <a:prstGeom prst="rect">
            <a:avLst/>
          </a:prstGeom>
        </p:spPr>
      </p:pic>
      <p:sp>
        <p:nvSpPr>
          <p:cNvPr id="27" name="矩形 26"/>
          <p:cNvSpPr/>
          <p:nvPr/>
        </p:nvSpPr>
        <p:spPr>
          <a:xfrm>
            <a:off x="0" y="3229649"/>
            <a:ext cx="6858000" cy="28575"/>
          </a:xfrm>
          <a:prstGeom prst="rect">
            <a:avLst/>
          </a:prstGeom>
          <a:solidFill>
            <a:srgbClr val="EBA64B"/>
          </a:solidFill>
          <a:ln>
            <a:solidFill>
              <a:srgbClr val="F0822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endParaRPr lang="zh-CN" altLang="en-US" sz="1015">
              <a:solidFill>
                <a:prstClr val="white"/>
              </a:solidFill>
              <a:latin typeface="思源黑体 CN Medium" panose="020B0600000000000000" charset="-122"/>
              <a:ea typeface="思源黑体 CN Medium" panose="020B0600000000000000" charset="-122"/>
            </a:endParaRPr>
          </a:p>
        </p:txBody>
      </p:sp>
      <p:pic>
        <p:nvPicPr>
          <p:cNvPr id="58" name="图片 57"/>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63985" y="260697"/>
            <a:ext cx="1284247" cy="823317"/>
          </a:xfrm>
          <a:prstGeom prst="rect">
            <a:avLst/>
          </a:prstGeom>
        </p:spPr>
      </p:pic>
      <p:pic>
        <p:nvPicPr>
          <p:cNvPr id="36" name="4">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274142" y="342505"/>
            <a:ext cx="274142" cy="274141"/>
          </a:xfrm>
          <a:prstGeom prst="rect">
            <a:avLst/>
          </a:prstGeom>
        </p:spPr>
      </p:pic>
      <p:sp>
        <p:nvSpPr>
          <p:cNvPr id="40" name="2"/>
          <p:cNvSpPr txBox="1"/>
          <p:nvPr/>
        </p:nvSpPr>
        <p:spPr>
          <a:xfrm>
            <a:off x="597633" y="1610937"/>
            <a:ext cx="5680187" cy="461665"/>
          </a:xfrm>
          <a:prstGeom prst="rect">
            <a:avLst/>
          </a:prstGeom>
          <a:noFill/>
        </p:spPr>
        <p:txBody>
          <a:bodyPr wrap="square" rtlCol="0">
            <a:spAutoFit/>
          </a:bodyPr>
          <a:lstStyle/>
          <a:p>
            <a:pPr lvl="0" algn="ctr"/>
            <a:r>
              <a:rPr lang="zh-CN" altLang="en-US" sz="2400" b="1">
                <a:gradFill>
                  <a:gsLst>
                    <a:gs pos="7000">
                      <a:srgbClr val="FF0000"/>
                    </a:gs>
                    <a:gs pos="100000">
                      <a:srgbClr val="C00000"/>
                    </a:gs>
                  </a:gsLst>
                  <a:lin ang="5400000" scaled="1"/>
                </a:gradFill>
                <a:latin typeface="思源宋体 CN" panose="02020400000000000000" pitchFamily="18" charset="-122"/>
                <a:ea typeface="思源宋体 CN" panose="02020400000000000000" pitchFamily="18" charset="-122"/>
              </a:rPr>
              <a:t>深入排查整治风险隐患</a:t>
            </a:r>
            <a:endParaRPr lang="zh-CN" altLang="en-US" sz="2400" b="1" dirty="0">
              <a:gradFill>
                <a:gsLst>
                  <a:gs pos="7000">
                    <a:srgbClr val="FF0000"/>
                  </a:gs>
                  <a:gs pos="100000">
                    <a:srgbClr val="C00000"/>
                  </a:gs>
                </a:gsLst>
                <a:lin ang="5400000" scaled="1"/>
              </a:gradFill>
              <a:latin typeface="思源宋体 CN" panose="02020400000000000000" pitchFamily="18" charset="-122"/>
              <a:ea typeface="思源宋体 CN" panose="02020400000000000000" pitchFamily="18" charset="-122"/>
            </a:endParaRPr>
          </a:p>
        </p:txBody>
      </p:sp>
      <p:grpSp>
        <p:nvGrpSpPr>
          <p:cNvPr id="5" name="2"/>
          <p:cNvGrpSpPr/>
          <p:nvPr/>
        </p:nvGrpSpPr>
        <p:grpSpPr>
          <a:xfrm>
            <a:off x="998067" y="2507388"/>
            <a:ext cx="5030122" cy="429994"/>
            <a:chOff x="1077419" y="5496453"/>
            <a:chExt cx="9270563" cy="726737"/>
          </a:xfrm>
        </p:grpSpPr>
        <p:sp>
          <p:nvSpPr>
            <p:cNvPr id="2" name="2-1"/>
            <p:cNvSpPr/>
            <p:nvPr/>
          </p:nvSpPr>
          <p:spPr>
            <a:xfrm>
              <a:off x="1077419" y="5496453"/>
              <a:ext cx="9028111" cy="582163"/>
            </a:xfrm>
            <a:prstGeom prst="rect">
              <a:avLst/>
            </a:prstGeom>
          </p:spPr>
          <p:txBody>
            <a:bodyPr wrap="square">
              <a:spAutoFit/>
            </a:bodyPr>
            <a:lstStyle/>
            <a:p>
              <a:pPr algn="ctr" eaLnBrk="0" fontAlgn="base" hangingPunct="0">
                <a:lnSpc>
                  <a:spcPct val="110000"/>
                </a:lnSpc>
                <a:spcBef>
                  <a:spcPct val="0"/>
                </a:spcBef>
                <a:spcAft>
                  <a:spcPct val="0"/>
                </a:spcAft>
              </a:pPr>
              <a:r>
                <a:rPr sz="1600" b="1" kern="0" dirty="0">
                  <a:solidFill>
                    <a:srgbClr val="FF0000"/>
                  </a:solidFill>
                  <a:latin typeface="思源宋体 CN" panose="02020400000000000000" pitchFamily="18" charset="-122"/>
                  <a:ea typeface="思源宋体 CN" panose="02020400000000000000" pitchFamily="18" charset="-122"/>
                  <a:cs typeface="+mn-ea"/>
                </a:rPr>
                <a:t>人人讲安全</a:t>
              </a:r>
              <a:r>
                <a:rPr sz="1600" b="1" kern="0">
                  <a:solidFill>
                    <a:srgbClr val="FF0000"/>
                  </a:solidFill>
                  <a:latin typeface="思源宋体 CN" panose="02020400000000000000" pitchFamily="18" charset="-122"/>
                  <a:ea typeface="思源宋体 CN" panose="02020400000000000000" pitchFamily="18" charset="-122"/>
                  <a:cs typeface="+mn-ea"/>
                </a:rPr>
                <a:t>、个个会应</a:t>
              </a:r>
              <a:r>
                <a:rPr lang="zh-CN" altLang="en-US" sz="1600" b="1" kern="0">
                  <a:solidFill>
                    <a:srgbClr val="FF0000"/>
                  </a:solidFill>
                  <a:latin typeface="思源宋体 CN" panose="02020400000000000000" pitchFamily="18" charset="-122"/>
                  <a:ea typeface="思源宋体 CN" panose="02020400000000000000" pitchFamily="18" charset="-122"/>
                  <a:cs typeface="+mn-ea"/>
                </a:rPr>
                <a:t>急</a:t>
              </a:r>
              <a:r>
                <a:rPr lang="en-US" altLang="zh-CN" sz="1600" b="1" kern="0">
                  <a:solidFill>
                    <a:srgbClr val="FF0000"/>
                  </a:solidFill>
                  <a:latin typeface="思源宋体 CN" panose="02020400000000000000" pitchFamily="18" charset="-122"/>
                  <a:ea typeface="思源宋体 CN" panose="02020400000000000000" pitchFamily="18" charset="-122"/>
                  <a:cs typeface="+mn-ea"/>
                </a:rPr>
                <a:t>--</a:t>
              </a:r>
              <a:r>
                <a:rPr lang="zh-CN" altLang="en-US" sz="1600" b="1" kern="0">
                  <a:solidFill>
                    <a:srgbClr val="FF0000"/>
                  </a:solidFill>
                  <a:latin typeface="思源宋体 CN" panose="02020400000000000000" pitchFamily="18" charset="-122"/>
                  <a:ea typeface="思源宋体 CN" panose="02020400000000000000" pitchFamily="18" charset="-122"/>
                  <a:cs typeface="+mn-ea"/>
                </a:rPr>
                <a:t>排查整治风险隐患</a:t>
              </a:r>
              <a:endParaRPr sz="1600" b="1" kern="0" dirty="0">
                <a:solidFill>
                  <a:srgbClr val="FF0000"/>
                </a:solidFill>
                <a:latin typeface="思源宋体 CN" panose="02020400000000000000" pitchFamily="18" charset="-122"/>
                <a:ea typeface="思源宋体 CN" panose="02020400000000000000" pitchFamily="18" charset="-122"/>
                <a:cs typeface="+mn-ea"/>
              </a:endParaRPr>
            </a:p>
          </p:txBody>
        </p:sp>
        <p:cxnSp>
          <p:nvCxnSpPr>
            <p:cNvPr id="8" name="2-3"/>
            <p:cNvCxnSpPr/>
            <p:nvPr/>
          </p:nvCxnSpPr>
          <p:spPr>
            <a:xfrm>
              <a:off x="1267776" y="6223190"/>
              <a:ext cx="908020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5" name="1"/>
          <p:cNvSpPr txBox="1"/>
          <p:nvPr/>
        </p:nvSpPr>
        <p:spPr>
          <a:xfrm>
            <a:off x="2669109" y="1124829"/>
            <a:ext cx="1525498" cy="460375"/>
          </a:xfrm>
          <a:prstGeom prst="rect">
            <a:avLst/>
          </a:prstGeom>
          <a:noFill/>
        </p:spPr>
        <p:txBody>
          <a:bodyPr wrap="square" rtlCol="0">
            <a:spAutoFit/>
          </a:bodyPr>
          <a:lstStyle/>
          <a:p>
            <a:pPr algn="ctr"/>
            <a:r>
              <a:rPr lang="zh-CN" altLang="en-US" sz="2400" b="1">
                <a:gradFill>
                  <a:gsLst>
                    <a:gs pos="7000">
                      <a:srgbClr val="FF0000"/>
                    </a:gs>
                    <a:gs pos="100000">
                      <a:srgbClr val="C00000"/>
                    </a:gs>
                  </a:gsLst>
                  <a:lin ang="5400000" scaled="1"/>
                </a:gradFill>
                <a:latin typeface="思源宋体 CN" panose="02020400000000000000" pitchFamily="18" charset="-122"/>
                <a:ea typeface="思源宋体 CN" panose="02020400000000000000" pitchFamily="18" charset="-122"/>
              </a:rPr>
              <a:t>第二部分</a:t>
            </a:r>
            <a:endParaRPr lang="zh-CN" altLang="en-US" sz="2400" b="1" dirty="0">
              <a:gradFill>
                <a:gsLst>
                  <a:gs pos="7000">
                    <a:srgbClr val="FF0000"/>
                  </a:gs>
                  <a:gs pos="100000">
                    <a:srgbClr val="C00000"/>
                  </a:gs>
                </a:gsLst>
                <a:lin ang="5400000" scaled="1"/>
              </a:gradFill>
              <a:latin typeface="思源宋体 CN" panose="02020400000000000000" pitchFamily="18" charset="-122"/>
              <a:ea typeface="思源宋体 CN" panose="02020400000000000000" pitchFamily="18" charset="-122"/>
            </a:endParaRPr>
          </a:p>
        </p:txBody>
      </p:sp>
      <p:sp>
        <p:nvSpPr>
          <p:cNvPr id="4" name="2-2"/>
          <p:cNvSpPr/>
          <p:nvPr userDrawn="1"/>
        </p:nvSpPr>
        <p:spPr>
          <a:xfrm>
            <a:off x="1470082" y="1292335"/>
            <a:ext cx="1071563" cy="71438"/>
          </a:xfrm>
          <a:prstGeom prst="roundRect">
            <a:avLst>
              <a:gd name="adj" fmla="val 50000"/>
            </a:avLst>
          </a:prstGeom>
          <a:gradFill>
            <a:gsLst>
              <a:gs pos="0">
                <a:srgbClr val="BA1219">
                  <a:alpha val="0"/>
                </a:srgbClr>
              </a:gs>
              <a:gs pos="99000">
                <a:srgbClr val="C20316"/>
              </a:gs>
            </a:gsLst>
            <a:lin ang="0" scaled="1"/>
          </a:gradFill>
          <a:ln w="12700" cap="flat" cmpd="sng" algn="ctr">
            <a:noFill/>
            <a:prstDash val="solid"/>
            <a:miter lim="800000"/>
          </a:ln>
          <a:effectLst/>
        </p:spPr>
        <p:txBody>
          <a:bodyPr rtlCol="0" anchor="ctr"/>
          <a:lstStyle/>
          <a:p>
            <a:pPr algn="ctr" defTabSz="257175"/>
            <a:endParaRPr kumimoji="1" lang="zh-CN" altLang="en-US" sz="1000" b="1" kern="0" dirty="0">
              <a:solidFill>
                <a:prstClr val="white"/>
              </a:solidFill>
              <a:latin typeface="Calibri" panose="020F0502020204030204"/>
              <a:ea typeface="MiSans Light" panose="00000400000000000000" pitchFamily="2" charset="-122"/>
            </a:endParaRPr>
          </a:p>
        </p:txBody>
      </p:sp>
      <p:sp>
        <p:nvSpPr>
          <p:cNvPr id="10" name="2-3"/>
          <p:cNvSpPr/>
          <p:nvPr userDrawn="1"/>
        </p:nvSpPr>
        <p:spPr>
          <a:xfrm>
            <a:off x="4322070" y="1292335"/>
            <a:ext cx="1071563" cy="71438"/>
          </a:xfrm>
          <a:prstGeom prst="roundRect">
            <a:avLst>
              <a:gd name="adj" fmla="val 50000"/>
            </a:avLst>
          </a:prstGeom>
          <a:gradFill>
            <a:gsLst>
              <a:gs pos="0">
                <a:srgbClr val="BA1219"/>
              </a:gs>
              <a:gs pos="99000">
                <a:srgbClr val="BA1219">
                  <a:alpha val="0"/>
                </a:srgbClr>
              </a:gs>
            </a:gsLst>
            <a:lin ang="0" scaled="1"/>
          </a:gradFill>
          <a:ln w="12700" cap="flat" cmpd="sng" algn="ctr">
            <a:noFill/>
            <a:prstDash val="solid"/>
            <a:miter lim="800000"/>
          </a:ln>
          <a:effectLst/>
        </p:spPr>
        <p:txBody>
          <a:bodyPr rtlCol="0" anchor="ctr"/>
          <a:lstStyle/>
          <a:p>
            <a:pPr algn="ctr" defTabSz="257175"/>
            <a:endParaRPr kumimoji="1" lang="zh-CN" altLang="en-US" sz="1000" b="1" kern="0" dirty="0">
              <a:solidFill>
                <a:prstClr val="white"/>
              </a:solidFill>
              <a:latin typeface="Calibri" panose="020F0502020204030204"/>
              <a:ea typeface="MiSans Light" panose="00000400000000000000" pitchFamily="2" charset="-122"/>
            </a:endParaRPr>
          </a:p>
        </p:txBody>
      </p:sp>
      <p:sp>
        <p:nvSpPr>
          <p:cNvPr id="13" name="矩形 12"/>
          <p:cNvSpPr/>
          <p:nvPr>
            <p:custDataLst>
              <p:tags r:id="rId8"/>
            </p:custDataLst>
          </p:nvPr>
        </p:nvSpPr>
        <p:spPr>
          <a:xfrm>
            <a:off x="487561" y="4046991"/>
            <a:ext cx="5882878" cy="3932423"/>
          </a:xfrm>
          <a:prstGeom prst="rect">
            <a:avLst/>
          </a:prstGeom>
          <a:noFill/>
        </p:spPr>
        <p:txBody>
          <a:bodyPr wrap="square">
            <a:spAutoFit/>
          </a:bodyPr>
          <a:lstStyle/>
          <a:p>
            <a:pPr indent="0" algn="just" defTabSz="514350" fontAlgn="auto">
              <a:lnSpc>
                <a:spcPct val="150000"/>
              </a:lnSpc>
            </a:pPr>
            <a:r>
              <a:rPr lang="zh-CN" altLang="en-US" sz="1400">
                <a:solidFill>
                  <a:srgbClr val="E7E6E6">
                    <a:lumMod val="25000"/>
                  </a:srgbClr>
                </a:solidFill>
                <a:latin typeface="思源宋体 CN" panose="02020400000000000000" pitchFamily="18" charset="-122"/>
                <a:ea typeface="思源宋体 CN" panose="02020400000000000000" pitchFamily="18" charset="-122"/>
                <a:cs typeface="+mn-ea"/>
              </a:rPr>
              <a:t>各地区、各有关部门和单位要深刻吸取近年来发生的各类事故教训，围绕今年活动主题广泛动员、全民参与，深入排查整治各类风险隐患。要畅通安全生产风险隐患举报渠道，鼓励从业人员主动排查报告身边隐患，推动生产经营单位持续完善内部隐患报告奖励机制，实现小隐患小奖、大隐患大奖。要学好用好重大事故隐患判定标准，采取专家解读、骨干宣讲等多种形式，提升基层一线隐患辨识和处置能力。要突出矿山、危险化学品、建筑施工、交通运输、工贸、烟花爆竹、燃气、消防等重点行业领域，聚焦“九小场所”、多业态混合生产经营场所、人员密集场所，扎实开展“一件事”全链条整治和指导帮扶。要用好“明查暗访</a:t>
            </a:r>
            <a:r>
              <a:rPr lang="en-US" altLang="zh-CN" sz="1400">
                <a:solidFill>
                  <a:srgbClr val="E7E6E6">
                    <a:lumMod val="25000"/>
                  </a:srgbClr>
                </a:solidFill>
                <a:latin typeface="思源宋体 CN" panose="02020400000000000000" pitchFamily="18" charset="-122"/>
                <a:ea typeface="思源宋体 CN" panose="02020400000000000000" pitchFamily="18" charset="-122"/>
                <a:cs typeface="+mn-ea"/>
              </a:rPr>
              <a:t>+</a:t>
            </a:r>
            <a:r>
              <a:rPr lang="zh-CN" altLang="en-US" sz="1400">
                <a:solidFill>
                  <a:srgbClr val="E7E6E6">
                    <a:lumMod val="25000"/>
                  </a:srgbClr>
                </a:solidFill>
                <a:latin typeface="思源宋体 CN" panose="02020400000000000000" pitchFamily="18" charset="-122"/>
                <a:ea typeface="思源宋体 CN" panose="02020400000000000000" pitchFamily="18" charset="-122"/>
                <a:cs typeface="+mn-ea"/>
              </a:rPr>
              <a:t>媒体曝光”工作机制，开设“风险隐患曝光台”专栏，集中曝光一批典型问题和突出隐患。要广泛组织以隐患识别、应急处置、逃生避险为重点的数字推演、实战模拟和综合演练，进一步提升基层应急管理能力</a:t>
            </a:r>
            <a:endParaRPr lang="zh-CN" altLang="en-US" sz="1400" dirty="0">
              <a:solidFill>
                <a:srgbClr val="E7E6E6">
                  <a:lumMod val="25000"/>
                </a:srgbClr>
              </a:solidFill>
              <a:latin typeface="思源宋体 CN" panose="02020400000000000000" pitchFamily="18" charset="-122"/>
              <a:ea typeface="思源宋体 CN" panose="02020400000000000000" pitchFamily="18" charset="-122"/>
              <a:cs typeface="+mn-ea"/>
            </a:endParaRPr>
          </a:p>
        </p:txBody>
      </p:sp>
      <p:pic>
        <p:nvPicPr>
          <p:cNvPr id="17" name="图片 16" descr="大会堂"/>
          <p:cNvPicPr>
            <a:picLocks noChangeAspect="1"/>
          </p:cNvPicPr>
          <p:nvPr>
            <p:custDataLst>
              <p:tags r:id="rId9"/>
            </p:custDataLst>
          </p:nvPr>
        </p:nvPicPr>
        <p:blipFill>
          <a:blip r:embed="rId10"/>
          <a:stretch>
            <a:fillRect/>
          </a:stretch>
        </p:blipFill>
        <p:spPr>
          <a:xfrm>
            <a:off x="1312307" y="9118679"/>
            <a:ext cx="4385548" cy="613648"/>
          </a:xfrm>
          <a:prstGeom prst="rect">
            <a:avLst/>
          </a:prstGeom>
        </p:spPr>
      </p:pic>
      <p:sp>
        <p:nvSpPr>
          <p:cNvPr id="19" name="标题 1"/>
          <p:cNvSpPr>
            <a:spLocks noGrp="1"/>
          </p:cNvSpPr>
          <p:nvPr>
            <p:custDataLst>
              <p:tags r:id="rId11"/>
            </p:custDataLst>
          </p:nvPr>
        </p:nvSpPr>
        <p:spPr>
          <a:xfrm>
            <a:off x="557194" y="3450895"/>
            <a:ext cx="5915025" cy="212202"/>
          </a:xfrm>
          <a:prstGeom prst="rect">
            <a:avLst/>
          </a:prstGeom>
        </p:spPr>
        <p:txBody>
          <a:bodyPr/>
          <a:lstStyle>
            <a:lvl1pPr algn="l" defTabSz="914400" rtl="0" eaLnBrk="1" latinLnBrk="0" hangingPunct="1">
              <a:lnSpc>
                <a:spcPct val="90000"/>
              </a:lnSpc>
              <a:spcBef>
                <a:spcPct val="0"/>
              </a:spcBef>
              <a:buNone/>
              <a:defRPr sz="3200" b="0" kern="1200">
                <a:solidFill>
                  <a:srgbClr val="D50A00"/>
                </a:solidFill>
                <a:latin typeface="仓耳渔阳体 W02" panose="02020400000000000000" pitchFamily="18" charset="-122"/>
                <a:ea typeface="仓耳渔阳体 W02" panose="02020400000000000000" pitchFamily="18" charset="-122"/>
                <a:cs typeface="+mj-cs"/>
              </a:defRPr>
            </a:lvl1pPr>
          </a:lstStyle>
          <a:p>
            <a:r>
              <a:rPr lang="zh-CN" altLang="en-US" sz="1575">
                <a:latin typeface="思源宋体 CN" panose="02020400000000000000" pitchFamily="18" charset="-122"/>
                <a:ea typeface="思源宋体 CN" panose="02020400000000000000" pitchFamily="18" charset="-122"/>
              </a:rPr>
              <a:t>二</a:t>
            </a:r>
            <a:r>
              <a:rPr sz="1575">
                <a:latin typeface="思源宋体 CN" panose="02020400000000000000" pitchFamily="18" charset="-122"/>
                <a:ea typeface="思源宋体 CN" panose="02020400000000000000" pitchFamily="18" charset="-122"/>
              </a:rPr>
              <a:t>、</a:t>
            </a:r>
            <a:r>
              <a:rPr lang="zh-CN" altLang="en-US" sz="1575">
                <a:latin typeface="思源宋体 CN" panose="02020400000000000000" pitchFamily="18" charset="-122"/>
                <a:ea typeface="思源宋体 CN" panose="02020400000000000000" pitchFamily="18" charset="-122"/>
              </a:rPr>
              <a:t>深入排查整治风险隐患</a:t>
            </a:r>
            <a:endParaRPr sz="1575" dirty="0">
              <a:latin typeface="思源宋体 CN" panose="02020400000000000000" pitchFamily="18" charset="-122"/>
              <a:ea typeface="思源宋体 CN" panose="02020400000000000000" pitchFamily="18" charset="-122"/>
            </a:endParaRPr>
          </a:p>
        </p:txBody>
      </p:sp>
      <p:cxnSp>
        <p:nvCxnSpPr>
          <p:cNvPr id="24" name="2-3"/>
          <p:cNvCxnSpPr/>
          <p:nvPr/>
        </p:nvCxnSpPr>
        <p:spPr>
          <a:xfrm>
            <a:off x="1051289" y="2487941"/>
            <a:ext cx="492683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p:tgtEl>
                                          <p:spTgt spid="40"/>
                                        </p:tgtEl>
                                        <p:attrNameLst>
                                          <p:attrName>ppt_y</p:attrName>
                                        </p:attrNameLst>
                                      </p:cBhvr>
                                      <p:tavLst>
                                        <p:tav tm="0">
                                          <p:val>
                                            <p:strVal val="#ppt_y+#ppt_h*1.125000"/>
                                          </p:val>
                                        </p:tav>
                                        <p:tav tm="100000">
                                          <p:val>
                                            <p:strVal val="#ppt_y"/>
                                          </p:val>
                                        </p:tav>
                                      </p:tavLst>
                                    </p:anim>
                                    <p:animEffect transition="in" filter="wipe(up)">
                                      <p:cBhvr>
                                        <p:cTn id="12" dur="500"/>
                                        <p:tgtEl>
                                          <p:spTgt spid="40"/>
                                        </p:tgtEl>
                                      </p:cBhvr>
                                    </p:animEffect>
                                  </p:childTnLst>
                                </p:cTn>
                              </p:par>
                            </p:childTnLst>
                          </p:cTn>
                        </p:par>
                        <p:par>
                          <p:cTn id="13" fill="hold">
                            <p:stCondLst>
                              <p:cond delay="500"/>
                            </p:stCondLst>
                            <p:childTnLst>
                              <p:par>
                                <p:cTn id="14" presetID="16" presetClass="entr" presetSubtype="37"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47">
                <p:cTn id="21" repeatCount="indefinite" fill="hold" display="0">
                  <p:stCondLst>
                    <p:cond delay="indefinite"/>
                  </p:stCondLst>
                  <p:endCondLst>
                    <p:cond evt="onStopAudio" delay="0">
                      <p:tgtEl>
                        <p:sldTgt/>
                      </p:tgtEl>
                    </p:cond>
                  </p:endCondLst>
                </p:cTn>
                <p:tgtEl>
                  <p:spTgt spid="36"/>
                </p:tgtEl>
              </p:cMediaNode>
            </p:audio>
          </p:childTnLst>
        </p:cTn>
      </p:par>
    </p:tnLst>
    <p:bldLst>
      <p:bldP spid="40"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黑暗, 亮, 看着, 男人&#10;&#10;描述已自动生成"/>
          <p:cNvPicPr>
            <a:picLocks noChangeAspect="1"/>
          </p:cNvPicPr>
          <p:nvPr/>
        </p:nvPicPr>
        <p:blipFill>
          <a:blip r:embed="rId1"/>
          <a:stretch>
            <a:fillRect/>
          </a:stretch>
        </p:blipFill>
        <p:spPr>
          <a:xfrm>
            <a:off x="88900" y="6195744"/>
            <a:ext cx="6638291" cy="3538806"/>
          </a:xfrm>
          <a:prstGeom prst="rect">
            <a:avLst/>
          </a:prstGeom>
        </p:spPr>
      </p:pic>
      <p:sp>
        <p:nvSpPr>
          <p:cNvPr id="2" name="矩形 1"/>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8"/>
            <a:ext cx="3448050" cy="39878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火灾类型和灭火器的选择</a:t>
            </a:r>
            <a:endParaRPr lang="zh-CN" altLang="en-US" dirty="0">
              <a:latin typeface="思源宋体 CN" panose="02020400000000000000" pitchFamily="18" charset="-122"/>
              <a:ea typeface="思源宋体 CN" panose="02020400000000000000" pitchFamily="18" charset="-122"/>
            </a:endParaRPr>
          </a:p>
        </p:txBody>
      </p:sp>
      <p:sp>
        <p:nvSpPr>
          <p:cNvPr id="8" name="Rectangle 1"/>
          <p:cNvSpPr>
            <a:spLocks noChangeArrowheads="1"/>
          </p:cNvSpPr>
          <p:nvPr/>
        </p:nvSpPr>
        <p:spPr bwMode="auto">
          <a:xfrm>
            <a:off x="346280" y="1260808"/>
            <a:ext cx="6165440" cy="6925945"/>
          </a:xfrm>
          <a:prstGeom prst="rect">
            <a:avLst/>
          </a:prstGeom>
          <a:noFill/>
        </p:spPr>
        <p:txBody>
          <a:bodyPr wrap="square">
            <a:spAutoFit/>
          </a:bodyPr>
          <a:lstStyle/>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2.</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灭火设施可分为固定灭火系统和灭火器。</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固定灭火系统；主要有水灭火系统，可分为湿式、干式、预作用式、水幕式等；二氧化碳灭火系统，分为全淹式和局部式；卤代烷灭火系统，有中碳型、氟型、氯型、溴型；干粉抑制灭火系统等</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灭火器有：化学泡沫灭火器，如硫酸钠灭火器、碳酸氢钠灭火器等；卤代烷灭火器（分中碳型、氟型、溴型、氯型）；二氧化碳灭火器；干粉灭火器等。</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二氧化碳灭火器的使用方法：</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二氧化碳灭火剂是一种具有</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100</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多年历史的灭火剂，其主要依靠窒息作用和部分冷却作用灭火。</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二氧化碳灭火器主要用于补救贵重设备、档案资料、仪器仪表、</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600</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伏以下电气设备及油类的初起火灾。使用时，把灭火器放在起火地点，拔出保险销，一只手握住喇叭筒根部的手柄，另一只手紧握启闭阀的压把。对没有喷射软管的二氧化碳灭火器，应把喇叭筒往上扳</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70</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度</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—90</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度。使用时，不能直接用手抓住喇叭筒外壁或金属边接管，防止手被冻伤。在室外使用时，应选择上风方向喷射；在室内窄小空间使用时，灭火后操作者应迅速离开，以防窒息。</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46280" y="8006035"/>
            <a:ext cx="6165440" cy="1587908"/>
          </a:xfrm>
          <a:prstGeom prst="rect">
            <a:avLst/>
          </a:prstGeom>
          <a:solidFill>
            <a:srgbClr val="C32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8"/>
            <a:ext cx="3448050" cy="39878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清水灭火器的使用方法</a:t>
            </a:r>
            <a:endParaRPr lang="zh-CN" altLang="en-US" dirty="0">
              <a:latin typeface="思源宋体 CN" panose="02020400000000000000" pitchFamily="18" charset="-122"/>
              <a:ea typeface="思源宋体 CN" panose="02020400000000000000" pitchFamily="18" charset="-122"/>
            </a:endParaRPr>
          </a:p>
        </p:txBody>
      </p:sp>
      <p:sp>
        <p:nvSpPr>
          <p:cNvPr id="8" name="Rectangle 1"/>
          <p:cNvSpPr>
            <a:spLocks noChangeArrowheads="1"/>
          </p:cNvSpPr>
          <p:nvPr/>
        </p:nvSpPr>
        <p:spPr bwMode="auto">
          <a:xfrm>
            <a:off x="346280" y="1260808"/>
            <a:ext cx="6165440" cy="1889760"/>
          </a:xfrm>
          <a:prstGeom prst="rect">
            <a:avLst/>
          </a:prstGeom>
          <a:noFill/>
        </p:spPr>
        <p:txBody>
          <a:bodyPr wrap="square">
            <a:spAutoFit/>
          </a:bodyPr>
          <a:lstStyle/>
          <a:p>
            <a:pPr algn="just">
              <a:lnSpc>
                <a:spcPct val="130000"/>
              </a:lnSpc>
            </a:pP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清水灭火器中的灭火剂为清水，主要依靠冷却和窒息作用进行灭火。还可对一些易溶于水的可燃，易燃液体起稀释作用。使用清水灭火器时可采用拍击法，先将清水灭火器直立放稳摘下保护帽，用手掌拍击开启杠顶端的凸头，水流便会从喷嘴喷出。</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sp>
        <p:nvSpPr>
          <p:cNvPr id="6" name="矩形 5"/>
          <p:cNvSpPr/>
          <p:nvPr/>
        </p:nvSpPr>
        <p:spPr>
          <a:xfrm>
            <a:off x="101600" y="327315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323850" y="3388058"/>
            <a:ext cx="3448050" cy="39878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干粉灭火器的使用方法</a:t>
            </a:r>
            <a:endParaRPr lang="zh-CN" altLang="en-US" dirty="0">
              <a:latin typeface="思源宋体 CN" panose="02020400000000000000" pitchFamily="18" charset="-122"/>
              <a:ea typeface="思源宋体 CN" panose="02020400000000000000" pitchFamily="18" charset="-122"/>
            </a:endParaRPr>
          </a:p>
        </p:txBody>
      </p:sp>
      <p:sp>
        <p:nvSpPr>
          <p:cNvPr id="9" name="文本框 8"/>
          <p:cNvSpPr txBox="1"/>
          <p:nvPr/>
        </p:nvSpPr>
        <p:spPr>
          <a:xfrm>
            <a:off x="346280" y="4003721"/>
            <a:ext cx="6165440" cy="4048125"/>
          </a:xfrm>
          <a:prstGeom prst="rect">
            <a:avLst/>
          </a:prstGeom>
          <a:noFill/>
        </p:spPr>
        <p:txBody>
          <a:bodyPr wrap="square">
            <a:spAutoFit/>
          </a:bodyPr>
          <a:lstStyle>
            <a:defPPr>
              <a:defRPr lang="en-US"/>
            </a:defPPr>
            <a:lvl1pPr algn="just">
              <a:lnSpc>
                <a:spcPct val="130000"/>
              </a:lnSpc>
              <a:defRPr kern="100">
                <a:latin typeface="黑体" panose="02010609060101010101" charset="-122"/>
                <a:ea typeface="黑体" panose="02010609060101010101"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干粉灭火剂主要通过在加压气体作用下喷出的粉雾与火焰接触混合时发生的物理，化学作用灭火，还有部分稀释氧和冷却作用。</a:t>
            </a:r>
            <a:endParaRPr lang="zh-CN" altLang="en-US" dirty="0">
              <a:latin typeface="思源宋体 CN" panose="02020400000000000000" pitchFamily="18" charset="-122"/>
              <a:ea typeface="思源宋体 CN" panose="02020400000000000000" pitchFamily="18" charset="-122"/>
            </a:endParaRPr>
          </a:p>
          <a:p>
            <a:r>
              <a:rPr lang="zh-CN" altLang="en-US" dirty="0">
                <a:latin typeface="思源宋体 CN" panose="02020400000000000000" pitchFamily="18" charset="-122"/>
                <a:ea typeface="思源宋体 CN" panose="02020400000000000000" pitchFamily="18" charset="-122"/>
              </a:rPr>
              <a:t>干粉灭火器最常用的开启方法为压把法，将灭火器提到距火源适当距离后，先上下颠倒几次，使筒内的干粉松动，然后让喷嘴对准燃烧最猛烈处，拔去保险，压下压把，灭火剂便会</a:t>
            </a:r>
            <a:endParaRPr lang="zh-CN" altLang="en-US" dirty="0">
              <a:latin typeface="思源宋体 CN" panose="02020400000000000000" pitchFamily="18" charset="-122"/>
              <a:ea typeface="思源宋体 CN" panose="02020400000000000000" pitchFamily="18" charset="-122"/>
            </a:endParaRPr>
          </a:p>
          <a:p>
            <a:r>
              <a:rPr lang="zh-CN" altLang="en-US" dirty="0">
                <a:latin typeface="思源宋体 CN" panose="02020400000000000000" pitchFamily="18" charset="-122"/>
                <a:ea typeface="思源宋体 CN" panose="02020400000000000000" pitchFamily="18" charset="-122"/>
              </a:rPr>
              <a:t>喷出灭火。另外还可用旋转法。开启干粉灭火棒时，左手握住其中部将喷嘴对准火焰根部，右手拔掉保险卡，顺时针方向旋转开启旋钮，打开贮气瓶，滞时</a:t>
            </a:r>
            <a:r>
              <a:rPr lang="en-US" altLang="zh-CN" dirty="0">
                <a:latin typeface="思源宋体 CN" panose="02020400000000000000" pitchFamily="18" charset="-122"/>
                <a:ea typeface="思源宋体 CN" panose="02020400000000000000" pitchFamily="18" charset="-122"/>
              </a:rPr>
              <a:t>1</a:t>
            </a:r>
            <a:r>
              <a:rPr lang="zh-CN" altLang="en-US" dirty="0">
                <a:latin typeface="思源宋体 CN" panose="02020400000000000000" pitchFamily="18" charset="-122"/>
                <a:ea typeface="思源宋体 CN" panose="02020400000000000000" pitchFamily="18" charset="-122"/>
              </a:rPr>
              <a:t>秒</a:t>
            </a:r>
            <a:r>
              <a:rPr lang="en-US" altLang="zh-CN" dirty="0">
                <a:latin typeface="思源宋体 CN" panose="02020400000000000000" pitchFamily="18" charset="-122"/>
                <a:ea typeface="思源宋体 CN" panose="02020400000000000000" pitchFamily="18" charset="-122"/>
              </a:rPr>
              <a:t>-4</a:t>
            </a:r>
            <a:r>
              <a:rPr lang="zh-CN" altLang="en-US" dirty="0">
                <a:latin typeface="思源宋体 CN" panose="02020400000000000000" pitchFamily="18" charset="-122"/>
                <a:ea typeface="思源宋体 CN" panose="02020400000000000000" pitchFamily="18" charset="-122"/>
              </a:rPr>
              <a:t>秒，干粉便会喷出灭火。</a:t>
            </a:r>
            <a:endParaRPr lang="zh-CN" altLang="en-US" dirty="0">
              <a:latin typeface="思源宋体 CN" panose="02020400000000000000" pitchFamily="18" charset="-122"/>
              <a:ea typeface="思源宋体 CN" panose="02020400000000000000" pitchFamily="18" charset="-122"/>
            </a:endParaRPr>
          </a:p>
        </p:txBody>
      </p:sp>
      <p:pic>
        <p:nvPicPr>
          <p:cNvPr id="11" name="图片 10" descr="日程表&#10;&#10;描述已自动生成"/>
          <p:cNvPicPr>
            <a:picLocks noChangeAspect="1"/>
          </p:cNvPicPr>
          <p:nvPr/>
        </p:nvPicPr>
        <p:blipFill rotWithShape="1">
          <a:blip r:embed="rId1"/>
          <a:srcRect l="1799" t="46827" r="1593" b="9781"/>
          <a:stretch>
            <a:fillRect/>
          </a:stretch>
        </p:blipFill>
        <p:spPr>
          <a:xfrm>
            <a:off x="457200" y="8109234"/>
            <a:ext cx="5956300" cy="1412561"/>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429254" y="2641671"/>
            <a:ext cx="1999492" cy="1505715"/>
          </a:xfrm>
          <a:prstGeom prst="rect">
            <a:avLst/>
          </a:prstGeom>
        </p:spPr>
      </p:pic>
      <p:sp>
        <p:nvSpPr>
          <p:cNvPr id="6" name="文本框 5"/>
          <p:cNvSpPr txBox="1"/>
          <p:nvPr/>
        </p:nvSpPr>
        <p:spPr>
          <a:xfrm>
            <a:off x="1676400" y="5206908"/>
            <a:ext cx="3505200" cy="768350"/>
          </a:xfrm>
          <a:prstGeom prst="rect">
            <a:avLst/>
          </a:prstGeom>
          <a:noFill/>
        </p:spPr>
        <p:txBody>
          <a:bodyPr wrap="square">
            <a:spAutoFit/>
          </a:bodyPr>
          <a:lstStyle>
            <a:defPPr>
              <a:defRPr lang="en-US"/>
            </a:defPPr>
            <a:lvl1pPr marR="0" algn="ctr" fontAlgn="ctr">
              <a:spcBef>
                <a:spcPts val="0"/>
              </a:spcBef>
              <a:spcAft>
                <a:spcPts val="0"/>
              </a:spcAft>
              <a:defRPr sz="4400" kern="100">
                <a:solidFill>
                  <a:srgbClr val="C32A2C"/>
                </a:solidFill>
                <a:effectLst/>
                <a:latin typeface="华文中宋" panose="02010600040101010101" pitchFamily="2" charset="-122"/>
                <a:ea typeface="华文中宋" panose="02010600040101010101" pitchFamily="2" charset="-122"/>
              </a:defRPr>
            </a:lvl1pPr>
          </a:lstStyle>
          <a:p>
            <a:r>
              <a:rPr lang="zh-CN" altLang="en-US" dirty="0">
                <a:latin typeface="思源宋体 CN" panose="02020400000000000000" pitchFamily="18" charset="-122"/>
                <a:ea typeface="思源宋体 CN" panose="02020400000000000000" pitchFamily="18" charset="-122"/>
              </a:rPr>
              <a:t>生活安全篇</a:t>
            </a:r>
            <a:endParaRPr lang="zh-CN" altLang="en-US" dirty="0">
              <a:latin typeface="思源宋体 CN" panose="02020400000000000000" pitchFamily="18" charset="-122"/>
              <a:ea typeface="思源宋体 CN" panose="02020400000000000000" pitchFamily="18" charset="-122"/>
            </a:endParaRPr>
          </a:p>
        </p:txBody>
      </p:sp>
      <p:sp>
        <p:nvSpPr>
          <p:cNvPr id="4" name="文本框 3"/>
          <p:cNvSpPr txBox="1"/>
          <p:nvPr/>
        </p:nvSpPr>
        <p:spPr>
          <a:xfrm>
            <a:off x="2962071" y="2979029"/>
            <a:ext cx="923698" cy="829945"/>
          </a:xfrm>
          <a:prstGeom prst="rect">
            <a:avLst/>
          </a:prstGeom>
          <a:noFill/>
        </p:spPr>
        <p:txBody>
          <a:bodyPr wrap="square">
            <a:spAutoFit/>
          </a:bodyPr>
          <a:lstStyle/>
          <a:p>
            <a:pPr algn="ctr"/>
            <a:r>
              <a:rPr lang="zh-CN" altLang="en-US" sz="4800" b="1" kern="100" dirty="0">
                <a:solidFill>
                  <a:srgbClr val="C32A2C"/>
                </a:solidFill>
                <a:latin typeface="思源宋体 CN" panose="02020400000000000000" pitchFamily="18" charset="-122"/>
                <a:ea typeface="思源宋体 CN" panose="02020400000000000000" pitchFamily="18" charset="-122"/>
                <a:cs typeface="Times New Roman" panose="02020603050405020304" pitchFamily="18" charset="0"/>
              </a:rPr>
              <a:t>贰</a:t>
            </a:r>
            <a:endParaRPr lang="zh-CN" altLang="en-US" sz="4800" b="1" kern="100" dirty="0">
              <a:solidFill>
                <a:srgbClr val="C32A2C"/>
              </a:solidFill>
              <a:latin typeface="思源宋体 CN" panose="02020400000000000000" pitchFamily="18" charset="-122"/>
              <a:ea typeface="思源宋体 CN" panose="02020400000000000000" pitchFamily="18" charset="-122"/>
              <a:cs typeface="Times New Roman" panose="02020603050405020304"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8"/>
            <a:ext cx="3448050" cy="39878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发生火灾怎么办</a:t>
            </a:r>
            <a:endParaRPr lang="zh-CN" altLang="en-US" dirty="0">
              <a:latin typeface="思源宋体 CN" panose="02020400000000000000" pitchFamily="18" charset="-122"/>
              <a:ea typeface="思源宋体 CN" panose="02020400000000000000" pitchFamily="18" charset="-122"/>
            </a:endParaRPr>
          </a:p>
        </p:txBody>
      </p:sp>
      <p:sp>
        <p:nvSpPr>
          <p:cNvPr id="8" name="Rectangle 1"/>
          <p:cNvSpPr>
            <a:spLocks noChangeArrowheads="1"/>
          </p:cNvSpPr>
          <p:nvPr/>
        </p:nvSpPr>
        <p:spPr bwMode="auto">
          <a:xfrm>
            <a:off x="346280" y="1260808"/>
            <a:ext cx="6165440" cy="2968625"/>
          </a:xfrm>
          <a:prstGeom prst="rect">
            <a:avLst/>
          </a:prstGeom>
          <a:noFill/>
        </p:spPr>
        <p:txBody>
          <a:bodyPr wrap="square">
            <a:spAutoFit/>
          </a:bodyPr>
          <a:lstStyle/>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采用正确的灭火方法和选用适当的灭火工具积极扑救。在密闭的房间内起火，未准备好充足的灭火器材时，不要打开门窗，防止空气流通，扩大火势。</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2.</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拨打电话“</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119</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”报警时不要紧张，简要说清发生火灾地点，街道名称、门牌号码、第几栋楼、第几层，着的是什么东西、火势怎样，报警人姓名及电话号码。</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3.</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报警后派人去街道路口迎候消防车，以使消防人员及时到达着火地点。</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pic>
        <p:nvPicPr>
          <p:cNvPr id="5" name="图片 4" descr="卡通人物&#10;&#10;描述已自动生成"/>
          <p:cNvPicPr>
            <a:picLocks noChangeAspect="1"/>
          </p:cNvPicPr>
          <p:nvPr/>
        </p:nvPicPr>
        <p:blipFill>
          <a:blip r:embed="rId1"/>
          <a:stretch>
            <a:fillRect/>
          </a:stretch>
        </p:blipFill>
        <p:spPr>
          <a:xfrm>
            <a:off x="615261" y="4572000"/>
            <a:ext cx="5627478" cy="5156966"/>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8"/>
            <a:ext cx="3448050" cy="39878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火灾逃生常识</a:t>
            </a:r>
            <a:endParaRPr lang="zh-CN" altLang="en-US" dirty="0">
              <a:latin typeface="思源宋体 CN" panose="02020400000000000000" pitchFamily="18" charset="-122"/>
              <a:ea typeface="思源宋体 CN" panose="02020400000000000000" pitchFamily="18" charset="-122"/>
            </a:endParaRPr>
          </a:p>
        </p:txBody>
      </p:sp>
      <p:sp>
        <p:nvSpPr>
          <p:cNvPr id="3" name="Rectangle 1"/>
          <p:cNvSpPr>
            <a:spLocks noChangeArrowheads="1"/>
          </p:cNvSpPr>
          <p:nvPr/>
        </p:nvSpPr>
        <p:spPr bwMode="auto">
          <a:xfrm>
            <a:off x="323850" y="1260808"/>
            <a:ext cx="6178550" cy="6925945"/>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1.平时要有很强的消防意识。进入陌生场所应该先了解安全出口、疏散通道、楼梯间的位置及是否关闭、是否上锁，查看消防栓、缓降机、救助袋等各项灭火、避难器具的位置。</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 2.发生火灾时，首先要保持镇静，迅速判断危险地点和安全地点，决定逃生的办法，尽快撤离。</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3.逃生时，不可蜂拥而出或留恋财物。必须穿过火区时，应尽量用浸湿的衣物披裹身体，捂住口鼻，贴近地面；大火封门无路逃生时，可用浸湿的被褥衣物等堵塞门缝，泼水降温，呼救求援。</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4.如果身上着了火，千万不能奔跑，因为奔跑时，会形成一股风，就像是给炉子煽风一样，火会越烧越旺。着火的人乱跑，还会把火种带到其他场所，引起新的燃烧点。如果楼梯或门口被大火封堵，楼层不高时，可利用绳索、布匹、床单、地毯、窗帘等制作成绳索，通过窗口、阳台、下水管等滑下逃生，如果楼层高，其他出路被封堵，应退到室内，关闭通往着火区的门、窗、有条件的可使用湿布料、毛巾等封堵着火区方向的门窗，并用水不断地浇湿，同时靠近没有火的一方的门、窗呼救。晚间可用手电筒、摆动白布求救信号，等待救护人员的解救。决不可乘坐电梯，也不可冒然跳楼。</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pic>
        <p:nvPicPr>
          <p:cNvPr id="7" name="图片 6" descr="卡通人物&#10;&#10;中度可信度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55600" y="8143911"/>
            <a:ext cx="1625600" cy="1625600"/>
          </a:xfrm>
          <a:prstGeom prst="rect">
            <a:avLst/>
          </a:prstGeom>
        </p:spPr>
      </p:pic>
      <p:pic>
        <p:nvPicPr>
          <p:cNvPr id="10" name="图片 9" descr="卡通人物&#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8100" y="8138462"/>
            <a:ext cx="1625600" cy="1625600"/>
          </a:xfrm>
          <a:prstGeom prst="rect">
            <a:avLst/>
          </a:prstGeom>
        </p:spPr>
      </p:pic>
      <p:pic>
        <p:nvPicPr>
          <p:cNvPr id="12" name="图片 11" descr="卡通人物&#10;&#10;中度可信度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8138462"/>
            <a:ext cx="1625600" cy="16256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8"/>
            <a:ext cx="3448050" cy="39878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厨房安全</a:t>
            </a:r>
            <a:endParaRPr lang="zh-CN" altLang="en-US" dirty="0">
              <a:latin typeface="思源宋体 CN" panose="02020400000000000000" pitchFamily="18" charset="-122"/>
              <a:ea typeface="思源宋体 CN" panose="02020400000000000000" pitchFamily="18" charset="-122"/>
            </a:endParaRPr>
          </a:p>
        </p:txBody>
      </p:sp>
      <p:sp>
        <p:nvSpPr>
          <p:cNvPr id="5" name="Rectangle 1"/>
          <p:cNvSpPr>
            <a:spLocks noChangeArrowheads="1"/>
          </p:cNvSpPr>
          <p:nvPr/>
        </p:nvSpPr>
        <p:spPr bwMode="auto">
          <a:xfrm>
            <a:off x="330200" y="1386598"/>
            <a:ext cx="6184900" cy="3688080"/>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在做饭时因不慎引起火灾时，可采用以下三种简便易行的方法：</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1.蔬菜灭火法。当油锅因温度过高，引起油面起火时，此时请不要慌张，可将备炒的蔬菜及时投入锅内，锅内油火随之就会熄灭。使用这种方法，要防止烫伤或油火溅出。</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 2.锅盖灭火法。当油锅火焰不大，油面上又没有油炸的食品时，可用锅盖将锅盖紧，然后熄灭炉火，稍等一会儿，火就会自行熄灭，这是一种较为理想的窒息灭火方法。但要注意，油锅起火千万不能用水灭火，水遇油会将油溅到锅外，使火势蔓延。</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pic>
        <p:nvPicPr>
          <p:cNvPr id="24580"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619500" y="4767674"/>
            <a:ext cx="2895600" cy="2944265"/>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2"/>
          <p:cNvSpPr txBox="1"/>
          <p:nvPr/>
        </p:nvSpPr>
        <p:spPr>
          <a:xfrm>
            <a:off x="323850" y="5028814"/>
            <a:ext cx="3352800" cy="3328670"/>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3.干粉灭火法。平时厨房中准备一小袋干粉灭火剂，放在便于取用的地方，一是遇到煤气或液化石油气的开关处漏气起火时，可迅速抓起一把干粉灭火剂，对准起火点用力投放，火就会随之熄灭。这时可及时关闭总开关。除气源开关外，其他部位漏气起火，</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sp>
        <p:nvSpPr>
          <p:cNvPr id="14" name="文本框 13"/>
          <p:cNvSpPr txBox="1"/>
          <p:nvPr/>
        </p:nvSpPr>
        <p:spPr>
          <a:xfrm>
            <a:off x="323850" y="8349065"/>
            <a:ext cx="6172200" cy="777649"/>
          </a:xfrm>
          <a:prstGeom prst="rect">
            <a:avLst/>
          </a:prstGeom>
          <a:noFill/>
        </p:spPr>
        <p:txBody>
          <a:bodyPr wrap="square">
            <a:spAutoFit/>
          </a:bodyPr>
          <a:lstStyle>
            <a:defPPr>
              <a:defRPr lang="en-US"/>
            </a:defPPr>
            <a:lvl1pPr algn="just">
              <a:lnSpc>
                <a:spcPct val="130000"/>
              </a:lnSpc>
              <a:defRPr kern="100">
                <a:latin typeface="黑体" panose="02010609060101010101" charset="-122"/>
                <a:ea typeface="黑体" panose="02010609060101010101"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应立即关闭总开关阀，火就会自动熄灭。当然厨房内配备个小型灭火器，效果会更好。</a:t>
            </a:r>
            <a:endParaRPr lang="zh-CN" altLang="zh-CN" dirty="0">
              <a:latin typeface="思源宋体 CN" panose="02020400000000000000" pitchFamily="18" charset="-122"/>
              <a:ea typeface="思源宋体 CN" panose="02020400000000000000" pitchFamily="18" charset="-122"/>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8"/>
            <a:ext cx="3448050" cy="39878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家庭容易发生火灾的因素</a:t>
            </a:r>
            <a:endParaRPr lang="zh-CN" altLang="en-US" dirty="0">
              <a:latin typeface="思源宋体 CN" panose="02020400000000000000" pitchFamily="18" charset="-122"/>
              <a:ea typeface="思源宋体 CN" panose="02020400000000000000" pitchFamily="18" charset="-122"/>
            </a:endParaRPr>
          </a:p>
        </p:txBody>
      </p:sp>
      <p:sp>
        <p:nvSpPr>
          <p:cNvPr id="9" name="文本框 8"/>
          <p:cNvSpPr txBox="1"/>
          <p:nvPr/>
        </p:nvSpPr>
        <p:spPr>
          <a:xfrm>
            <a:off x="323850" y="1260808"/>
            <a:ext cx="6172200" cy="2609215"/>
          </a:xfrm>
          <a:prstGeom prst="rect">
            <a:avLst/>
          </a:prstGeom>
          <a:noFill/>
        </p:spPr>
        <p:txBody>
          <a:bodyPr wrap="square">
            <a:spAutoFit/>
          </a:bodyPr>
          <a:lstStyle>
            <a:defPPr>
              <a:defRPr lang="en-US"/>
            </a:defPPr>
            <a:lvl1pPr algn="just">
              <a:lnSpc>
                <a:spcPct val="130000"/>
              </a:lnSpc>
              <a:defRPr kern="100">
                <a:latin typeface="黑体" panose="02010609060101010101" charset="-122"/>
                <a:ea typeface="黑体" panose="02010609060101010101"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家庭火灾的主要因素：</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1.</a:t>
            </a:r>
            <a:r>
              <a:rPr lang="zh-CN" altLang="en-US" dirty="0">
                <a:latin typeface="思源宋体 CN" panose="02020400000000000000" pitchFamily="18" charset="-122"/>
                <a:ea typeface="思源宋体 CN" panose="02020400000000000000" pitchFamily="18" charset="-122"/>
              </a:rPr>
              <a:t>电气线路短路打了电火花。</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2.</a:t>
            </a:r>
            <a:r>
              <a:rPr lang="zh-CN" altLang="en-US" dirty="0">
                <a:latin typeface="思源宋体 CN" panose="02020400000000000000" pitchFamily="18" charset="-122"/>
                <a:ea typeface="思源宋体 CN" panose="02020400000000000000" pitchFamily="18" charset="-122"/>
              </a:rPr>
              <a:t>儿童玩火。</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3.</a:t>
            </a:r>
            <a:r>
              <a:rPr lang="zh-CN" altLang="en-US" dirty="0">
                <a:latin typeface="思源宋体 CN" panose="02020400000000000000" pitchFamily="18" charset="-122"/>
                <a:ea typeface="思源宋体 CN" panose="02020400000000000000" pitchFamily="18" charset="-122"/>
              </a:rPr>
              <a:t>燃气用具不良造成漏气或操作不当蹿火。</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4.</a:t>
            </a:r>
            <a:r>
              <a:rPr lang="zh-CN" altLang="en-US" dirty="0">
                <a:latin typeface="思源宋体 CN" panose="02020400000000000000" pitchFamily="18" charset="-122"/>
                <a:ea typeface="思源宋体 CN" panose="02020400000000000000" pitchFamily="18" charset="-122"/>
              </a:rPr>
              <a:t>躺在床上、沙发上吸烟或乱扔烟头。</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5.</a:t>
            </a:r>
            <a:r>
              <a:rPr lang="zh-CN" altLang="en-US" dirty="0">
                <a:latin typeface="思源宋体 CN" panose="02020400000000000000" pitchFamily="18" charset="-122"/>
                <a:ea typeface="思源宋体 CN" panose="02020400000000000000" pitchFamily="18" charset="-122"/>
              </a:rPr>
              <a:t>其他生活用火或用电不注意，如用电炉子烧烤，熨烫衣物等。</a:t>
            </a:r>
            <a:endParaRPr lang="zh-CN" altLang="en-US" dirty="0">
              <a:latin typeface="思源宋体 CN" panose="02020400000000000000" pitchFamily="18" charset="-122"/>
              <a:ea typeface="思源宋体 CN" panose="02020400000000000000" pitchFamily="18" charset="-122"/>
            </a:endParaRPr>
          </a:p>
        </p:txBody>
      </p:sp>
      <p:pic>
        <p:nvPicPr>
          <p:cNvPr id="266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8650" y="4148863"/>
            <a:ext cx="5581650" cy="44963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8"/>
            <a:ext cx="3448050" cy="39878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正确应对家庭火灾</a:t>
            </a:r>
            <a:endParaRPr lang="zh-CN" altLang="en-US" dirty="0">
              <a:latin typeface="思源宋体 CN" panose="02020400000000000000" pitchFamily="18" charset="-122"/>
              <a:ea typeface="思源宋体 CN" panose="02020400000000000000" pitchFamily="18" charset="-122"/>
            </a:endParaRPr>
          </a:p>
        </p:txBody>
      </p:sp>
      <p:sp>
        <p:nvSpPr>
          <p:cNvPr id="11" name="文本框 10"/>
          <p:cNvSpPr txBox="1"/>
          <p:nvPr/>
        </p:nvSpPr>
        <p:spPr>
          <a:xfrm>
            <a:off x="323850" y="1159208"/>
            <a:ext cx="6172200" cy="8724265"/>
          </a:xfrm>
          <a:prstGeom prst="rect">
            <a:avLst/>
          </a:prstGeom>
          <a:noFill/>
        </p:spPr>
        <p:txBody>
          <a:bodyPr wrap="square">
            <a:spAutoFit/>
          </a:bodyPr>
          <a:lstStyle>
            <a:defPPr>
              <a:defRPr lang="en-US"/>
            </a:defPPr>
            <a:lvl1pPr algn="just">
              <a:lnSpc>
                <a:spcPct val="130000"/>
              </a:lnSpc>
              <a:defRPr kern="100">
                <a:latin typeface="黑体" panose="02010609060101010101" charset="-122"/>
                <a:ea typeface="黑体" panose="02010609060101010101" charset="-122"/>
                <a:cs typeface="Times New Roman" panose="02020603050405020304" pitchFamily="18" charset="0"/>
              </a:defRPr>
            </a:lvl1pPr>
          </a:lstStyle>
          <a:p>
            <a:r>
              <a:rPr lang="en-US" altLang="zh-CN" dirty="0">
                <a:latin typeface="思源宋体 CN" panose="02020400000000000000" pitchFamily="18" charset="-122"/>
                <a:ea typeface="思源宋体 CN" panose="02020400000000000000" pitchFamily="18" charset="-122"/>
              </a:rPr>
              <a:t>1.</a:t>
            </a:r>
            <a:r>
              <a:rPr lang="zh-CN" altLang="en-US" dirty="0">
                <a:latin typeface="思源宋体 CN" panose="02020400000000000000" pitchFamily="18" charset="-122"/>
                <a:ea typeface="思源宋体 CN" panose="02020400000000000000" pitchFamily="18" charset="-122"/>
              </a:rPr>
              <a:t>家庭中发生任何火灾，在灭火前首先要断开电源，关闭燃气阀门，然后迅速采取措施灭火，设法延缓火势的发展，以利于自救。</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2.</a:t>
            </a:r>
            <a:r>
              <a:rPr lang="zh-CN" altLang="en-US" dirty="0">
                <a:latin typeface="思源宋体 CN" panose="02020400000000000000" pitchFamily="18" charset="-122"/>
                <a:ea typeface="思源宋体 CN" panose="02020400000000000000" pitchFamily="18" charset="-122"/>
              </a:rPr>
              <a:t>要及时报警。火警电话是</a:t>
            </a:r>
            <a:r>
              <a:rPr lang="en-US" altLang="zh-CN" dirty="0">
                <a:latin typeface="思源宋体 CN" panose="02020400000000000000" pitchFamily="18" charset="-122"/>
                <a:ea typeface="思源宋体 CN" panose="02020400000000000000" pitchFamily="18" charset="-122"/>
              </a:rPr>
              <a:t>119</a:t>
            </a:r>
            <a:r>
              <a:rPr lang="zh-CN" altLang="en-US" dirty="0">
                <a:latin typeface="思源宋体 CN" panose="02020400000000000000" pitchFamily="18" charset="-122"/>
                <a:ea typeface="思源宋体 CN" panose="02020400000000000000" pitchFamily="18" charset="-122"/>
              </a:rPr>
              <a:t>，报警时应把自己的姓名，发生火灾的地址讲清，如有可能，要派人到附近路口接车引路。</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3.</a:t>
            </a:r>
            <a:r>
              <a:rPr lang="zh-CN" altLang="en-US" dirty="0">
                <a:latin typeface="思源宋体 CN" panose="02020400000000000000" pitchFamily="18" charset="-122"/>
                <a:ea typeface="思源宋体 CN" panose="02020400000000000000" pitchFamily="18" charset="-122"/>
              </a:rPr>
              <a:t>应大声呼喊四邻人员扑救，还可用能发出大音量的脸盆之类物品猛击，以示险情。</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4.</a:t>
            </a:r>
            <a:r>
              <a:rPr lang="zh-CN" altLang="en-US" dirty="0">
                <a:latin typeface="思源宋体 CN" panose="02020400000000000000" pitchFamily="18" charset="-122"/>
                <a:ea typeface="思源宋体 CN" panose="02020400000000000000" pitchFamily="18" charset="-122"/>
              </a:rPr>
              <a:t>要牢记“先救人，后救物”的原则，千方百计把困在火场里的人先救出来，同时老弱病残和小孩应先撤离，以免延误时间，造成大灾。</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5.</a:t>
            </a:r>
            <a:r>
              <a:rPr lang="zh-CN" altLang="en-US" dirty="0">
                <a:latin typeface="思源宋体 CN" panose="02020400000000000000" pitchFamily="18" charset="-122"/>
                <a:ea typeface="思源宋体 CN" panose="02020400000000000000" pitchFamily="18" charset="-122"/>
              </a:rPr>
              <a:t>如家中门窗被烟火包围，没有其他通道，千万不要直立行走，用温毛巾捂住口鼻，尽量将身体贴近地面，直到安全地带。</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6.</a:t>
            </a:r>
            <a:r>
              <a:rPr lang="zh-CN" altLang="en-US" dirty="0">
                <a:latin typeface="思源宋体 CN" panose="02020400000000000000" pitchFamily="18" charset="-122"/>
                <a:ea typeface="思源宋体 CN" panose="02020400000000000000" pitchFamily="18" charset="-122"/>
              </a:rPr>
              <a:t>当你身上的衣服被烧着时，赶快在地上翻滚，直到火焰完全扑灾。</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7.</a:t>
            </a:r>
            <a:r>
              <a:rPr lang="zh-CN" altLang="en-US" dirty="0">
                <a:latin typeface="思源宋体 CN" panose="02020400000000000000" pitchFamily="18" charset="-122"/>
                <a:ea typeface="思源宋体 CN" panose="02020400000000000000" pitchFamily="18" charset="-122"/>
              </a:rPr>
              <a:t>楼房起火，人员被困时，如楼层不高可将被单、窗帘或绳物结成绳索，系牢后，抓住绳索往下滑到安全地带。</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8</a:t>
            </a:r>
            <a:r>
              <a:rPr lang="zh-CN" altLang="en-US" dirty="0">
                <a:latin typeface="思源宋体 CN" panose="02020400000000000000" pitchFamily="18" charset="-122"/>
                <a:ea typeface="思源宋体 CN" panose="02020400000000000000" pitchFamily="18" charset="-122"/>
              </a:rPr>
              <a:t>被困人员逃生过程中，要竭力保持疏散通道畅通，防止出现拥堵、聚堵现象，最大限度减少人员伤亡。</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9.</a:t>
            </a:r>
            <a:r>
              <a:rPr lang="zh-CN" altLang="en-US" dirty="0">
                <a:latin typeface="思源宋体 CN" panose="02020400000000000000" pitchFamily="18" charset="-122"/>
                <a:ea typeface="思源宋体 CN" panose="02020400000000000000" pitchFamily="18" charset="-122"/>
              </a:rPr>
              <a:t>在无路逃生的情况下，应积极寻找暂时的避难处所，保护自己，择机再逃，或等待消防人员前来营救。</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10.</a:t>
            </a:r>
            <a:r>
              <a:rPr lang="zh-CN" altLang="en-US" dirty="0">
                <a:latin typeface="思源宋体 CN" panose="02020400000000000000" pitchFamily="18" charset="-122"/>
                <a:ea typeface="思源宋体 CN" panose="02020400000000000000" pitchFamily="18" charset="-122"/>
              </a:rPr>
              <a:t>邻居家发生火灾时，应关好自家门窗，并用水喷洒冷却，防止火势蔓延。</a:t>
            </a:r>
            <a:endParaRPr lang="zh-CN" altLang="en-US" dirty="0">
              <a:latin typeface="思源宋体 CN" panose="02020400000000000000" pitchFamily="18" charset="-122"/>
              <a:ea typeface="思源宋体 CN" panose="02020400000000000000" pitchFamily="18" charset="-122"/>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8"/>
            <a:ext cx="3448050" cy="39878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液化石油气的特性</a:t>
            </a:r>
            <a:endParaRPr lang="zh-CN" altLang="en-US" dirty="0">
              <a:latin typeface="思源宋体 CN" panose="02020400000000000000" pitchFamily="18" charset="-122"/>
              <a:ea typeface="思源宋体 CN" panose="02020400000000000000" pitchFamily="18" charset="-122"/>
            </a:endParaRPr>
          </a:p>
        </p:txBody>
      </p:sp>
      <p:sp>
        <p:nvSpPr>
          <p:cNvPr id="6" name="文本框 5"/>
          <p:cNvSpPr txBox="1"/>
          <p:nvPr/>
        </p:nvSpPr>
        <p:spPr>
          <a:xfrm>
            <a:off x="323850" y="1283366"/>
            <a:ext cx="6305550" cy="2249170"/>
          </a:xfrm>
          <a:prstGeom prst="rect">
            <a:avLst/>
          </a:prstGeom>
          <a:noFill/>
        </p:spPr>
        <p:txBody>
          <a:bodyPr wrap="square">
            <a:spAutoFit/>
          </a:bodyPr>
          <a:lstStyle>
            <a:defPPr>
              <a:defRPr lang="en-US"/>
            </a:defPPr>
            <a:lvl1pPr algn="just">
              <a:lnSpc>
                <a:spcPct val="130000"/>
              </a:lnSpc>
              <a:defRPr kern="100">
                <a:latin typeface="黑体" panose="02010609060101010101" charset="-122"/>
                <a:ea typeface="黑体" panose="02010609060101010101"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液化石油气（通常称为液化气）是采油或石油炼制过程中产生的一种燃气。它的主要成分有丙烷、丙烯、丁烷和丁烯，常温常压下成气态，在常温下加压或常压下降低温度，都能够由气体变为液体，体积缩小为原来的１／２５０。气态液化石油气的密度约为空气的２倍，比空气重，泄漏后容易积存在低洼处，和氧气（或空气）混合后能够发生燃烧或爆炸。</a:t>
            </a:r>
            <a:endParaRPr lang="zh-CN" altLang="en-US" dirty="0">
              <a:latin typeface="思源宋体 CN" panose="02020400000000000000" pitchFamily="18" charset="-122"/>
              <a:ea typeface="思源宋体 CN" panose="02020400000000000000" pitchFamily="18" charset="-122"/>
            </a:endParaRPr>
          </a:p>
        </p:txBody>
      </p:sp>
      <p:sp>
        <p:nvSpPr>
          <p:cNvPr id="7" name="矩形 6"/>
          <p:cNvSpPr/>
          <p:nvPr/>
        </p:nvSpPr>
        <p:spPr>
          <a:xfrm>
            <a:off x="101600" y="41735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23850" y="4288488"/>
            <a:ext cx="3879850" cy="39878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使用液化石油气应遵守哪些规定</a:t>
            </a:r>
            <a:endParaRPr lang="zh-CN" altLang="en-US" dirty="0">
              <a:latin typeface="思源宋体 CN" panose="02020400000000000000" pitchFamily="18" charset="-122"/>
              <a:ea typeface="思源宋体 CN" panose="02020400000000000000" pitchFamily="18" charset="-122"/>
            </a:endParaRPr>
          </a:p>
        </p:txBody>
      </p:sp>
      <p:sp>
        <p:nvSpPr>
          <p:cNvPr id="10" name="文本框 9"/>
          <p:cNvSpPr txBox="1"/>
          <p:nvPr/>
        </p:nvSpPr>
        <p:spPr>
          <a:xfrm>
            <a:off x="323849" y="5109246"/>
            <a:ext cx="6305550" cy="2968625"/>
          </a:xfrm>
          <a:prstGeom prst="rect">
            <a:avLst/>
          </a:prstGeom>
          <a:noFill/>
        </p:spPr>
        <p:txBody>
          <a:bodyPr wrap="square">
            <a:spAutoFit/>
          </a:bodyPr>
          <a:lstStyle>
            <a:defPPr>
              <a:defRPr lang="en-US"/>
            </a:defPPr>
            <a:lvl1pPr algn="just">
              <a:lnSpc>
                <a:spcPct val="130000"/>
              </a:lnSpc>
              <a:defRPr kern="100">
                <a:latin typeface="黑体" panose="02010609060101010101" charset="-122"/>
                <a:ea typeface="黑体" panose="02010609060101010101" charset="-122"/>
                <a:cs typeface="Times New Roman" panose="02020603050405020304" pitchFamily="18" charset="0"/>
              </a:defRPr>
            </a:lvl1pPr>
          </a:lstStyle>
          <a:p>
            <a:r>
              <a:rPr lang="en-US" altLang="zh-CN" dirty="0">
                <a:latin typeface="思源宋体 CN" panose="02020400000000000000" pitchFamily="18" charset="-122"/>
                <a:ea typeface="思源宋体 CN" panose="02020400000000000000" pitchFamily="18" charset="-122"/>
              </a:rPr>
              <a:t>1.</a:t>
            </a:r>
            <a:r>
              <a:rPr lang="zh-CN" altLang="en-US" dirty="0">
                <a:latin typeface="思源宋体 CN" panose="02020400000000000000" pitchFamily="18" charset="-122"/>
                <a:ea typeface="思源宋体 CN" panose="02020400000000000000" pitchFamily="18" charset="-122"/>
              </a:rPr>
              <a:t>要正确安放液化石油气的设备。</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2.</a:t>
            </a:r>
            <a:r>
              <a:rPr lang="zh-CN" altLang="en-US" dirty="0">
                <a:latin typeface="思源宋体 CN" panose="02020400000000000000" pitchFamily="18" charset="-122"/>
                <a:ea typeface="思源宋体 CN" panose="02020400000000000000" pitchFamily="18" charset="-122"/>
              </a:rPr>
              <a:t>钢瓶必须要直立放置，不允许卧放或倒放。</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3.</a:t>
            </a:r>
            <a:r>
              <a:rPr lang="zh-CN" altLang="en-US" dirty="0">
                <a:latin typeface="思源宋体 CN" panose="02020400000000000000" pitchFamily="18" charset="-122"/>
                <a:ea typeface="思源宋体 CN" panose="02020400000000000000" pitchFamily="18" charset="-122"/>
              </a:rPr>
              <a:t>钢瓶必须要远离热源，不准采用开水烫、电加热等措施对其加温。</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4.</a:t>
            </a:r>
            <a:r>
              <a:rPr lang="zh-CN" altLang="en-US" dirty="0">
                <a:latin typeface="思源宋体 CN" panose="02020400000000000000" pitchFamily="18" charset="-122"/>
                <a:ea typeface="思源宋体 CN" panose="02020400000000000000" pitchFamily="18" charset="-122"/>
              </a:rPr>
              <a:t>不准私自拆卸、改装液化石油气专用设备。</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5.</a:t>
            </a:r>
            <a:r>
              <a:rPr lang="zh-CN" altLang="en-US" dirty="0">
                <a:latin typeface="思源宋体 CN" panose="02020400000000000000" pitchFamily="18" charset="-122"/>
                <a:ea typeface="思源宋体 CN" panose="02020400000000000000" pitchFamily="18" charset="-122"/>
              </a:rPr>
              <a:t>当发生液化石油气泄漏时要及时进行通风疏散，在泄漏场所，不得有开启任何电器设备或打电话等容易产生火花的行为。</a:t>
            </a:r>
            <a:endParaRPr lang="zh-CN" altLang="en-US" dirty="0">
              <a:latin typeface="思源宋体 CN" panose="02020400000000000000" pitchFamily="18" charset="-122"/>
              <a:ea typeface="思源宋体 CN" panose="02020400000000000000" pitchFamily="18" charset="-122"/>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600" y="515983"/>
            <a:ext cx="460375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8"/>
            <a:ext cx="3448050" cy="39878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为什么不能私自倒残液</a:t>
            </a:r>
            <a:endParaRPr lang="zh-CN" altLang="en-US" dirty="0">
              <a:latin typeface="思源宋体 CN" panose="02020400000000000000" pitchFamily="18" charset="-122"/>
              <a:ea typeface="思源宋体 CN" panose="02020400000000000000" pitchFamily="18" charset="-122"/>
            </a:endParaRPr>
          </a:p>
        </p:txBody>
      </p:sp>
      <p:sp>
        <p:nvSpPr>
          <p:cNvPr id="7" name="矩形 6"/>
          <p:cNvSpPr/>
          <p:nvPr/>
        </p:nvSpPr>
        <p:spPr>
          <a:xfrm>
            <a:off x="101600" y="5607413"/>
            <a:ext cx="460375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23850" y="5722318"/>
            <a:ext cx="4381500" cy="39878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为什么不能人为地对其进行强制加热</a:t>
            </a:r>
            <a:endParaRPr lang="zh-CN" altLang="en-US" dirty="0">
              <a:latin typeface="思源宋体 CN" panose="02020400000000000000" pitchFamily="18" charset="-122"/>
              <a:ea typeface="思源宋体 CN" panose="02020400000000000000" pitchFamily="18" charset="-122"/>
            </a:endParaRPr>
          </a:p>
        </p:txBody>
      </p:sp>
      <p:sp>
        <p:nvSpPr>
          <p:cNvPr id="3" name="Rectangle 1"/>
          <p:cNvSpPr>
            <a:spLocks noChangeArrowheads="1"/>
          </p:cNvSpPr>
          <p:nvPr/>
        </p:nvSpPr>
        <p:spPr bwMode="auto">
          <a:xfrm>
            <a:off x="323850" y="1260808"/>
            <a:ext cx="3448050" cy="3328670"/>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瓶装液化石油气用到最后，瓶中仍剩有一些液态残渣，但灶具已点不着火，这就是通常说的残液。残液倒出来仍然比汽油容易挥发，挥发的气体遇明火会燃烧爆炸，酿成事故。所以决不允许私自倾倒残液，应该到液化石油气供应站，采用专门的残液回收装置将残液抽出，储存在专门容器中。</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pic>
        <p:nvPicPr>
          <p:cNvPr id="27650" name="Picture 2"/>
          <p:cNvPicPr>
            <a:picLocks noChangeAspect="1" noChangeArrowheads="1"/>
          </p:cNvPicPr>
          <p:nvPr/>
        </p:nvPicPr>
        <p:blipFill>
          <a:blip r:embed="rId1"/>
          <a:srcRect/>
          <a:stretch>
            <a:fillRect/>
          </a:stretch>
        </p:blipFill>
        <p:spPr bwMode="auto">
          <a:xfrm>
            <a:off x="3859312" y="1356273"/>
            <a:ext cx="2712938" cy="3091185"/>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p:cNvSpPr txBox="1"/>
          <p:nvPr/>
        </p:nvSpPr>
        <p:spPr>
          <a:xfrm>
            <a:off x="354112" y="6430996"/>
            <a:ext cx="6218138" cy="1529715"/>
          </a:xfrm>
          <a:prstGeom prst="rect">
            <a:avLst/>
          </a:prstGeom>
          <a:noFill/>
        </p:spPr>
        <p:txBody>
          <a:bodyPr wrap="square">
            <a:spAutoFit/>
          </a:bodyPr>
          <a:lstStyle>
            <a:defPPr>
              <a:defRPr lang="en-US"/>
            </a:defPPr>
            <a:lvl1pPr algn="just">
              <a:lnSpc>
                <a:spcPct val="130000"/>
              </a:lnSpc>
              <a:defRPr kern="100">
                <a:latin typeface="黑体" panose="02010609060101010101" charset="-122"/>
                <a:ea typeface="黑体" panose="02010609060101010101"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液化石油气钢瓶的气体快用完时，由于瓶内剩余的成分饱和蒸汽压较低，不能及时蒸发而不能使用。如果人为地加热钢瓶，会引起瓶内气压不断上升，有可能出现钢瓶内超压，而造成钢瓶爆炸。</a:t>
            </a:r>
            <a:endParaRPr lang="zh-CN" altLang="en-US" dirty="0">
              <a:latin typeface="思源宋体 CN" panose="02020400000000000000" pitchFamily="18" charset="-122"/>
              <a:ea typeface="思源宋体 CN" panose="02020400000000000000" pitchFamily="18"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图片 56"/>
          <p:cNvPicPr>
            <a:picLocks noChangeAspect="1"/>
          </p:cNvPicPr>
          <p:nvPr/>
        </p:nvPicPr>
        <p:blipFill>
          <a:blip r:embed="rId1"/>
          <a:srcRect r="183" b="10719"/>
          <a:stretch>
            <a:fillRect/>
          </a:stretch>
        </p:blipFill>
        <p:spPr>
          <a:xfrm>
            <a:off x="0" y="1544431"/>
            <a:ext cx="6858000" cy="2502741"/>
          </a:xfrm>
          <a:custGeom>
            <a:avLst/>
            <a:gdLst>
              <a:gd name="connsiteX0" fmla="*/ 0 w 12192000"/>
              <a:gd name="connsiteY0" fmla="*/ 0 h 4449318"/>
              <a:gd name="connsiteX1" fmla="*/ 12192000 w 12192000"/>
              <a:gd name="connsiteY1" fmla="*/ 0 h 4449318"/>
              <a:gd name="connsiteX2" fmla="*/ 12192000 w 12192000"/>
              <a:gd name="connsiteY2" fmla="*/ 4449318 h 4449318"/>
              <a:gd name="connsiteX3" fmla="*/ 0 w 12192000"/>
              <a:gd name="connsiteY3" fmla="*/ 4449318 h 4449318"/>
            </a:gdLst>
            <a:ahLst/>
            <a:cxnLst>
              <a:cxn ang="0">
                <a:pos x="connsiteX0" y="connsiteY0"/>
              </a:cxn>
              <a:cxn ang="0">
                <a:pos x="connsiteX1" y="connsiteY1"/>
              </a:cxn>
              <a:cxn ang="0">
                <a:pos x="connsiteX2" y="connsiteY2"/>
              </a:cxn>
              <a:cxn ang="0">
                <a:pos x="connsiteX3" y="connsiteY3"/>
              </a:cxn>
            </a:cxnLst>
            <a:rect l="l" t="t" r="r" b="b"/>
            <a:pathLst>
              <a:path w="12192000" h="4449318">
                <a:moveTo>
                  <a:pt x="0" y="0"/>
                </a:moveTo>
                <a:lnTo>
                  <a:pt x="12192000" y="0"/>
                </a:lnTo>
                <a:lnTo>
                  <a:pt x="12192000" y="4449318"/>
                </a:lnTo>
                <a:lnTo>
                  <a:pt x="0" y="4449318"/>
                </a:lnTo>
                <a:close/>
              </a:path>
            </a:pathLst>
          </a:custGeom>
        </p:spPr>
      </p:pic>
      <p:pic>
        <p:nvPicPr>
          <p:cNvPr id="9" name="图片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425491" y="164776"/>
            <a:ext cx="2432509" cy="653941"/>
          </a:xfrm>
          <a:prstGeom prst="rect">
            <a:avLst/>
          </a:prstGeom>
        </p:spPr>
      </p:pic>
      <p:sp>
        <p:nvSpPr>
          <p:cNvPr id="27" name="矩形 26"/>
          <p:cNvSpPr/>
          <p:nvPr/>
        </p:nvSpPr>
        <p:spPr>
          <a:xfrm>
            <a:off x="18352" y="3206355"/>
            <a:ext cx="6858000" cy="28575"/>
          </a:xfrm>
          <a:prstGeom prst="rect">
            <a:avLst/>
          </a:prstGeom>
          <a:solidFill>
            <a:srgbClr val="EBA64B"/>
          </a:solidFill>
          <a:ln>
            <a:solidFill>
              <a:srgbClr val="F0822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endParaRPr lang="zh-CN" altLang="en-US" sz="1015">
              <a:solidFill>
                <a:prstClr val="white"/>
              </a:solidFill>
              <a:latin typeface="思源黑体 CN Medium" panose="020B0600000000000000" charset="-122"/>
              <a:ea typeface="思源黑体 CN Medium" panose="020B0600000000000000" charset="-122"/>
            </a:endParaRPr>
          </a:p>
        </p:txBody>
      </p:sp>
      <p:pic>
        <p:nvPicPr>
          <p:cNvPr id="58" name="图片 57"/>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63985" y="260697"/>
            <a:ext cx="1284247" cy="823317"/>
          </a:xfrm>
          <a:prstGeom prst="rect">
            <a:avLst/>
          </a:prstGeom>
        </p:spPr>
      </p:pic>
      <p:pic>
        <p:nvPicPr>
          <p:cNvPr id="36" name="4">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274142" y="342505"/>
            <a:ext cx="274142" cy="274141"/>
          </a:xfrm>
          <a:prstGeom prst="rect">
            <a:avLst/>
          </a:prstGeom>
        </p:spPr>
      </p:pic>
      <p:sp>
        <p:nvSpPr>
          <p:cNvPr id="40" name="2"/>
          <p:cNvSpPr txBox="1"/>
          <p:nvPr/>
        </p:nvSpPr>
        <p:spPr>
          <a:xfrm>
            <a:off x="597633" y="1610937"/>
            <a:ext cx="5680187" cy="461665"/>
          </a:xfrm>
          <a:prstGeom prst="rect">
            <a:avLst/>
          </a:prstGeom>
          <a:noFill/>
        </p:spPr>
        <p:txBody>
          <a:bodyPr wrap="square" rtlCol="0">
            <a:spAutoFit/>
          </a:bodyPr>
          <a:lstStyle/>
          <a:p>
            <a:pPr lvl="0" algn="ctr"/>
            <a:r>
              <a:rPr lang="zh-CN" altLang="en-US" sz="2400" b="1">
                <a:gradFill>
                  <a:gsLst>
                    <a:gs pos="7000">
                      <a:srgbClr val="FF0000"/>
                    </a:gs>
                    <a:gs pos="100000">
                      <a:srgbClr val="C00000"/>
                    </a:gs>
                  </a:gsLst>
                  <a:lin ang="5400000" scaled="1"/>
                </a:gradFill>
                <a:latin typeface="思源宋体 CN" panose="02020400000000000000" pitchFamily="18" charset="-122"/>
                <a:ea typeface="思源宋体 CN" panose="02020400000000000000" pitchFamily="18" charset="-122"/>
              </a:rPr>
              <a:t>持续推进安全宣传“五进”工作</a:t>
            </a:r>
            <a:endParaRPr lang="zh-CN" altLang="en-US" sz="2400" b="1" dirty="0">
              <a:gradFill>
                <a:gsLst>
                  <a:gs pos="7000">
                    <a:srgbClr val="FF0000"/>
                  </a:gs>
                  <a:gs pos="100000">
                    <a:srgbClr val="C00000"/>
                  </a:gs>
                </a:gsLst>
                <a:lin ang="5400000" scaled="1"/>
              </a:gradFill>
              <a:latin typeface="思源宋体 CN" panose="02020400000000000000" pitchFamily="18" charset="-122"/>
              <a:ea typeface="思源宋体 CN" panose="02020400000000000000" pitchFamily="18" charset="-122"/>
            </a:endParaRPr>
          </a:p>
        </p:txBody>
      </p:sp>
      <p:grpSp>
        <p:nvGrpSpPr>
          <p:cNvPr id="5" name="2"/>
          <p:cNvGrpSpPr/>
          <p:nvPr/>
        </p:nvGrpSpPr>
        <p:grpSpPr>
          <a:xfrm>
            <a:off x="998067" y="2507388"/>
            <a:ext cx="5030122" cy="429994"/>
            <a:chOff x="1077419" y="5496453"/>
            <a:chExt cx="9270563" cy="726737"/>
          </a:xfrm>
        </p:grpSpPr>
        <p:sp>
          <p:nvSpPr>
            <p:cNvPr id="2" name="2-1"/>
            <p:cNvSpPr/>
            <p:nvPr/>
          </p:nvSpPr>
          <p:spPr>
            <a:xfrm>
              <a:off x="1077419" y="5496453"/>
              <a:ext cx="9028111" cy="582163"/>
            </a:xfrm>
            <a:prstGeom prst="rect">
              <a:avLst/>
            </a:prstGeom>
          </p:spPr>
          <p:txBody>
            <a:bodyPr wrap="square">
              <a:spAutoFit/>
            </a:bodyPr>
            <a:lstStyle/>
            <a:p>
              <a:pPr algn="ctr" eaLnBrk="0" fontAlgn="base" hangingPunct="0">
                <a:lnSpc>
                  <a:spcPct val="110000"/>
                </a:lnSpc>
                <a:spcBef>
                  <a:spcPct val="0"/>
                </a:spcBef>
                <a:spcAft>
                  <a:spcPct val="0"/>
                </a:spcAft>
              </a:pPr>
              <a:r>
                <a:rPr sz="1600" b="1" kern="0" dirty="0">
                  <a:solidFill>
                    <a:srgbClr val="FF0000"/>
                  </a:solidFill>
                  <a:latin typeface="思源宋体 CN" panose="02020400000000000000" pitchFamily="18" charset="-122"/>
                  <a:ea typeface="思源宋体 CN" panose="02020400000000000000" pitchFamily="18" charset="-122"/>
                  <a:cs typeface="+mn-ea"/>
                </a:rPr>
                <a:t>人人讲安全</a:t>
              </a:r>
              <a:r>
                <a:rPr sz="1600" b="1" kern="0">
                  <a:solidFill>
                    <a:srgbClr val="FF0000"/>
                  </a:solidFill>
                  <a:latin typeface="思源宋体 CN" panose="02020400000000000000" pitchFamily="18" charset="-122"/>
                  <a:ea typeface="思源宋体 CN" panose="02020400000000000000" pitchFamily="18" charset="-122"/>
                  <a:cs typeface="+mn-ea"/>
                </a:rPr>
                <a:t>、个个会应</a:t>
              </a:r>
              <a:r>
                <a:rPr lang="zh-CN" altLang="en-US" sz="1600" b="1" kern="0">
                  <a:solidFill>
                    <a:srgbClr val="FF0000"/>
                  </a:solidFill>
                  <a:latin typeface="思源宋体 CN" panose="02020400000000000000" pitchFamily="18" charset="-122"/>
                  <a:ea typeface="思源宋体 CN" panose="02020400000000000000" pitchFamily="18" charset="-122"/>
                  <a:cs typeface="+mn-ea"/>
                </a:rPr>
                <a:t>急</a:t>
              </a:r>
              <a:r>
                <a:rPr lang="en-US" altLang="zh-CN" sz="1600" b="1" kern="0">
                  <a:solidFill>
                    <a:srgbClr val="FF0000"/>
                  </a:solidFill>
                  <a:latin typeface="思源宋体 CN" panose="02020400000000000000" pitchFamily="18" charset="-122"/>
                  <a:ea typeface="思源宋体 CN" panose="02020400000000000000" pitchFamily="18" charset="-122"/>
                  <a:cs typeface="+mn-ea"/>
                </a:rPr>
                <a:t>--</a:t>
              </a:r>
              <a:r>
                <a:rPr lang="zh-CN" altLang="en-US" sz="1600" b="1" kern="0">
                  <a:solidFill>
                    <a:srgbClr val="FF0000"/>
                  </a:solidFill>
                  <a:latin typeface="思源宋体 CN" panose="02020400000000000000" pitchFamily="18" charset="-122"/>
                  <a:ea typeface="思源宋体 CN" panose="02020400000000000000" pitchFamily="18" charset="-122"/>
                  <a:cs typeface="+mn-ea"/>
                </a:rPr>
                <a:t>排查整治风险隐患</a:t>
              </a:r>
              <a:endParaRPr sz="1600" b="1" kern="0" dirty="0">
                <a:solidFill>
                  <a:srgbClr val="FF0000"/>
                </a:solidFill>
                <a:latin typeface="思源宋体 CN" panose="02020400000000000000" pitchFamily="18" charset="-122"/>
                <a:ea typeface="思源宋体 CN" panose="02020400000000000000" pitchFamily="18" charset="-122"/>
                <a:cs typeface="+mn-ea"/>
              </a:endParaRPr>
            </a:p>
          </p:txBody>
        </p:sp>
        <p:cxnSp>
          <p:nvCxnSpPr>
            <p:cNvPr id="8" name="2-3"/>
            <p:cNvCxnSpPr/>
            <p:nvPr/>
          </p:nvCxnSpPr>
          <p:spPr>
            <a:xfrm>
              <a:off x="1267776" y="6223190"/>
              <a:ext cx="908020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5" name="1"/>
          <p:cNvSpPr txBox="1"/>
          <p:nvPr/>
        </p:nvSpPr>
        <p:spPr>
          <a:xfrm>
            <a:off x="2669109" y="1124829"/>
            <a:ext cx="1525498" cy="461665"/>
          </a:xfrm>
          <a:prstGeom prst="rect">
            <a:avLst/>
          </a:prstGeom>
          <a:noFill/>
        </p:spPr>
        <p:txBody>
          <a:bodyPr wrap="square" rtlCol="0">
            <a:spAutoFit/>
          </a:bodyPr>
          <a:lstStyle/>
          <a:p>
            <a:pPr algn="ctr"/>
            <a:r>
              <a:rPr lang="zh-CN" altLang="en-US" sz="2400" b="1">
                <a:gradFill>
                  <a:gsLst>
                    <a:gs pos="7000">
                      <a:srgbClr val="FF0000"/>
                    </a:gs>
                    <a:gs pos="100000">
                      <a:srgbClr val="C00000"/>
                    </a:gs>
                  </a:gsLst>
                  <a:lin ang="5400000" scaled="1"/>
                </a:gradFill>
                <a:latin typeface="思源宋体 CN" panose="02020400000000000000" pitchFamily="18" charset="-122"/>
                <a:ea typeface="思源宋体 CN" panose="02020400000000000000" pitchFamily="18" charset="-122"/>
              </a:rPr>
              <a:t>第三部分</a:t>
            </a:r>
            <a:endParaRPr lang="zh-CN" altLang="en-US" sz="2400" b="1" dirty="0">
              <a:gradFill>
                <a:gsLst>
                  <a:gs pos="7000">
                    <a:srgbClr val="FF0000"/>
                  </a:gs>
                  <a:gs pos="100000">
                    <a:srgbClr val="C00000"/>
                  </a:gs>
                </a:gsLst>
                <a:lin ang="5400000" scaled="1"/>
              </a:gradFill>
              <a:latin typeface="思源宋体 CN" panose="02020400000000000000" pitchFamily="18" charset="-122"/>
              <a:ea typeface="思源宋体 CN" panose="02020400000000000000" pitchFamily="18" charset="-122"/>
            </a:endParaRPr>
          </a:p>
        </p:txBody>
      </p:sp>
      <p:sp>
        <p:nvSpPr>
          <p:cNvPr id="4" name="2-2"/>
          <p:cNvSpPr/>
          <p:nvPr userDrawn="1"/>
        </p:nvSpPr>
        <p:spPr>
          <a:xfrm>
            <a:off x="1470082" y="1292335"/>
            <a:ext cx="1071563" cy="71438"/>
          </a:xfrm>
          <a:prstGeom prst="roundRect">
            <a:avLst>
              <a:gd name="adj" fmla="val 50000"/>
            </a:avLst>
          </a:prstGeom>
          <a:gradFill>
            <a:gsLst>
              <a:gs pos="0">
                <a:srgbClr val="BA1219">
                  <a:alpha val="0"/>
                </a:srgbClr>
              </a:gs>
              <a:gs pos="99000">
                <a:srgbClr val="C20316"/>
              </a:gs>
            </a:gsLst>
            <a:lin ang="0" scaled="1"/>
          </a:gradFill>
          <a:ln w="12700" cap="flat" cmpd="sng" algn="ctr">
            <a:noFill/>
            <a:prstDash val="solid"/>
            <a:miter lim="800000"/>
          </a:ln>
          <a:effectLst/>
        </p:spPr>
        <p:txBody>
          <a:bodyPr rtlCol="0" anchor="ctr"/>
          <a:lstStyle/>
          <a:p>
            <a:pPr algn="ctr" defTabSz="257175"/>
            <a:endParaRPr kumimoji="1" lang="zh-CN" altLang="en-US" sz="1000" b="1" kern="0" dirty="0">
              <a:solidFill>
                <a:prstClr val="white"/>
              </a:solidFill>
              <a:latin typeface="Calibri" panose="020F0502020204030204"/>
              <a:ea typeface="MiSans Light" panose="00000400000000000000" pitchFamily="2" charset="-122"/>
            </a:endParaRPr>
          </a:p>
        </p:txBody>
      </p:sp>
      <p:sp>
        <p:nvSpPr>
          <p:cNvPr id="10" name="2-3"/>
          <p:cNvSpPr/>
          <p:nvPr userDrawn="1"/>
        </p:nvSpPr>
        <p:spPr>
          <a:xfrm>
            <a:off x="4322070" y="1292335"/>
            <a:ext cx="1071563" cy="71438"/>
          </a:xfrm>
          <a:prstGeom prst="roundRect">
            <a:avLst>
              <a:gd name="adj" fmla="val 50000"/>
            </a:avLst>
          </a:prstGeom>
          <a:gradFill>
            <a:gsLst>
              <a:gs pos="0">
                <a:srgbClr val="BA1219"/>
              </a:gs>
              <a:gs pos="99000">
                <a:srgbClr val="BA1219">
                  <a:alpha val="0"/>
                </a:srgbClr>
              </a:gs>
            </a:gsLst>
            <a:lin ang="0" scaled="1"/>
          </a:gradFill>
          <a:ln w="12700" cap="flat" cmpd="sng" algn="ctr">
            <a:noFill/>
            <a:prstDash val="solid"/>
            <a:miter lim="800000"/>
          </a:ln>
          <a:effectLst/>
        </p:spPr>
        <p:txBody>
          <a:bodyPr rtlCol="0" anchor="ctr"/>
          <a:lstStyle/>
          <a:p>
            <a:pPr algn="ctr" defTabSz="257175"/>
            <a:endParaRPr kumimoji="1" lang="zh-CN" altLang="en-US" sz="1000" b="1" kern="0" dirty="0">
              <a:solidFill>
                <a:prstClr val="white"/>
              </a:solidFill>
              <a:latin typeface="Calibri" panose="020F0502020204030204"/>
              <a:ea typeface="MiSans Light" panose="00000400000000000000" pitchFamily="2" charset="-122"/>
            </a:endParaRPr>
          </a:p>
        </p:txBody>
      </p:sp>
      <p:pic>
        <p:nvPicPr>
          <p:cNvPr id="17" name="图片 16" descr="大会堂"/>
          <p:cNvPicPr>
            <a:picLocks noChangeAspect="1"/>
          </p:cNvPicPr>
          <p:nvPr>
            <p:custDataLst>
              <p:tags r:id="rId8"/>
            </p:custDataLst>
          </p:nvPr>
        </p:nvPicPr>
        <p:blipFill>
          <a:blip r:embed="rId9"/>
          <a:stretch>
            <a:fillRect/>
          </a:stretch>
        </p:blipFill>
        <p:spPr>
          <a:xfrm>
            <a:off x="1312307" y="9118679"/>
            <a:ext cx="4385548" cy="613648"/>
          </a:xfrm>
          <a:prstGeom prst="rect">
            <a:avLst/>
          </a:prstGeom>
        </p:spPr>
      </p:pic>
      <p:sp>
        <p:nvSpPr>
          <p:cNvPr id="19" name="标题 1"/>
          <p:cNvSpPr>
            <a:spLocks noGrp="1"/>
          </p:cNvSpPr>
          <p:nvPr>
            <p:custDataLst>
              <p:tags r:id="rId10"/>
            </p:custDataLst>
          </p:nvPr>
        </p:nvSpPr>
        <p:spPr>
          <a:xfrm>
            <a:off x="557194" y="3356985"/>
            <a:ext cx="5915025" cy="212202"/>
          </a:xfrm>
          <a:prstGeom prst="rect">
            <a:avLst/>
          </a:prstGeom>
        </p:spPr>
        <p:txBody>
          <a:bodyPr/>
          <a:lstStyle>
            <a:lvl1pPr algn="l" defTabSz="914400" rtl="0" eaLnBrk="1" latinLnBrk="0" hangingPunct="1">
              <a:lnSpc>
                <a:spcPct val="90000"/>
              </a:lnSpc>
              <a:spcBef>
                <a:spcPct val="0"/>
              </a:spcBef>
              <a:buNone/>
              <a:defRPr sz="3200" b="0" kern="1200">
                <a:solidFill>
                  <a:srgbClr val="D50A00"/>
                </a:solidFill>
                <a:latin typeface="仓耳渔阳体 W02" panose="02020400000000000000" pitchFamily="18" charset="-122"/>
                <a:ea typeface="仓耳渔阳体 W02" panose="02020400000000000000" pitchFamily="18" charset="-122"/>
                <a:cs typeface="+mj-cs"/>
              </a:defRPr>
            </a:lvl1pPr>
          </a:lstStyle>
          <a:p>
            <a:r>
              <a:rPr lang="zh-CN" altLang="en-US" sz="1575">
                <a:latin typeface="思源宋体 CN" panose="02020400000000000000" pitchFamily="18" charset="-122"/>
                <a:ea typeface="思源宋体 CN" panose="02020400000000000000" pitchFamily="18" charset="-122"/>
              </a:rPr>
              <a:t>三、持续推进安全宣传“五进”工作</a:t>
            </a:r>
            <a:endParaRPr sz="1575" dirty="0">
              <a:latin typeface="思源宋体 CN" panose="02020400000000000000" pitchFamily="18" charset="-122"/>
              <a:ea typeface="思源宋体 CN" panose="02020400000000000000" pitchFamily="18" charset="-122"/>
            </a:endParaRPr>
          </a:p>
        </p:txBody>
      </p:sp>
      <p:cxnSp>
        <p:nvCxnSpPr>
          <p:cNvPr id="24" name="2-3"/>
          <p:cNvCxnSpPr/>
          <p:nvPr/>
        </p:nvCxnSpPr>
        <p:spPr>
          <a:xfrm>
            <a:off x="1051289" y="2487941"/>
            <a:ext cx="492683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燕尾形 1"/>
          <p:cNvSpPr/>
          <p:nvPr>
            <p:custDataLst>
              <p:tags r:id="rId11"/>
            </p:custDataLst>
          </p:nvPr>
        </p:nvSpPr>
        <p:spPr>
          <a:xfrm>
            <a:off x="1593995" y="6123555"/>
            <a:ext cx="142161" cy="197882"/>
          </a:xfrm>
          <a:prstGeom prst="chevron">
            <a:avLst>
              <a:gd name="adj" fmla="val 46562"/>
            </a:avLst>
          </a:prstGeom>
          <a:solidFill>
            <a:srgbClr val="D27236"/>
          </a:solidFill>
          <a:ln w="12700" cap="flat" cmpd="sng" algn="ctr">
            <a:noFill/>
            <a:prstDash val="solid"/>
            <a:miter lim="800000"/>
          </a:ln>
          <a:effectLst/>
        </p:spPr>
        <p:txBody>
          <a:bodyPr rtlCol="0" anchor="ctr"/>
          <a:lstStyle/>
          <a:p>
            <a:pPr algn="ctr" defTabSz="514350"/>
            <a:endParaRPr lang="zh-CN" altLang="en-US" sz="1350" kern="0">
              <a:solidFill>
                <a:prstClr val="black"/>
              </a:solidFill>
              <a:latin typeface="Calibri" panose="020F0502020204030204"/>
              <a:ea typeface="宋体" panose="02010600030101010101" pitchFamily="2" charset="-122"/>
            </a:endParaRPr>
          </a:p>
        </p:txBody>
      </p:sp>
      <p:sp>
        <p:nvSpPr>
          <p:cNvPr id="20" name="矩形 19"/>
          <p:cNvSpPr/>
          <p:nvPr>
            <p:custDataLst>
              <p:tags r:id="rId12"/>
            </p:custDataLst>
          </p:nvPr>
        </p:nvSpPr>
        <p:spPr>
          <a:xfrm>
            <a:off x="543864" y="5945319"/>
            <a:ext cx="900827" cy="521137"/>
          </a:xfrm>
          <a:prstGeom prst="rect">
            <a:avLst/>
          </a:prstGeom>
          <a:gradFill>
            <a:gsLst>
              <a:gs pos="0">
                <a:srgbClr val="C00000"/>
              </a:gs>
              <a:gs pos="100000">
                <a:srgbClr val="C00000">
                  <a:lumMod val="85000"/>
                  <a:lumOff val="15000"/>
                </a:srgbClr>
              </a:gs>
            </a:gsLst>
            <a:lin ang="5400000" scaled="1"/>
          </a:gradFill>
          <a:ln w="12700" cap="flat" cmpd="sng" algn="ctr">
            <a:noFill/>
            <a:prstDash val="solid"/>
            <a:miter lim="800000"/>
          </a:ln>
          <a:effectLst/>
        </p:spPr>
        <p:txBody>
          <a:bodyPr rtlCol="0" anchor="ctr"/>
          <a:lstStyle/>
          <a:p>
            <a:pPr algn="ctr" defTabSz="514350"/>
            <a:endParaRPr lang="zh-CN" altLang="en-US" sz="1015" kern="0">
              <a:solidFill>
                <a:prstClr val="white"/>
              </a:solidFill>
              <a:latin typeface="Calibri" panose="020F0502020204030204"/>
              <a:ea typeface="宋体" panose="02010600030101010101" pitchFamily="2" charset="-122"/>
            </a:endParaRPr>
          </a:p>
        </p:txBody>
      </p:sp>
      <p:grpSp>
        <p:nvGrpSpPr>
          <p:cNvPr id="21" name="组合 20"/>
          <p:cNvGrpSpPr/>
          <p:nvPr>
            <p:custDataLst>
              <p:tags r:id="rId13"/>
            </p:custDataLst>
          </p:nvPr>
        </p:nvGrpSpPr>
        <p:grpSpPr>
          <a:xfrm>
            <a:off x="304549" y="6013184"/>
            <a:ext cx="1205508" cy="916186"/>
            <a:chOff x="1917999" y="1690891"/>
            <a:chExt cx="2440620" cy="1854768"/>
          </a:xfrm>
        </p:grpSpPr>
        <p:grpSp>
          <p:nvGrpSpPr>
            <p:cNvPr id="22" name="组合 21"/>
            <p:cNvGrpSpPr/>
            <p:nvPr/>
          </p:nvGrpSpPr>
          <p:grpSpPr>
            <a:xfrm>
              <a:off x="1917999" y="1690891"/>
              <a:ext cx="1384979" cy="1581737"/>
              <a:chOff x="1917999" y="1690891"/>
              <a:chExt cx="1384979" cy="1581737"/>
            </a:xfrm>
          </p:grpSpPr>
          <p:grpSp>
            <p:nvGrpSpPr>
              <p:cNvPr id="29" name="组合 28"/>
              <p:cNvGrpSpPr/>
              <p:nvPr/>
            </p:nvGrpSpPr>
            <p:grpSpPr>
              <a:xfrm flipH="1">
                <a:off x="1917999" y="1690891"/>
                <a:ext cx="1034298" cy="1497757"/>
                <a:chOff x="4627362" y="1439191"/>
                <a:chExt cx="1034298" cy="1242134"/>
              </a:xfrm>
            </p:grpSpPr>
            <p:sp>
              <p:nvSpPr>
                <p:cNvPr id="31" name="L 形 30"/>
                <p:cNvSpPr/>
                <p:nvPr>
                  <p:custDataLst>
                    <p:tags r:id="rId14"/>
                  </p:custDataLst>
                </p:nvPr>
              </p:nvSpPr>
              <p:spPr>
                <a:xfrm flipH="1">
                  <a:off x="4627362" y="1732048"/>
                  <a:ext cx="971381" cy="949277"/>
                </a:xfrm>
                <a:prstGeom prst="corner">
                  <a:avLst>
                    <a:gd name="adj1" fmla="val 3125"/>
                    <a:gd name="adj2" fmla="val 2941"/>
                  </a:avLst>
                </a:prstGeom>
                <a:solidFill>
                  <a:srgbClr val="B40000"/>
                </a:solidFill>
                <a:ln w="12700" cap="flat" cmpd="sng" algn="ctr">
                  <a:noFill/>
                  <a:prstDash val="solid"/>
                  <a:miter lim="800000"/>
                </a:ln>
                <a:effectLst/>
              </p:spPr>
              <p:txBody>
                <a:bodyPr rtlCol="0" anchor="ctr"/>
                <a:lstStyle/>
                <a:p>
                  <a:pPr algn="ctr" defTabSz="514350"/>
                  <a:endParaRPr lang="zh-CN" altLang="en-US" sz="1015" kern="0">
                    <a:solidFill>
                      <a:prstClr val="white"/>
                    </a:solidFill>
                    <a:latin typeface="Calibri" panose="020F0502020204030204"/>
                    <a:ea typeface="宋体" panose="02010600030101010101" pitchFamily="2" charset="-122"/>
                  </a:endParaRPr>
                </a:p>
              </p:txBody>
            </p:sp>
            <p:sp>
              <p:nvSpPr>
                <p:cNvPr id="32" name="矩形 31"/>
                <p:cNvSpPr/>
                <p:nvPr>
                  <p:custDataLst>
                    <p:tags r:id="rId15"/>
                  </p:custDataLst>
                </p:nvPr>
              </p:nvSpPr>
              <p:spPr>
                <a:xfrm>
                  <a:off x="5503708" y="1439191"/>
                  <a:ext cx="157952" cy="717744"/>
                </a:xfrm>
                <a:prstGeom prst="rect">
                  <a:avLst/>
                </a:prstGeom>
                <a:solidFill>
                  <a:srgbClr val="D27232"/>
                </a:solidFill>
                <a:ln w="12700" cap="flat" cmpd="sng" algn="ctr">
                  <a:noFill/>
                  <a:prstDash val="solid"/>
                  <a:miter lim="800000"/>
                </a:ln>
                <a:effectLst/>
              </p:spPr>
              <p:txBody>
                <a:bodyPr rtlCol="0" anchor="ctr"/>
                <a:lstStyle/>
                <a:p>
                  <a:pPr algn="ctr" defTabSz="514350"/>
                  <a:endParaRPr lang="zh-CN" altLang="en-US" sz="1015" kern="0">
                    <a:solidFill>
                      <a:prstClr val="white"/>
                    </a:solidFill>
                    <a:latin typeface="Calibri" panose="020F0502020204030204"/>
                    <a:ea typeface="宋体" panose="02010600030101010101" pitchFamily="2" charset="-122"/>
                  </a:endParaRPr>
                </a:p>
              </p:txBody>
            </p:sp>
          </p:grpSp>
          <p:sp>
            <p:nvSpPr>
              <p:cNvPr id="30" name="五角星 15"/>
              <p:cNvSpPr/>
              <p:nvPr>
                <p:custDataLst>
                  <p:tags r:id="rId16"/>
                </p:custDataLst>
              </p:nvPr>
            </p:nvSpPr>
            <p:spPr>
              <a:xfrm>
                <a:off x="3021118" y="2990768"/>
                <a:ext cx="281860" cy="281860"/>
              </a:xfrm>
              <a:prstGeom prst="star5">
                <a:avLst/>
              </a:prstGeom>
              <a:solidFill>
                <a:srgbClr val="C00000"/>
              </a:solidFill>
              <a:ln w="12700" cap="flat" cmpd="sng" algn="ctr">
                <a:noFill/>
                <a:prstDash val="solid"/>
                <a:miter lim="800000"/>
              </a:ln>
              <a:effectLst/>
            </p:spPr>
            <p:txBody>
              <a:bodyPr rtlCol="0" anchor="ctr"/>
              <a:lstStyle/>
              <a:p>
                <a:pPr algn="ctr" defTabSz="514350"/>
                <a:endParaRPr lang="zh-CN" altLang="en-US" sz="1015" kern="0">
                  <a:solidFill>
                    <a:prstClr val="white"/>
                  </a:solidFill>
                  <a:latin typeface="Calibri" panose="020F0502020204030204"/>
                  <a:ea typeface="宋体" panose="02010600030101010101" pitchFamily="2" charset="-122"/>
                </a:endParaRPr>
              </a:p>
            </p:txBody>
          </p:sp>
        </p:grpSp>
        <p:grpSp>
          <p:nvGrpSpPr>
            <p:cNvPr id="23" name="组合 22"/>
            <p:cNvGrpSpPr/>
            <p:nvPr/>
          </p:nvGrpSpPr>
          <p:grpSpPr>
            <a:xfrm>
              <a:off x="3371799" y="2763291"/>
              <a:ext cx="986820" cy="782368"/>
              <a:chOff x="1970387" y="2561963"/>
              <a:chExt cx="1803669" cy="1429982"/>
            </a:xfrm>
            <a:solidFill>
              <a:srgbClr val="B40000"/>
            </a:solidFill>
          </p:grpSpPr>
          <p:sp>
            <p:nvSpPr>
              <p:cNvPr id="26" name="7"/>
              <p:cNvSpPr>
                <a:spLocks noEditPoints="1"/>
              </p:cNvSpPr>
              <p:nvPr>
                <p:custDataLst>
                  <p:tags r:id="rId17"/>
                </p:custDataLst>
              </p:nvPr>
            </p:nvSpPr>
            <p:spPr bwMode="auto">
              <a:xfrm rot="1500569">
                <a:off x="3244649" y="2686965"/>
                <a:ext cx="529407" cy="544678"/>
              </a:xfrm>
              <a:custGeom>
                <a:avLst/>
                <a:gdLst>
                  <a:gd name="T0" fmla="*/ 320 w 357"/>
                  <a:gd name="T1" fmla="*/ 129 h 371"/>
                  <a:gd name="T2" fmla="*/ 212 w 357"/>
                  <a:gd name="T3" fmla="*/ 10 h 371"/>
                  <a:gd name="T4" fmla="*/ 23 w 357"/>
                  <a:gd name="T5" fmla="*/ 201 h 371"/>
                  <a:gd name="T6" fmla="*/ 7 w 357"/>
                  <a:gd name="T7" fmla="*/ 257 h 371"/>
                  <a:gd name="T8" fmla="*/ 59 w 357"/>
                  <a:gd name="T9" fmla="*/ 285 h 371"/>
                  <a:gd name="T10" fmla="*/ 74 w 357"/>
                  <a:gd name="T11" fmla="*/ 280 h 371"/>
                  <a:gd name="T12" fmla="*/ 106 w 357"/>
                  <a:gd name="T13" fmla="*/ 299 h 371"/>
                  <a:gd name="T14" fmla="*/ 129 w 357"/>
                  <a:gd name="T15" fmla="*/ 352 h 371"/>
                  <a:gd name="T16" fmla="*/ 151 w 357"/>
                  <a:gd name="T17" fmla="*/ 368 h 371"/>
                  <a:gd name="T18" fmla="*/ 192 w 357"/>
                  <a:gd name="T19" fmla="*/ 353 h 371"/>
                  <a:gd name="T20" fmla="*/ 201 w 357"/>
                  <a:gd name="T21" fmla="*/ 334 h 371"/>
                  <a:gd name="T22" fmla="*/ 181 w 357"/>
                  <a:gd name="T23" fmla="*/ 317 h 371"/>
                  <a:gd name="T24" fmla="*/ 162 w 357"/>
                  <a:gd name="T25" fmla="*/ 274 h 371"/>
                  <a:gd name="T26" fmla="*/ 182 w 357"/>
                  <a:gd name="T27" fmla="*/ 252 h 371"/>
                  <a:gd name="T28" fmla="*/ 331 w 357"/>
                  <a:gd name="T29" fmla="*/ 288 h 371"/>
                  <a:gd name="T30" fmla="*/ 320 w 357"/>
                  <a:gd name="T31" fmla="*/ 129 h 371"/>
                  <a:gd name="T32" fmla="*/ 309 w 357"/>
                  <a:gd name="T33" fmla="*/ 249 h 371"/>
                  <a:gd name="T34" fmla="*/ 240 w 357"/>
                  <a:gd name="T35" fmla="*/ 164 h 371"/>
                  <a:gd name="T36" fmla="*/ 225 w 357"/>
                  <a:gd name="T37" fmla="*/ 52 h 371"/>
                  <a:gd name="T38" fmla="*/ 292 w 357"/>
                  <a:gd name="T39" fmla="*/ 143 h 371"/>
                  <a:gd name="T40" fmla="*/ 309 w 357"/>
                  <a:gd name="T41" fmla="*/ 249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7" h="371">
                    <a:moveTo>
                      <a:pt x="320" y="129"/>
                    </a:moveTo>
                    <a:cubicBezTo>
                      <a:pt x="289" y="56"/>
                      <a:pt x="238" y="0"/>
                      <a:pt x="212" y="10"/>
                    </a:cubicBezTo>
                    <a:cubicBezTo>
                      <a:pt x="168" y="28"/>
                      <a:pt x="238" y="113"/>
                      <a:pt x="23" y="201"/>
                    </a:cubicBezTo>
                    <a:cubicBezTo>
                      <a:pt x="4" y="208"/>
                      <a:pt x="0" y="239"/>
                      <a:pt x="7" y="257"/>
                    </a:cubicBezTo>
                    <a:cubicBezTo>
                      <a:pt x="15" y="275"/>
                      <a:pt x="41" y="293"/>
                      <a:pt x="59" y="285"/>
                    </a:cubicBezTo>
                    <a:cubicBezTo>
                      <a:pt x="62" y="284"/>
                      <a:pt x="74" y="280"/>
                      <a:pt x="74" y="280"/>
                    </a:cubicBezTo>
                    <a:cubicBezTo>
                      <a:pt x="87" y="298"/>
                      <a:pt x="101" y="287"/>
                      <a:pt x="106" y="299"/>
                    </a:cubicBezTo>
                    <a:cubicBezTo>
                      <a:pt x="112" y="312"/>
                      <a:pt x="125" y="342"/>
                      <a:pt x="129" y="352"/>
                    </a:cubicBezTo>
                    <a:cubicBezTo>
                      <a:pt x="134" y="362"/>
                      <a:pt x="144" y="371"/>
                      <a:pt x="151" y="368"/>
                    </a:cubicBezTo>
                    <a:cubicBezTo>
                      <a:pt x="158" y="366"/>
                      <a:pt x="182" y="356"/>
                      <a:pt x="192" y="353"/>
                    </a:cubicBezTo>
                    <a:cubicBezTo>
                      <a:pt x="201" y="349"/>
                      <a:pt x="203" y="341"/>
                      <a:pt x="201" y="334"/>
                    </a:cubicBezTo>
                    <a:cubicBezTo>
                      <a:pt x="197" y="327"/>
                      <a:pt x="185" y="325"/>
                      <a:pt x="181" y="317"/>
                    </a:cubicBezTo>
                    <a:cubicBezTo>
                      <a:pt x="178" y="309"/>
                      <a:pt x="166" y="282"/>
                      <a:pt x="162" y="274"/>
                    </a:cubicBezTo>
                    <a:cubicBezTo>
                      <a:pt x="158" y="262"/>
                      <a:pt x="168" y="253"/>
                      <a:pt x="182" y="252"/>
                    </a:cubicBezTo>
                    <a:cubicBezTo>
                      <a:pt x="280" y="241"/>
                      <a:pt x="298" y="302"/>
                      <a:pt x="331" y="288"/>
                    </a:cubicBezTo>
                    <a:cubicBezTo>
                      <a:pt x="357" y="278"/>
                      <a:pt x="352" y="203"/>
                      <a:pt x="320" y="129"/>
                    </a:cubicBezTo>
                    <a:close/>
                    <a:moveTo>
                      <a:pt x="309" y="249"/>
                    </a:moveTo>
                    <a:cubicBezTo>
                      <a:pt x="303" y="251"/>
                      <a:pt x="265" y="221"/>
                      <a:pt x="240" y="164"/>
                    </a:cubicBezTo>
                    <a:cubicBezTo>
                      <a:pt x="216" y="106"/>
                      <a:pt x="219" y="54"/>
                      <a:pt x="225" y="52"/>
                    </a:cubicBezTo>
                    <a:cubicBezTo>
                      <a:pt x="230" y="49"/>
                      <a:pt x="268" y="86"/>
                      <a:pt x="292" y="143"/>
                    </a:cubicBezTo>
                    <a:cubicBezTo>
                      <a:pt x="317" y="201"/>
                      <a:pt x="315" y="247"/>
                      <a:pt x="309" y="249"/>
                    </a:cubicBezTo>
                    <a:close/>
                  </a:path>
                </a:pathLst>
              </a:custGeom>
              <a:grpFill/>
              <a:ln>
                <a:noFill/>
              </a:ln>
            </p:spPr>
            <p:txBody>
              <a:bodyPr vert="horz" wrap="square" lIns="51435" tIns="25718" rIns="51435" bIns="25718" numCol="1" anchor="t" anchorCtr="0" compatLnSpc="1"/>
              <a:lstStyle/>
              <a:p>
                <a:pPr algn="ctr" defTabSz="514350"/>
                <a:endParaRPr lang="en-AU" sz="1015" kern="0" dirty="0">
                  <a:solidFill>
                    <a:prstClr val="black"/>
                  </a:solidFill>
                  <a:latin typeface="思源宋体 CN" panose="02020400000000000000" pitchFamily="18" charset="-122"/>
                  <a:ea typeface="思源宋体 CN" panose="02020400000000000000" pitchFamily="18" charset="-122"/>
                </a:endParaRPr>
              </a:p>
            </p:txBody>
          </p:sp>
          <p:sp>
            <p:nvSpPr>
              <p:cNvPr id="28" name="任意多边形 20"/>
              <p:cNvSpPr>
                <a:spLocks noChangeArrowheads="1"/>
              </p:cNvSpPr>
              <p:nvPr>
                <p:custDataLst>
                  <p:tags r:id="rId18"/>
                </p:custDataLst>
              </p:nvPr>
            </p:nvSpPr>
            <p:spPr bwMode="auto">
              <a:xfrm>
                <a:off x="1970387" y="2561963"/>
                <a:ext cx="1483047" cy="1429982"/>
              </a:xfrm>
              <a:custGeom>
                <a:avLst/>
                <a:gdLst>
                  <a:gd name="connsiteX0" fmla="*/ 647486 w 1438289"/>
                  <a:gd name="connsiteY0" fmla="*/ 158108 h 1386825"/>
                  <a:gd name="connsiteX1" fmla="*/ 944357 w 1438289"/>
                  <a:gd name="connsiteY1" fmla="*/ 158108 h 1386825"/>
                  <a:gd name="connsiteX2" fmla="*/ 1159333 w 1438289"/>
                  <a:gd name="connsiteY2" fmla="*/ 318376 h 1386825"/>
                  <a:gd name="connsiteX3" fmla="*/ 1159333 w 1438289"/>
                  <a:gd name="connsiteY3" fmla="*/ 500012 h 1386825"/>
                  <a:gd name="connsiteX4" fmla="*/ 1374309 w 1438289"/>
                  <a:gd name="connsiteY4" fmla="*/ 500012 h 1386825"/>
                  <a:gd name="connsiteX5" fmla="*/ 1415256 w 1438289"/>
                  <a:gd name="connsiteY5" fmla="*/ 521381 h 1386825"/>
                  <a:gd name="connsiteX6" fmla="*/ 1415256 w 1438289"/>
                  <a:gd name="connsiteY6" fmla="*/ 617541 h 1386825"/>
                  <a:gd name="connsiteX7" fmla="*/ 1374309 w 1438289"/>
                  <a:gd name="connsiteY7" fmla="*/ 638910 h 1386825"/>
                  <a:gd name="connsiteX8" fmla="*/ 1108148 w 1438289"/>
                  <a:gd name="connsiteY8" fmla="*/ 638910 h 1386825"/>
                  <a:gd name="connsiteX9" fmla="*/ 1026253 w 1438289"/>
                  <a:gd name="connsiteY9" fmla="*/ 564119 h 1386825"/>
                  <a:gd name="connsiteX10" fmla="*/ 1026253 w 1438289"/>
                  <a:gd name="connsiteY10" fmla="*/ 446590 h 1386825"/>
                  <a:gd name="connsiteX11" fmla="*/ 872698 w 1438289"/>
                  <a:gd name="connsiteY11" fmla="*/ 638910 h 1386825"/>
                  <a:gd name="connsiteX12" fmla="*/ 1016016 w 1438289"/>
                  <a:gd name="connsiteY12" fmla="*/ 788493 h 1386825"/>
                  <a:gd name="connsiteX13" fmla="*/ 1026253 w 1438289"/>
                  <a:gd name="connsiteY13" fmla="*/ 895338 h 1386825"/>
                  <a:gd name="connsiteX14" fmla="*/ 934120 w 1438289"/>
                  <a:gd name="connsiteY14" fmla="*/ 1322718 h 1386825"/>
                  <a:gd name="connsiteX15" fmla="*/ 862461 w 1438289"/>
                  <a:gd name="connsiteY15" fmla="*/ 1386825 h 1386825"/>
                  <a:gd name="connsiteX16" fmla="*/ 780566 w 1438289"/>
                  <a:gd name="connsiteY16" fmla="*/ 1312034 h 1386825"/>
                  <a:gd name="connsiteX17" fmla="*/ 780566 w 1438289"/>
                  <a:gd name="connsiteY17" fmla="*/ 1290665 h 1386825"/>
                  <a:gd name="connsiteX18" fmla="*/ 862461 w 1438289"/>
                  <a:gd name="connsiteY18" fmla="*/ 927392 h 1386825"/>
                  <a:gd name="connsiteX19" fmla="*/ 667960 w 1438289"/>
                  <a:gd name="connsiteY19" fmla="*/ 735071 h 1386825"/>
                  <a:gd name="connsiteX20" fmla="*/ 504169 w 1438289"/>
                  <a:gd name="connsiteY20" fmla="*/ 927392 h 1386825"/>
                  <a:gd name="connsiteX21" fmla="*/ 412036 w 1438289"/>
                  <a:gd name="connsiteY21" fmla="*/ 959445 h 1386825"/>
                  <a:gd name="connsiteX22" fmla="*/ 74217 w 1438289"/>
                  <a:gd name="connsiteY22" fmla="*/ 959445 h 1386825"/>
                  <a:gd name="connsiteX23" fmla="*/ 2559 w 1438289"/>
                  <a:gd name="connsiteY23" fmla="*/ 895338 h 1386825"/>
                  <a:gd name="connsiteX24" fmla="*/ 63980 w 1438289"/>
                  <a:gd name="connsiteY24" fmla="*/ 799178 h 1386825"/>
                  <a:gd name="connsiteX25" fmla="*/ 84454 w 1438289"/>
                  <a:gd name="connsiteY25" fmla="*/ 799178 h 1386825"/>
                  <a:gd name="connsiteX26" fmla="*/ 360852 w 1438289"/>
                  <a:gd name="connsiteY26" fmla="*/ 799178 h 1386825"/>
                  <a:gd name="connsiteX27" fmla="*/ 780566 w 1438289"/>
                  <a:gd name="connsiteY27" fmla="*/ 286322 h 1386825"/>
                  <a:gd name="connsiteX28" fmla="*/ 678197 w 1438289"/>
                  <a:gd name="connsiteY28" fmla="*/ 286322 h 1386825"/>
                  <a:gd name="connsiteX29" fmla="*/ 483695 w 1438289"/>
                  <a:gd name="connsiteY29" fmla="*/ 521381 h 1386825"/>
                  <a:gd name="connsiteX30" fmla="*/ 432510 w 1438289"/>
                  <a:gd name="connsiteY30" fmla="*/ 542750 h 1386825"/>
                  <a:gd name="connsiteX31" fmla="*/ 371089 w 1438289"/>
                  <a:gd name="connsiteY31" fmla="*/ 478643 h 1386825"/>
                  <a:gd name="connsiteX32" fmla="*/ 391562 w 1438289"/>
                  <a:gd name="connsiteY32" fmla="*/ 425221 h 1386825"/>
                  <a:gd name="connsiteX33" fmla="*/ 596301 w 1438289"/>
                  <a:gd name="connsiteY33" fmla="*/ 179477 h 1386825"/>
                  <a:gd name="connsiteX34" fmla="*/ 647486 w 1438289"/>
                  <a:gd name="connsiteY34" fmla="*/ 158108 h 1386825"/>
                  <a:gd name="connsiteX35" fmla="*/ 1132310 w 1438289"/>
                  <a:gd name="connsiteY35" fmla="*/ 0 h 1386825"/>
                  <a:gd name="connsiteX36" fmla="*/ 1259938 w 1438289"/>
                  <a:gd name="connsiteY36" fmla="*/ 126486 h 1386825"/>
                  <a:gd name="connsiteX37" fmla="*/ 1132310 w 1438289"/>
                  <a:gd name="connsiteY37" fmla="*/ 252972 h 1386825"/>
                  <a:gd name="connsiteX38" fmla="*/ 1004682 w 1438289"/>
                  <a:gd name="connsiteY38" fmla="*/ 126486 h 1386825"/>
                  <a:gd name="connsiteX39" fmla="*/ 1132310 w 1438289"/>
                  <a:gd name="connsiteY39" fmla="*/ 0 h 138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38289" h="1386825">
                    <a:moveTo>
                      <a:pt x="647486" y="158108"/>
                    </a:moveTo>
                    <a:cubicBezTo>
                      <a:pt x="944357" y="158108"/>
                      <a:pt x="944357" y="158108"/>
                      <a:pt x="944357" y="158108"/>
                    </a:cubicBezTo>
                    <a:cubicBezTo>
                      <a:pt x="944357" y="158108"/>
                      <a:pt x="1138859" y="307691"/>
                      <a:pt x="1159333" y="318376"/>
                    </a:cubicBezTo>
                    <a:cubicBezTo>
                      <a:pt x="1159333" y="500012"/>
                      <a:pt x="1159333" y="500012"/>
                      <a:pt x="1159333" y="500012"/>
                    </a:cubicBezTo>
                    <a:cubicBezTo>
                      <a:pt x="1374309" y="500012"/>
                      <a:pt x="1374309" y="500012"/>
                      <a:pt x="1374309" y="500012"/>
                    </a:cubicBezTo>
                    <a:cubicBezTo>
                      <a:pt x="1394783" y="500012"/>
                      <a:pt x="1405019" y="510696"/>
                      <a:pt x="1415256" y="521381"/>
                    </a:cubicBezTo>
                    <a:cubicBezTo>
                      <a:pt x="1445967" y="542750"/>
                      <a:pt x="1445967" y="585488"/>
                      <a:pt x="1415256" y="617541"/>
                    </a:cubicBezTo>
                    <a:cubicBezTo>
                      <a:pt x="1405019" y="628226"/>
                      <a:pt x="1394783" y="628226"/>
                      <a:pt x="1374309" y="638910"/>
                    </a:cubicBezTo>
                    <a:cubicBezTo>
                      <a:pt x="1108148" y="638910"/>
                      <a:pt x="1108148" y="638910"/>
                      <a:pt x="1108148" y="638910"/>
                    </a:cubicBezTo>
                    <a:cubicBezTo>
                      <a:pt x="1026253" y="628226"/>
                      <a:pt x="1026253" y="564119"/>
                      <a:pt x="1026253" y="564119"/>
                    </a:cubicBezTo>
                    <a:cubicBezTo>
                      <a:pt x="1026253" y="446590"/>
                      <a:pt x="1026253" y="446590"/>
                      <a:pt x="1026253" y="446590"/>
                    </a:cubicBezTo>
                    <a:cubicBezTo>
                      <a:pt x="872698" y="638910"/>
                      <a:pt x="872698" y="638910"/>
                      <a:pt x="872698" y="638910"/>
                    </a:cubicBezTo>
                    <a:cubicBezTo>
                      <a:pt x="1016016" y="788493"/>
                      <a:pt x="1016016" y="788493"/>
                      <a:pt x="1016016" y="788493"/>
                    </a:cubicBezTo>
                    <a:cubicBezTo>
                      <a:pt x="1016016" y="788493"/>
                      <a:pt x="1046727" y="820547"/>
                      <a:pt x="1026253" y="895338"/>
                    </a:cubicBezTo>
                    <a:cubicBezTo>
                      <a:pt x="934120" y="1322718"/>
                      <a:pt x="934120" y="1322718"/>
                      <a:pt x="934120" y="1322718"/>
                    </a:cubicBezTo>
                    <a:cubicBezTo>
                      <a:pt x="934120" y="1365456"/>
                      <a:pt x="893172" y="1386825"/>
                      <a:pt x="862461" y="1386825"/>
                    </a:cubicBezTo>
                    <a:cubicBezTo>
                      <a:pt x="811277" y="1386825"/>
                      <a:pt x="780566" y="1354772"/>
                      <a:pt x="780566" y="1312034"/>
                    </a:cubicBezTo>
                    <a:cubicBezTo>
                      <a:pt x="780566" y="1301349"/>
                      <a:pt x="780566" y="1290665"/>
                      <a:pt x="780566" y="1290665"/>
                    </a:cubicBezTo>
                    <a:cubicBezTo>
                      <a:pt x="862461" y="927392"/>
                      <a:pt x="862461" y="927392"/>
                      <a:pt x="862461" y="927392"/>
                    </a:cubicBezTo>
                    <a:cubicBezTo>
                      <a:pt x="667960" y="735071"/>
                      <a:pt x="667960" y="735071"/>
                      <a:pt x="667960" y="735071"/>
                    </a:cubicBezTo>
                    <a:cubicBezTo>
                      <a:pt x="504169" y="927392"/>
                      <a:pt x="504169" y="927392"/>
                      <a:pt x="504169" y="927392"/>
                    </a:cubicBezTo>
                    <a:cubicBezTo>
                      <a:pt x="504169" y="927392"/>
                      <a:pt x="483695" y="959445"/>
                      <a:pt x="412036" y="959445"/>
                    </a:cubicBezTo>
                    <a:cubicBezTo>
                      <a:pt x="74217" y="959445"/>
                      <a:pt x="74217" y="959445"/>
                      <a:pt x="74217" y="959445"/>
                    </a:cubicBezTo>
                    <a:cubicBezTo>
                      <a:pt x="43507" y="959445"/>
                      <a:pt x="12796" y="938076"/>
                      <a:pt x="2559" y="895338"/>
                    </a:cubicBezTo>
                    <a:cubicBezTo>
                      <a:pt x="-7678" y="852600"/>
                      <a:pt x="12796" y="809862"/>
                      <a:pt x="63980" y="799178"/>
                    </a:cubicBezTo>
                    <a:cubicBezTo>
                      <a:pt x="63980" y="799178"/>
                      <a:pt x="74217" y="799178"/>
                      <a:pt x="84454" y="799178"/>
                    </a:cubicBezTo>
                    <a:cubicBezTo>
                      <a:pt x="360852" y="799178"/>
                      <a:pt x="360852" y="799178"/>
                      <a:pt x="360852" y="799178"/>
                    </a:cubicBezTo>
                    <a:cubicBezTo>
                      <a:pt x="780566" y="286322"/>
                      <a:pt x="780566" y="286322"/>
                      <a:pt x="780566" y="286322"/>
                    </a:cubicBezTo>
                    <a:cubicBezTo>
                      <a:pt x="678197" y="286322"/>
                      <a:pt x="678197" y="286322"/>
                      <a:pt x="678197" y="286322"/>
                    </a:cubicBezTo>
                    <a:cubicBezTo>
                      <a:pt x="483695" y="521381"/>
                      <a:pt x="483695" y="521381"/>
                      <a:pt x="483695" y="521381"/>
                    </a:cubicBezTo>
                    <a:cubicBezTo>
                      <a:pt x="473458" y="532065"/>
                      <a:pt x="452984" y="542750"/>
                      <a:pt x="432510" y="542750"/>
                    </a:cubicBezTo>
                    <a:cubicBezTo>
                      <a:pt x="401799" y="542750"/>
                      <a:pt x="371089" y="510696"/>
                      <a:pt x="371089" y="478643"/>
                    </a:cubicBezTo>
                    <a:cubicBezTo>
                      <a:pt x="371089" y="457274"/>
                      <a:pt x="381325" y="435905"/>
                      <a:pt x="391562" y="425221"/>
                    </a:cubicBezTo>
                    <a:cubicBezTo>
                      <a:pt x="596301" y="179477"/>
                      <a:pt x="596301" y="179477"/>
                      <a:pt x="596301" y="179477"/>
                    </a:cubicBezTo>
                    <a:cubicBezTo>
                      <a:pt x="616775" y="168793"/>
                      <a:pt x="627012" y="158108"/>
                      <a:pt x="647486" y="158108"/>
                    </a:cubicBezTo>
                    <a:close/>
                    <a:moveTo>
                      <a:pt x="1132310" y="0"/>
                    </a:moveTo>
                    <a:cubicBezTo>
                      <a:pt x="1202797" y="0"/>
                      <a:pt x="1259938" y="56630"/>
                      <a:pt x="1259938" y="126486"/>
                    </a:cubicBezTo>
                    <a:cubicBezTo>
                      <a:pt x="1259938" y="196342"/>
                      <a:pt x="1202797" y="252972"/>
                      <a:pt x="1132310" y="252972"/>
                    </a:cubicBezTo>
                    <a:cubicBezTo>
                      <a:pt x="1061823" y="252972"/>
                      <a:pt x="1004682" y="196342"/>
                      <a:pt x="1004682" y="126486"/>
                    </a:cubicBezTo>
                    <a:cubicBezTo>
                      <a:pt x="1004682" y="56630"/>
                      <a:pt x="1061823" y="0"/>
                      <a:pt x="1132310" y="0"/>
                    </a:cubicBezTo>
                    <a:close/>
                  </a:path>
                </a:pathLst>
              </a:custGeom>
              <a:grpFill/>
              <a:ln w="12700" cap="flat" cmpd="sng" algn="ctr">
                <a:noFill/>
                <a:prstDash val="solid"/>
                <a:miter lim="800000"/>
              </a:ln>
              <a:effectLst/>
            </p:spPr>
            <p:txBody>
              <a:bodyPr wrap="square" lIns="38576" tIns="19288" rIns="38576" bIns="19288" anchor="ctr">
                <a:noAutofit/>
              </a:bodyPr>
              <a:lstStyle/>
              <a:p>
                <a:pPr algn="ctr" defTabSz="385445"/>
                <a:endParaRPr lang="zh-CN" altLang="en-US" sz="1070" kern="0">
                  <a:solidFill>
                    <a:prstClr val="white"/>
                  </a:solidFill>
                  <a:latin typeface="Calibri" panose="020F0502020204030204"/>
                  <a:ea typeface="宋体" panose="02010600030101010101" pitchFamily="2" charset="-122"/>
                </a:endParaRPr>
              </a:p>
            </p:txBody>
          </p:sp>
        </p:grpSp>
      </p:grpSp>
      <p:sp>
        <p:nvSpPr>
          <p:cNvPr id="33" name="矩形 32"/>
          <p:cNvSpPr/>
          <p:nvPr>
            <p:custDataLst>
              <p:tags r:id="rId19"/>
            </p:custDataLst>
          </p:nvPr>
        </p:nvSpPr>
        <p:spPr>
          <a:xfrm>
            <a:off x="5244452" y="6972810"/>
            <a:ext cx="986552" cy="595789"/>
          </a:xfrm>
          <a:prstGeom prst="rect">
            <a:avLst/>
          </a:prstGeom>
          <a:gradFill>
            <a:gsLst>
              <a:gs pos="0">
                <a:srgbClr val="C00000"/>
              </a:gs>
              <a:gs pos="100000">
                <a:srgbClr val="C00000">
                  <a:lumMod val="85000"/>
                  <a:lumOff val="15000"/>
                </a:srgbClr>
              </a:gs>
            </a:gsLst>
            <a:lin ang="5400000" scaled="1"/>
          </a:gradFill>
          <a:ln w="12700" cap="flat" cmpd="sng" algn="ctr">
            <a:noFill/>
            <a:prstDash val="solid"/>
            <a:miter lim="800000"/>
          </a:ln>
          <a:effectLst/>
        </p:spPr>
        <p:txBody>
          <a:bodyPr rtlCol="0" anchor="ctr"/>
          <a:lstStyle/>
          <a:p>
            <a:pPr algn="ctr" defTabSz="514350"/>
            <a:endParaRPr lang="zh-CN" altLang="en-US" sz="1015" kern="0">
              <a:solidFill>
                <a:prstClr val="white"/>
              </a:solidFill>
              <a:latin typeface="Calibri" panose="020F0502020204030204"/>
              <a:ea typeface="宋体" panose="02010600030101010101" pitchFamily="2" charset="-122"/>
            </a:endParaRPr>
          </a:p>
        </p:txBody>
      </p:sp>
      <p:grpSp>
        <p:nvGrpSpPr>
          <p:cNvPr id="34" name="组合 33"/>
          <p:cNvGrpSpPr/>
          <p:nvPr>
            <p:custDataLst>
              <p:tags r:id="rId20"/>
            </p:custDataLst>
          </p:nvPr>
        </p:nvGrpSpPr>
        <p:grpSpPr>
          <a:xfrm flipH="1">
            <a:off x="5232307" y="7032461"/>
            <a:ext cx="1242298" cy="959763"/>
            <a:chOff x="1917999" y="1690891"/>
            <a:chExt cx="2401760" cy="1854767"/>
          </a:xfrm>
        </p:grpSpPr>
        <p:grpSp>
          <p:nvGrpSpPr>
            <p:cNvPr id="35" name="组合 34"/>
            <p:cNvGrpSpPr/>
            <p:nvPr/>
          </p:nvGrpSpPr>
          <p:grpSpPr>
            <a:xfrm>
              <a:off x="1917999" y="1690891"/>
              <a:ext cx="1357442" cy="1581736"/>
              <a:chOff x="1917999" y="1690891"/>
              <a:chExt cx="1357442" cy="1581736"/>
            </a:xfrm>
          </p:grpSpPr>
          <p:grpSp>
            <p:nvGrpSpPr>
              <p:cNvPr id="41" name="组合 40"/>
              <p:cNvGrpSpPr/>
              <p:nvPr/>
            </p:nvGrpSpPr>
            <p:grpSpPr>
              <a:xfrm flipH="1">
                <a:off x="1917999" y="1690891"/>
                <a:ext cx="1012925" cy="1497757"/>
                <a:chOff x="4648735" y="1439191"/>
                <a:chExt cx="1012925" cy="1242134"/>
              </a:xfrm>
            </p:grpSpPr>
            <p:sp>
              <p:nvSpPr>
                <p:cNvPr id="43" name="L 形 42"/>
                <p:cNvSpPr/>
                <p:nvPr>
                  <p:custDataLst>
                    <p:tags r:id="rId21"/>
                  </p:custDataLst>
                </p:nvPr>
              </p:nvSpPr>
              <p:spPr>
                <a:xfrm flipH="1">
                  <a:off x="4648735" y="1732048"/>
                  <a:ext cx="950008" cy="949277"/>
                </a:xfrm>
                <a:prstGeom prst="corner">
                  <a:avLst>
                    <a:gd name="adj1" fmla="val 3125"/>
                    <a:gd name="adj2" fmla="val 2941"/>
                  </a:avLst>
                </a:prstGeom>
                <a:solidFill>
                  <a:srgbClr val="B40000"/>
                </a:solidFill>
                <a:ln w="12700" cap="flat" cmpd="sng" algn="ctr">
                  <a:noFill/>
                  <a:prstDash val="solid"/>
                  <a:miter lim="800000"/>
                </a:ln>
                <a:effectLst/>
              </p:spPr>
              <p:txBody>
                <a:bodyPr rtlCol="0" anchor="ctr"/>
                <a:lstStyle/>
                <a:p>
                  <a:pPr algn="ctr" defTabSz="514350"/>
                  <a:endParaRPr lang="zh-CN" altLang="en-US" sz="1015" kern="0">
                    <a:solidFill>
                      <a:prstClr val="white"/>
                    </a:solidFill>
                    <a:latin typeface="Calibri" panose="020F0502020204030204"/>
                    <a:ea typeface="宋体" panose="02010600030101010101" pitchFamily="2" charset="-122"/>
                  </a:endParaRPr>
                </a:p>
              </p:txBody>
            </p:sp>
            <p:sp>
              <p:nvSpPr>
                <p:cNvPr id="44" name="矩形 43"/>
                <p:cNvSpPr/>
                <p:nvPr>
                  <p:custDataLst>
                    <p:tags r:id="rId22"/>
                  </p:custDataLst>
                </p:nvPr>
              </p:nvSpPr>
              <p:spPr>
                <a:xfrm>
                  <a:off x="5503708" y="1439191"/>
                  <a:ext cx="157952" cy="717744"/>
                </a:xfrm>
                <a:prstGeom prst="rect">
                  <a:avLst/>
                </a:prstGeom>
                <a:solidFill>
                  <a:srgbClr val="D27232"/>
                </a:solidFill>
                <a:ln w="12700" cap="flat" cmpd="sng" algn="ctr">
                  <a:noFill/>
                  <a:prstDash val="solid"/>
                  <a:miter lim="800000"/>
                </a:ln>
                <a:effectLst/>
              </p:spPr>
              <p:txBody>
                <a:bodyPr rtlCol="0" anchor="ctr"/>
                <a:lstStyle/>
                <a:p>
                  <a:pPr algn="ctr" defTabSz="514350"/>
                  <a:endParaRPr lang="zh-CN" altLang="en-US" sz="1015" kern="0">
                    <a:solidFill>
                      <a:prstClr val="white"/>
                    </a:solidFill>
                    <a:latin typeface="Calibri" panose="020F0502020204030204"/>
                    <a:ea typeface="宋体" panose="02010600030101010101" pitchFamily="2" charset="-122"/>
                  </a:endParaRPr>
                </a:p>
              </p:txBody>
            </p:sp>
          </p:grpSp>
          <p:sp>
            <p:nvSpPr>
              <p:cNvPr id="42" name="五角星 34"/>
              <p:cNvSpPr/>
              <p:nvPr>
                <p:custDataLst>
                  <p:tags r:id="rId23"/>
                </p:custDataLst>
              </p:nvPr>
            </p:nvSpPr>
            <p:spPr>
              <a:xfrm>
                <a:off x="2993581" y="2990767"/>
                <a:ext cx="281860" cy="281860"/>
              </a:xfrm>
              <a:prstGeom prst="star5">
                <a:avLst/>
              </a:prstGeom>
              <a:solidFill>
                <a:srgbClr val="C00000"/>
              </a:solidFill>
              <a:ln w="12700" cap="flat" cmpd="sng" algn="ctr">
                <a:noFill/>
                <a:prstDash val="solid"/>
                <a:miter lim="800000"/>
              </a:ln>
              <a:effectLst/>
            </p:spPr>
            <p:txBody>
              <a:bodyPr rtlCol="0" anchor="ctr"/>
              <a:lstStyle/>
              <a:p>
                <a:pPr algn="ctr" defTabSz="514350"/>
                <a:endParaRPr lang="zh-CN" altLang="en-US" sz="1015" kern="0">
                  <a:solidFill>
                    <a:prstClr val="white"/>
                  </a:solidFill>
                  <a:latin typeface="Calibri" panose="020F0502020204030204"/>
                  <a:ea typeface="宋体" panose="02010600030101010101" pitchFamily="2" charset="-122"/>
                </a:endParaRPr>
              </a:p>
            </p:txBody>
          </p:sp>
        </p:grpSp>
        <p:grpSp>
          <p:nvGrpSpPr>
            <p:cNvPr id="37" name="组合 36"/>
            <p:cNvGrpSpPr/>
            <p:nvPr/>
          </p:nvGrpSpPr>
          <p:grpSpPr>
            <a:xfrm>
              <a:off x="3332939" y="2763290"/>
              <a:ext cx="986820" cy="782368"/>
              <a:chOff x="1899360" y="2561961"/>
              <a:chExt cx="1803669" cy="1429982"/>
            </a:xfrm>
            <a:solidFill>
              <a:srgbClr val="B40000"/>
            </a:solidFill>
          </p:grpSpPr>
          <p:sp>
            <p:nvSpPr>
              <p:cNvPr id="38" name="7"/>
              <p:cNvSpPr>
                <a:spLocks noEditPoints="1"/>
              </p:cNvSpPr>
              <p:nvPr>
                <p:custDataLst>
                  <p:tags r:id="rId24"/>
                </p:custDataLst>
              </p:nvPr>
            </p:nvSpPr>
            <p:spPr bwMode="auto">
              <a:xfrm rot="1500569">
                <a:off x="3173622" y="2686963"/>
                <a:ext cx="529407" cy="544678"/>
              </a:xfrm>
              <a:custGeom>
                <a:avLst/>
                <a:gdLst>
                  <a:gd name="T0" fmla="*/ 320 w 357"/>
                  <a:gd name="T1" fmla="*/ 129 h 371"/>
                  <a:gd name="T2" fmla="*/ 212 w 357"/>
                  <a:gd name="T3" fmla="*/ 10 h 371"/>
                  <a:gd name="T4" fmla="*/ 23 w 357"/>
                  <a:gd name="T5" fmla="*/ 201 h 371"/>
                  <a:gd name="T6" fmla="*/ 7 w 357"/>
                  <a:gd name="T7" fmla="*/ 257 h 371"/>
                  <a:gd name="T8" fmla="*/ 59 w 357"/>
                  <a:gd name="T9" fmla="*/ 285 h 371"/>
                  <a:gd name="T10" fmla="*/ 74 w 357"/>
                  <a:gd name="T11" fmla="*/ 280 h 371"/>
                  <a:gd name="T12" fmla="*/ 106 w 357"/>
                  <a:gd name="T13" fmla="*/ 299 h 371"/>
                  <a:gd name="T14" fmla="*/ 129 w 357"/>
                  <a:gd name="T15" fmla="*/ 352 h 371"/>
                  <a:gd name="T16" fmla="*/ 151 w 357"/>
                  <a:gd name="T17" fmla="*/ 368 h 371"/>
                  <a:gd name="T18" fmla="*/ 192 w 357"/>
                  <a:gd name="T19" fmla="*/ 353 h 371"/>
                  <a:gd name="T20" fmla="*/ 201 w 357"/>
                  <a:gd name="T21" fmla="*/ 334 h 371"/>
                  <a:gd name="T22" fmla="*/ 181 w 357"/>
                  <a:gd name="T23" fmla="*/ 317 h 371"/>
                  <a:gd name="T24" fmla="*/ 162 w 357"/>
                  <a:gd name="T25" fmla="*/ 274 h 371"/>
                  <a:gd name="T26" fmla="*/ 182 w 357"/>
                  <a:gd name="T27" fmla="*/ 252 h 371"/>
                  <a:gd name="T28" fmla="*/ 331 w 357"/>
                  <a:gd name="T29" fmla="*/ 288 h 371"/>
                  <a:gd name="T30" fmla="*/ 320 w 357"/>
                  <a:gd name="T31" fmla="*/ 129 h 371"/>
                  <a:gd name="T32" fmla="*/ 309 w 357"/>
                  <a:gd name="T33" fmla="*/ 249 h 371"/>
                  <a:gd name="T34" fmla="*/ 240 w 357"/>
                  <a:gd name="T35" fmla="*/ 164 h 371"/>
                  <a:gd name="T36" fmla="*/ 225 w 357"/>
                  <a:gd name="T37" fmla="*/ 52 h 371"/>
                  <a:gd name="T38" fmla="*/ 292 w 357"/>
                  <a:gd name="T39" fmla="*/ 143 h 371"/>
                  <a:gd name="T40" fmla="*/ 309 w 357"/>
                  <a:gd name="T41" fmla="*/ 249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7" h="371">
                    <a:moveTo>
                      <a:pt x="320" y="129"/>
                    </a:moveTo>
                    <a:cubicBezTo>
                      <a:pt x="289" y="56"/>
                      <a:pt x="238" y="0"/>
                      <a:pt x="212" y="10"/>
                    </a:cubicBezTo>
                    <a:cubicBezTo>
                      <a:pt x="168" y="28"/>
                      <a:pt x="238" y="113"/>
                      <a:pt x="23" y="201"/>
                    </a:cubicBezTo>
                    <a:cubicBezTo>
                      <a:pt x="4" y="208"/>
                      <a:pt x="0" y="239"/>
                      <a:pt x="7" y="257"/>
                    </a:cubicBezTo>
                    <a:cubicBezTo>
                      <a:pt x="15" y="275"/>
                      <a:pt x="41" y="293"/>
                      <a:pt x="59" y="285"/>
                    </a:cubicBezTo>
                    <a:cubicBezTo>
                      <a:pt x="62" y="284"/>
                      <a:pt x="74" y="280"/>
                      <a:pt x="74" y="280"/>
                    </a:cubicBezTo>
                    <a:cubicBezTo>
                      <a:pt x="87" y="298"/>
                      <a:pt x="101" y="287"/>
                      <a:pt x="106" y="299"/>
                    </a:cubicBezTo>
                    <a:cubicBezTo>
                      <a:pt x="112" y="312"/>
                      <a:pt x="125" y="342"/>
                      <a:pt x="129" y="352"/>
                    </a:cubicBezTo>
                    <a:cubicBezTo>
                      <a:pt x="134" y="362"/>
                      <a:pt x="144" y="371"/>
                      <a:pt x="151" y="368"/>
                    </a:cubicBezTo>
                    <a:cubicBezTo>
                      <a:pt x="158" y="366"/>
                      <a:pt x="182" y="356"/>
                      <a:pt x="192" y="353"/>
                    </a:cubicBezTo>
                    <a:cubicBezTo>
                      <a:pt x="201" y="349"/>
                      <a:pt x="203" y="341"/>
                      <a:pt x="201" y="334"/>
                    </a:cubicBezTo>
                    <a:cubicBezTo>
                      <a:pt x="197" y="327"/>
                      <a:pt x="185" y="325"/>
                      <a:pt x="181" y="317"/>
                    </a:cubicBezTo>
                    <a:cubicBezTo>
                      <a:pt x="178" y="309"/>
                      <a:pt x="166" y="282"/>
                      <a:pt x="162" y="274"/>
                    </a:cubicBezTo>
                    <a:cubicBezTo>
                      <a:pt x="158" y="262"/>
                      <a:pt x="168" y="253"/>
                      <a:pt x="182" y="252"/>
                    </a:cubicBezTo>
                    <a:cubicBezTo>
                      <a:pt x="280" y="241"/>
                      <a:pt x="298" y="302"/>
                      <a:pt x="331" y="288"/>
                    </a:cubicBezTo>
                    <a:cubicBezTo>
                      <a:pt x="357" y="278"/>
                      <a:pt x="352" y="203"/>
                      <a:pt x="320" y="129"/>
                    </a:cubicBezTo>
                    <a:close/>
                    <a:moveTo>
                      <a:pt x="309" y="249"/>
                    </a:moveTo>
                    <a:cubicBezTo>
                      <a:pt x="303" y="251"/>
                      <a:pt x="265" y="221"/>
                      <a:pt x="240" y="164"/>
                    </a:cubicBezTo>
                    <a:cubicBezTo>
                      <a:pt x="216" y="106"/>
                      <a:pt x="219" y="54"/>
                      <a:pt x="225" y="52"/>
                    </a:cubicBezTo>
                    <a:cubicBezTo>
                      <a:pt x="230" y="49"/>
                      <a:pt x="268" y="86"/>
                      <a:pt x="292" y="143"/>
                    </a:cubicBezTo>
                    <a:cubicBezTo>
                      <a:pt x="317" y="201"/>
                      <a:pt x="315" y="247"/>
                      <a:pt x="309" y="249"/>
                    </a:cubicBezTo>
                    <a:close/>
                  </a:path>
                </a:pathLst>
              </a:custGeom>
              <a:grpFill/>
              <a:ln>
                <a:noFill/>
              </a:ln>
            </p:spPr>
            <p:txBody>
              <a:bodyPr vert="horz" wrap="square" lIns="51435" tIns="25718" rIns="51435" bIns="25718" numCol="1" anchor="t" anchorCtr="0" compatLnSpc="1"/>
              <a:lstStyle/>
              <a:p>
                <a:pPr algn="ctr" defTabSz="514350"/>
                <a:endParaRPr lang="en-AU" sz="1015" kern="0" dirty="0">
                  <a:solidFill>
                    <a:prstClr val="black"/>
                  </a:solidFill>
                  <a:latin typeface="思源宋体 CN" panose="02020400000000000000" pitchFamily="18" charset="-122"/>
                  <a:ea typeface="思源宋体 CN" panose="02020400000000000000" pitchFamily="18" charset="-122"/>
                </a:endParaRPr>
              </a:p>
            </p:txBody>
          </p:sp>
          <p:sp>
            <p:nvSpPr>
              <p:cNvPr id="39" name="任意多边形 40"/>
              <p:cNvSpPr>
                <a:spLocks noChangeArrowheads="1"/>
              </p:cNvSpPr>
              <p:nvPr>
                <p:custDataLst>
                  <p:tags r:id="rId25"/>
                </p:custDataLst>
              </p:nvPr>
            </p:nvSpPr>
            <p:spPr bwMode="auto">
              <a:xfrm>
                <a:off x="1899360" y="2561961"/>
                <a:ext cx="1483047" cy="1429982"/>
              </a:xfrm>
              <a:custGeom>
                <a:avLst/>
                <a:gdLst>
                  <a:gd name="connsiteX0" fmla="*/ 647486 w 1438289"/>
                  <a:gd name="connsiteY0" fmla="*/ 158108 h 1386825"/>
                  <a:gd name="connsiteX1" fmla="*/ 944357 w 1438289"/>
                  <a:gd name="connsiteY1" fmla="*/ 158108 h 1386825"/>
                  <a:gd name="connsiteX2" fmla="*/ 1159333 w 1438289"/>
                  <a:gd name="connsiteY2" fmla="*/ 318376 h 1386825"/>
                  <a:gd name="connsiteX3" fmla="*/ 1159333 w 1438289"/>
                  <a:gd name="connsiteY3" fmla="*/ 500012 h 1386825"/>
                  <a:gd name="connsiteX4" fmla="*/ 1374309 w 1438289"/>
                  <a:gd name="connsiteY4" fmla="*/ 500012 h 1386825"/>
                  <a:gd name="connsiteX5" fmla="*/ 1415256 w 1438289"/>
                  <a:gd name="connsiteY5" fmla="*/ 521381 h 1386825"/>
                  <a:gd name="connsiteX6" fmla="*/ 1415256 w 1438289"/>
                  <a:gd name="connsiteY6" fmla="*/ 617541 h 1386825"/>
                  <a:gd name="connsiteX7" fmla="*/ 1374309 w 1438289"/>
                  <a:gd name="connsiteY7" fmla="*/ 638910 h 1386825"/>
                  <a:gd name="connsiteX8" fmla="*/ 1108148 w 1438289"/>
                  <a:gd name="connsiteY8" fmla="*/ 638910 h 1386825"/>
                  <a:gd name="connsiteX9" fmla="*/ 1026253 w 1438289"/>
                  <a:gd name="connsiteY9" fmla="*/ 564119 h 1386825"/>
                  <a:gd name="connsiteX10" fmla="*/ 1026253 w 1438289"/>
                  <a:gd name="connsiteY10" fmla="*/ 446590 h 1386825"/>
                  <a:gd name="connsiteX11" fmla="*/ 872698 w 1438289"/>
                  <a:gd name="connsiteY11" fmla="*/ 638910 h 1386825"/>
                  <a:gd name="connsiteX12" fmla="*/ 1016016 w 1438289"/>
                  <a:gd name="connsiteY12" fmla="*/ 788493 h 1386825"/>
                  <a:gd name="connsiteX13" fmla="*/ 1026253 w 1438289"/>
                  <a:gd name="connsiteY13" fmla="*/ 895338 h 1386825"/>
                  <a:gd name="connsiteX14" fmla="*/ 934120 w 1438289"/>
                  <a:gd name="connsiteY14" fmla="*/ 1322718 h 1386825"/>
                  <a:gd name="connsiteX15" fmla="*/ 862461 w 1438289"/>
                  <a:gd name="connsiteY15" fmla="*/ 1386825 h 1386825"/>
                  <a:gd name="connsiteX16" fmla="*/ 780566 w 1438289"/>
                  <a:gd name="connsiteY16" fmla="*/ 1312034 h 1386825"/>
                  <a:gd name="connsiteX17" fmla="*/ 780566 w 1438289"/>
                  <a:gd name="connsiteY17" fmla="*/ 1290665 h 1386825"/>
                  <a:gd name="connsiteX18" fmla="*/ 862461 w 1438289"/>
                  <a:gd name="connsiteY18" fmla="*/ 927392 h 1386825"/>
                  <a:gd name="connsiteX19" fmla="*/ 667960 w 1438289"/>
                  <a:gd name="connsiteY19" fmla="*/ 735071 h 1386825"/>
                  <a:gd name="connsiteX20" fmla="*/ 504169 w 1438289"/>
                  <a:gd name="connsiteY20" fmla="*/ 927392 h 1386825"/>
                  <a:gd name="connsiteX21" fmla="*/ 412036 w 1438289"/>
                  <a:gd name="connsiteY21" fmla="*/ 959445 h 1386825"/>
                  <a:gd name="connsiteX22" fmla="*/ 74217 w 1438289"/>
                  <a:gd name="connsiteY22" fmla="*/ 959445 h 1386825"/>
                  <a:gd name="connsiteX23" fmla="*/ 2559 w 1438289"/>
                  <a:gd name="connsiteY23" fmla="*/ 895338 h 1386825"/>
                  <a:gd name="connsiteX24" fmla="*/ 63980 w 1438289"/>
                  <a:gd name="connsiteY24" fmla="*/ 799178 h 1386825"/>
                  <a:gd name="connsiteX25" fmla="*/ 84454 w 1438289"/>
                  <a:gd name="connsiteY25" fmla="*/ 799178 h 1386825"/>
                  <a:gd name="connsiteX26" fmla="*/ 360852 w 1438289"/>
                  <a:gd name="connsiteY26" fmla="*/ 799178 h 1386825"/>
                  <a:gd name="connsiteX27" fmla="*/ 780566 w 1438289"/>
                  <a:gd name="connsiteY27" fmla="*/ 286322 h 1386825"/>
                  <a:gd name="connsiteX28" fmla="*/ 678197 w 1438289"/>
                  <a:gd name="connsiteY28" fmla="*/ 286322 h 1386825"/>
                  <a:gd name="connsiteX29" fmla="*/ 483695 w 1438289"/>
                  <a:gd name="connsiteY29" fmla="*/ 521381 h 1386825"/>
                  <a:gd name="connsiteX30" fmla="*/ 432510 w 1438289"/>
                  <a:gd name="connsiteY30" fmla="*/ 542750 h 1386825"/>
                  <a:gd name="connsiteX31" fmla="*/ 371089 w 1438289"/>
                  <a:gd name="connsiteY31" fmla="*/ 478643 h 1386825"/>
                  <a:gd name="connsiteX32" fmla="*/ 391562 w 1438289"/>
                  <a:gd name="connsiteY32" fmla="*/ 425221 h 1386825"/>
                  <a:gd name="connsiteX33" fmla="*/ 596301 w 1438289"/>
                  <a:gd name="connsiteY33" fmla="*/ 179477 h 1386825"/>
                  <a:gd name="connsiteX34" fmla="*/ 647486 w 1438289"/>
                  <a:gd name="connsiteY34" fmla="*/ 158108 h 1386825"/>
                  <a:gd name="connsiteX35" fmla="*/ 1132310 w 1438289"/>
                  <a:gd name="connsiteY35" fmla="*/ 0 h 1386825"/>
                  <a:gd name="connsiteX36" fmla="*/ 1259938 w 1438289"/>
                  <a:gd name="connsiteY36" fmla="*/ 126486 h 1386825"/>
                  <a:gd name="connsiteX37" fmla="*/ 1132310 w 1438289"/>
                  <a:gd name="connsiteY37" fmla="*/ 252972 h 1386825"/>
                  <a:gd name="connsiteX38" fmla="*/ 1004682 w 1438289"/>
                  <a:gd name="connsiteY38" fmla="*/ 126486 h 1386825"/>
                  <a:gd name="connsiteX39" fmla="*/ 1132310 w 1438289"/>
                  <a:gd name="connsiteY39" fmla="*/ 0 h 138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38289" h="1386825">
                    <a:moveTo>
                      <a:pt x="647486" y="158108"/>
                    </a:moveTo>
                    <a:cubicBezTo>
                      <a:pt x="944357" y="158108"/>
                      <a:pt x="944357" y="158108"/>
                      <a:pt x="944357" y="158108"/>
                    </a:cubicBezTo>
                    <a:cubicBezTo>
                      <a:pt x="944357" y="158108"/>
                      <a:pt x="1138859" y="307691"/>
                      <a:pt x="1159333" y="318376"/>
                    </a:cubicBezTo>
                    <a:cubicBezTo>
                      <a:pt x="1159333" y="500012"/>
                      <a:pt x="1159333" y="500012"/>
                      <a:pt x="1159333" y="500012"/>
                    </a:cubicBezTo>
                    <a:cubicBezTo>
                      <a:pt x="1374309" y="500012"/>
                      <a:pt x="1374309" y="500012"/>
                      <a:pt x="1374309" y="500012"/>
                    </a:cubicBezTo>
                    <a:cubicBezTo>
                      <a:pt x="1394783" y="500012"/>
                      <a:pt x="1405019" y="510696"/>
                      <a:pt x="1415256" y="521381"/>
                    </a:cubicBezTo>
                    <a:cubicBezTo>
                      <a:pt x="1445967" y="542750"/>
                      <a:pt x="1445967" y="585488"/>
                      <a:pt x="1415256" y="617541"/>
                    </a:cubicBezTo>
                    <a:cubicBezTo>
                      <a:pt x="1405019" y="628226"/>
                      <a:pt x="1394783" y="628226"/>
                      <a:pt x="1374309" y="638910"/>
                    </a:cubicBezTo>
                    <a:cubicBezTo>
                      <a:pt x="1108148" y="638910"/>
                      <a:pt x="1108148" y="638910"/>
                      <a:pt x="1108148" y="638910"/>
                    </a:cubicBezTo>
                    <a:cubicBezTo>
                      <a:pt x="1026253" y="628226"/>
                      <a:pt x="1026253" y="564119"/>
                      <a:pt x="1026253" y="564119"/>
                    </a:cubicBezTo>
                    <a:cubicBezTo>
                      <a:pt x="1026253" y="446590"/>
                      <a:pt x="1026253" y="446590"/>
                      <a:pt x="1026253" y="446590"/>
                    </a:cubicBezTo>
                    <a:cubicBezTo>
                      <a:pt x="872698" y="638910"/>
                      <a:pt x="872698" y="638910"/>
                      <a:pt x="872698" y="638910"/>
                    </a:cubicBezTo>
                    <a:cubicBezTo>
                      <a:pt x="1016016" y="788493"/>
                      <a:pt x="1016016" y="788493"/>
                      <a:pt x="1016016" y="788493"/>
                    </a:cubicBezTo>
                    <a:cubicBezTo>
                      <a:pt x="1016016" y="788493"/>
                      <a:pt x="1046727" y="820547"/>
                      <a:pt x="1026253" y="895338"/>
                    </a:cubicBezTo>
                    <a:cubicBezTo>
                      <a:pt x="934120" y="1322718"/>
                      <a:pt x="934120" y="1322718"/>
                      <a:pt x="934120" y="1322718"/>
                    </a:cubicBezTo>
                    <a:cubicBezTo>
                      <a:pt x="934120" y="1365456"/>
                      <a:pt x="893172" y="1386825"/>
                      <a:pt x="862461" y="1386825"/>
                    </a:cubicBezTo>
                    <a:cubicBezTo>
                      <a:pt x="811277" y="1386825"/>
                      <a:pt x="780566" y="1354772"/>
                      <a:pt x="780566" y="1312034"/>
                    </a:cubicBezTo>
                    <a:cubicBezTo>
                      <a:pt x="780566" y="1301349"/>
                      <a:pt x="780566" y="1290665"/>
                      <a:pt x="780566" y="1290665"/>
                    </a:cubicBezTo>
                    <a:cubicBezTo>
                      <a:pt x="862461" y="927392"/>
                      <a:pt x="862461" y="927392"/>
                      <a:pt x="862461" y="927392"/>
                    </a:cubicBezTo>
                    <a:cubicBezTo>
                      <a:pt x="667960" y="735071"/>
                      <a:pt x="667960" y="735071"/>
                      <a:pt x="667960" y="735071"/>
                    </a:cubicBezTo>
                    <a:cubicBezTo>
                      <a:pt x="504169" y="927392"/>
                      <a:pt x="504169" y="927392"/>
                      <a:pt x="504169" y="927392"/>
                    </a:cubicBezTo>
                    <a:cubicBezTo>
                      <a:pt x="504169" y="927392"/>
                      <a:pt x="483695" y="959445"/>
                      <a:pt x="412036" y="959445"/>
                    </a:cubicBezTo>
                    <a:cubicBezTo>
                      <a:pt x="74217" y="959445"/>
                      <a:pt x="74217" y="959445"/>
                      <a:pt x="74217" y="959445"/>
                    </a:cubicBezTo>
                    <a:cubicBezTo>
                      <a:pt x="43507" y="959445"/>
                      <a:pt x="12796" y="938076"/>
                      <a:pt x="2559" y="895338"/>
                    </a:cubicBezTo>
                    <a:cubicBezTo>
                      <a:pt x="-7678" y="852600"/>
                      <a:pt x="12796" y="809862"/>
                      <a:pt x="63980" y="799178"/>
                    </a:cubicBezTo>
                    <a:cubicBezTo>
                      <a:pt x="63980" y="799178"/>
                      <a:pt x="74217" y="799178"/>
                      <a:pt x="84454" y="799178"/>
                    </a:cubicBezTo>
                    <a:cubicBezTo>
                      <a:pt x="360852" y="799178"/>
                      <a:pt x="360852" y="799178"/>
                      <a:pt x="360852" y="799178"/>
                    </a:cubicBezTo>
                    <a:cubicBezTo>
                      <a:pt x="780566" y="286322"/>
                      <a:pt x="780566" y="286322"/>
                      <a:pt x="780566" y="286322"/>
                    </a:cubicBezTo>
                    <a:cubicBezTo>
                      <a:pt x="678197" y="286322"/>
                      <a:pt x="678197" y="286322"/>
                      <a:pt x="678197" y="286322"/>
                    </a:cubicBezTo>
                    <a:cubicBezTo>
                      <a:pt x="483695" y="521381"/>
                      <a:pt x="483695" y="521381"/>
                      <a:pt x="483695" y="521381"/>
                    </a:cubicBezTo>
                    <a:cubicBezTo>
                      <a:pt x="473458" y="532065"/>
                      <a:pt x="452984" y="542750"/>
                      <a:pt x="432510" y="542750"/>
                    </a:cubicBezTo>
                    <a:cubicBezTo>
                      <a:pt x="401799" y="542750"/>
                      <a:pt x="371089" y="510696"/>
                      <a:pt x="371089" y="478643"/>
                    </a:cubicBezTo>
                    <a:cubicBezTo>
                      <a:pt x="371089" y="457274"/>
                      <a:pt x="381325" y="435905"/>
                      <a:pt x="391562" y="425221"/>
                    </a:cubicBezTo>
                    <a:cubicBezTo>
                      <a:pt x="596301" y="179477"/>
                      <a:pt x="596301" y="179477"/>
                      <a:pt x="596301" y="179477"/>
                    </a:cubicBezTo>
                    <a:cubicBezTo>
                      <a:pt x="616775" y="168793"/>
                      <a:pt x="627012" y="158108"/>
                      <a:pt x="647486" y="158108"/>
                    </a:cubicBezTo>
                    <a:close/>
                    <a:moveTo>
                      <a:pt x="1132310" y="0"/>
                    </a:moveTo>
                    <a:cubicBezTo>
                      <a:pt x="1202797" y="0"/>
                      <a:pt x="1259938" y="56630"/>
                      <a:pt x="1259938" y="126486"/>
                    </a:cubicBezTo>
                    <a:cubicBezTo>
                      <a:pt x="1259938" y="196342"/>
                      <a:pt x="1202797" y="252972"/>
                      <a:pt x="1132310" y="252972"/>
                    </a:cubicBezTo>
                    <a:cubicBezTo>
                      <a:pt x="1061823" y="252972"/>
                      <a:pt x="1004682" y="196342"/>
                      <a:pt x="1004682" y="126486"/>
                    </a:cubicBezTo>
                    <a:cubicBezTo>
                      <a:pt x="1004682" y="56630"/>
                      <a:pt x="1061823" y="0"/>
                      <a:pt x="1132310" y="0"/>
                    </a:cubicBezTo>
                    <a:close/>
                  </a:path>
                </a:pathLst>
              </a:custGeom>
              <a:grpFill/>
              <a:ln w="12700" cap="flat" cmpd="sng" algn="ctr">
                <a:noFill/>
                <a:prstDash val="solid"/>
                <a:miter lim="800000"/>
              </a:ln>
              <a:effectLst/>
            </p:spPr>
            <p:txBody>
              <a:bodyPr wrap="square" lIns="38576" tIns="19288" rIns="38576" bIns="19288" anchor="ctr">
                <a:noAutofit/>
              </a:bodyPr>
              <a:lstStyle/>
              <a:p>
                <a:pPr algn="ctr" defTabSz="385445"/>
                <a:endParaRPr lang="zh-CN" altLang="en-US" sz="1070" kern="0">
                  <a:solidFill>
                    <a:prstClr val="white"/>
                  </a:solidFill>
                  <a:latin typeface="Calibri" panose="020F0502020204030204"/>
                  <a:ea typeface="宋体" panose="02010600030101010101" pitchFamily="2" charset="-122"/>
                </a:endParaRPr>
              </a:p>
            </p:txBody>
          </p:sp>
        </p:grpSp>
      </p:grpSp>
      <p:sp>
        <p:nvSpPr>
          <p:cNvPr id="45" name="燕尾形 41"/>
          <p:cNvSpPr/>
          <p:nvPr>
            <p:custDataLst>
              <p:tags r:id="rId26"/>
            </p:custDataLst>
          </p:nvPr>
        </p:nvSpPr>
        <p:spPr>
          <a:xfrm flipH="1">
            <a:off x="5009354" y="7125382"/>
            <a:ext cx="161714" cy="225241"/>
          </a:xfrm>
          <a:prstGeom prst="chevron">
            <a:avLst>
              <a:gd name="adj" fmla="val 46562"/>
            </a:avLst>
          </a:prstGeom>
          <a:solidFill>
            <a:srgbClr val="D27236"/>
          </a:solidFill>
          <a:ln w="12700" cap="flat" cmpd="sng" algn="ctr">
            <a:noFill/>
            <a:prstDash val="solid"/>
            <a:miter lim="800000"/>
          </a:ln>
          <a:effectLst/>
        </p:spPr>
        <p:txBody>
          <a:bodyPr rtlCol="0" anchor="ctr"/>
          <a:lstStyle/>
          <a:p>
            <a:pPr algn="ctr" defTabSz="514350"/>
            <a:endParaRPr lang="zh-CN" altLang="en-US" sz="1350" kern="0">
              <a:solidFill>
                <a:prstClr val="black"/>
              </a:solidFill>
              <a:latin typeface="Calibri" panose="020F0502020204030204"/>
              <a:ea typeface="宋体" panose="02010600030101010101" pitchFamily="2" charset="-122"/>
            </a:endParaRPr>
          </a:p>
        </p:txBody>
      </p:sp>
      <p:sp>
        <p:nvSpPr>
          <p:cNvPr id="46" name="圆角矩形 42"/>
          <p:cNvSpPr/>
          <p:nvPr>
            <p:custDataLst>
              <p:tags r:id="rId27"/>
            </p:custDataLst>
          </p:nvPr>
        </p:nvSpPr>
        <p:spPr bwMode="auto">
          <a:xfrm>
            <a:off x="1885817" y="5921744"/>
            <a:ext cx="4588431" cy="924044"/>
          </a:xfrm>
          <a:prstGeom prst="roundRect">
            <a:avLst>
              <a:gd name="adj" fmla="val 5293"/>
            </a:avLst>
          </a:prstGeom>
          <a:solidFill>
            <a:schemeClr val="accent6">
              <a:lumMod val="20000"/>
              <a:lumOff val="80000"/>
              <a:alpha val="47000"/>
            </a:schemeClr>
          </a:solidFill>
          <a:ln w="9525">
            <a:solidFill>
              <a:srgbClr val="B51B25"/>
            </a:solidFill>
            <a:round/>
          </a:ln>
        </p:spPr>
        <p:txBody>
          <a:bodyPr/>
          <a:lstStyle/>
          <a:p>
            <a:pPr defTabSz="514350" fontAlgn="base">
              <a:spcBef>
                <a:spcPct val="0"/>
              </a:spcBef>
              <a:spcAft>
                <a:spcPct val="0"/>
              </a:spcAft>
            </a:pPr>
            <a:endParaRPr lang="zh-CN" altLang="en-US" sz="1015" kern="0">
              <a:solidFill>
                <a:srgbClr val="535258"/>
              </a:solidFill>
              <a:latin typeface="Arial" panose="020B0604020202020204" pitchFamily="34" charset="0"/>
              <a:ea typeface="宋体" panose="02010600030101010101" pitchFamily="2" charset="-122"/>
            </a:endParaRPr>
          </a:p>
        </p:txBody>
      </p:sp>
      <p:sp>
        <p:nvSpPr>
          <p:cNvPr id="47" name="矩形 46"/>
          <p:cNvSpPr/>
          <p:nvPr>
            <p:custDataLst>
              <p:tags r:id="rId28"/>
            </p:custDataLst>
          </p:nvPr>
        </p:nvSpPr>
        <p:spPr>
          <a:xfrm>
            <a:off x="1978329" y="6038544"/>
            <a:ext cx="4408408" cy="693658"/>
          </a:xfrm>
          <a:prstGeom prst="rect">
            <a:avLst/>
          </a:prstGeom>
          <a:noFill/>
        </p:spPr>
        <p:txBody>
          <a:bodyPr wrap="square" rtlCol="0">
            <a:noAutofit/>
          </a:bodyPr>
          <a:lstStyle/>
          <a:p>
            <a:pPr marL="160655" indent="-160655" algn="just" defTabSz="514350" fontAlgn="base">
              <a:lnSpc>
                <a:spcPct val="150000"/>
              </a:lnSpc>
              <a:spcBef>
                <a:spcPct val="0"/>
              </a:spcBef>
              <a:spcAft>
                <a:spcPct val="0"/>
              </a:spcAft>
              <a:buFont typeface="Wingdings" panose="05000000000000000000" pitchFamily="2" charset="2"/>
              <a:buChar char="Ø"/>
            </a:pPr>
            <a:r>
              <a:rPr lang="zh-CN" altLang="en-US" sz="1125" dirty="0">
                <a:solidFill>
                  <a:srgbClr val="4D4D4D"/>
                </a:solidFill>
                <a:latin typeface="思源宋体 CN" panose="02020400000000000000" pitchFamily="18" charset="-122"/>
                <a:ea typeface="思源宋体 CN" panose="02020400000000000000" pitchFamily="18" charset="-122"/>
              </a:rPr>
              <a:t>要开展“进门入户送安全”宣传活动，广泛发动安全网格员、物业工作人员、安全志愿者重点</a:t>
            </a:r>
            <a:r>
              <a:rPr lang="zh-CN" altLang="en-US" sz="1125">
                <a:solidFill>
                  <a:srgbClr val="4D4D4D"/>
                </a:solidFill>
                <a:latin typeface="思源宋体 CN" panose="02020400000000000000" pitchFamily="18" charset="-122"/>
                <a:ea typeface="思源宋体 CN" panose="02020400000000000000" pitchFamily="18" charset="-122"/>
              </a:rPr>
              <a:t>宣传“排查整治风险隐患”</a:t>
            </a:r>
            <a:r>
              <a:rPr lang="zh-CN" altLang="en-US" sz="1125" dirty="0">
                <a:solidFill>
                  <a:srgbClr val="4D4D4D"/>
                </a:solidFill>
                <a:latin typeface="思源宋体 CN" panose="02020400000000000000" pitchFamily="18" charset="-122"/>
                <a:ea typeface="思源宋体 CN" panose="02020400000000000000" pitchFamily="18" charset="-122"/>
              </a:rPr>
              <a:t>相关科普知识；</a:t>
            </a:r>
            <a:endParaRPr lang="zh-CN" altLang="en-US" sz="1125" dirty="0">
              <a:solidFill>
                <a:srgbClr val="4D4D4D"/>
              </a:solidFill>
              <a:latin typeface="思源宋体 CN" panose="02020400000000000000" pitchFamily="18" charset="-122"/>
              <a:ea typeface="思源宋体 CN" panose="02020400000000000000" pitchFamily="18" charset="-122"/>
            </a:endParaRPr>
          </a:p>
        </p:txBody>
      </p:sp>
      <p:sp>
        <p:nvSpPr>
          <p:cNvPr id="48" name="圆角矩形 45"/>
          <p:cNvSpPr/>
          <p:nvPr>
            <p:custDataLst>
              <p:tags r:id="rId29"/>
            </p:custDataLst>
          </p:nvPr>
        </p:nvSpPr>
        <p:spPr bwMode="auto">
          <a:xfrm>
            <a:off x="307763" y="6952451"/>
            <a:ext cx="4633436" cy="898327"/>
          </a:xfrm>
          <a:prstGeom prst="roundRect">
            <a:avLst>
              <a:gd name="adj" fmla="val 5293"/>
            </a:avLst>
          </a:prstGeom>
          <a:solidFill>
            <a:schemeClr val="accent6">
              <a:lumMod val="20000"/>
              <a:lumOff val="80000"/>
              <a:alpha val="47000"/>
            </a:schemeClr>
          </a:solidFill>
          <a:ln w="9525">
            <a:solidFill>
              <a:srgbClr val="B51B25"/>
            </a:solidFill>
            <a:round/>
          </a:ln>
        </p:spPr>
        <p:txBody>
          <a:bodyPr/>
          <a:lstStyle/>
          <a:p>
            <a:pPr defTabSz="514350" fontAlgn="base">
              <a:spcBef>
                <a:spcPct val="0"/>
              </a:spcBef>
              <a:spcAft>
                <a:spcPct val="0"/>
              </a:spcAft>
            </a:pPr>
            <a:endParaRPr lang="zh-CN" altLang="en-US" sz="1015" kern="0">
              <a:solidFill>
                <a:srgbClr val="535258"/>
              </a:solidFill>
              <a:latin typeface="Arial" panose="020B0604020202020204" pitchFamily="34" charset="0"/>
              <a:ea typeface="宋体" panose="02010600030101010101" pitchFamily="2" charset="-122"/>
            </a:endParaRPr>
          </a:p>
        </p:txBody>
      </p:sp>
      <p:sp>
        <p:nvSpPr>
          <p:cNvPr id="49" name="矩形 48"/>
          <p:cNvSpPr/>
          <p:nvPr>
            <p:custDataLst>
              <p:tags r:id="rId30"/>
            </p:custDataLst>
          </p:nvPr>
        </p:nvSpPr>
        <p:spPr>
          <a:xfrm>
            <a:off x="456353" y="7088182"/>
            <a:ext cx="4269105" cy="581313"/>
          </a:xfrm>
          <a:prstGeom prst="rect">
            <a:avLst/>
          </a:prstGeom>
          <a:noFill/>
        </p:spPr>
        <p:txBody>
          <a:bodyPr wrap="square" rtlCol="0">
            <a:spAutoFit/>
          </a:bodyPr>
          <a:lstStyle/>
          <a:p>
            <a:pPr marL="160655" indent="-160655" algn="just" defTabSz="514350" fontAlgn="base">
              <a:lnSpc>
                <a:spcPct val="150000"/>
              </a:lnSpc>
              <a:spcBef>
                <a:spcPct val="0"/>
              </a:spcBef>
              <a:spcAft>
                <a:spcPct val="0"/>
              </a:spcAft>
              <a:buFont typeface="Wingdings" panose="05000000000000000000" pitchFamily="2" charset="2"/>
              <a:buChar char="Ø"/>
            </a:pPr>
            <a:r>
              <a:rPr lang="zh-CN" altLang="en-US" sz="1125" dirty="0">
                <a:solidFill>
                  <a:srgbClr val="4D4D4D"/>
                </a:solidFill>
                <a:latin typeface="思源宋体 CN" panose="02020400000000000000" pitchFamily="18" charset="-122"/>
                <a:ea typeface="思源宋体 CN" panose="02020400000000000000" pitchFamily="18" charset="-122"/>
                <a:sym typeface="+mn-ea"/>
              </a:rPr>
              <a:t>要将安全教育融入日常教学，针对宿舍、教室、实验室、食堂等人员密集重点场所开展安全隐患排查、避险逃生培训和演练；</a:t>
            </a:r>
            <a:endParaRPr lang="zh-CN" altLang="en-US" sz="1125" dirty="0">
              <a:solidFill>
                <a:srgbClr val="4D4D4D"/>
              </a:solidFill>
              <a:latin typeface="思源宋体 CN" panose="02020400000000000000" pitchFamily="18" charset="-122"/>
              <a:ea typeface="思源宋体 CN" panose="02020400000000000000" pitchFamily="18" charset="-122"/>
              <a:sym typeface="+mn-ea"/>
            </a:endParaRPr>
          </a:p>
        </p:txBody>
      </p:sp>
      <p:pic>
        <p:nvPicPr>
          <p:cNvPr id="50" name="图片 49" descr="防盗标签"/>
          <p:cNvPicPr>
            <a:picLocks noChangeAspect="1"/>
          </p:cNvPicPr>
          <p:nvPr>
            <p:custDataLst>
              <p:tags r:id="rId31"/>
            </p:custDataLst>
          </p:nvPr>
        </p:nvPicPr>
        <p:blipFill>
          <a:blip r:embed="rId32"/>
          <a:stretch>
            <a:fillRect/>
          </a:stretch>
        </p:blipFill>
        <p:spPr>
          <a:xfrm>
            <a:off x="2012262" y="6083550"/>
            <a:ext cx="2025" cy="212"/>
          </a:xfrm>
          <a:prstGeom prst="rect">
            <a:avLst/>
          </a:prstGeom>
        </p:spPr>
      </p:pic>
      <p:sp>
        <p:nvSpPr>
          <p:cNvPr id="51" name="矩形 50"/>
          <p:cNvSpPr/>
          <p:nvPr>
            <p:custDataLst>
              <p:tags r:id="rId33"/>
            </p:custDataLst>
          </p:nvPr>
        </p:nvSpPr>
        <p:spPr>
          <a:xfrm>
            <a:off x="635305" y="5970679"/>
            <a:ext cx="707588" cy="424696"/>
          </a:xfrm>
          <a:prstGeom prst="rect">
            <a:avLst/>
          </a:prstGeom>
        </p:spPr>
        <p:txBody>
          <a:bodyPr wrap="square">
            <a:noAutofit/>
          </a:bodyPr>
          <a:lstStyle/>
          <a:p>
            <a:pPr algn="dist" defTabSz="514350">
              <a:lnSpc>
                <a:spcPct val="120000"/>
              </a:lnSpc>
            </a:pPr>
            <a:r>
              <a:rPr sz="2025" b="1" dirty="0">
                <a:solidFill>
                  <a:schemeClr val="bg1"/>
                </a:solidFill>
                <a:latin typeface="思源宋体 CN" panose="02020400000000000000" pitchFamily="18" charset="-122"/>
                <a:ea typeface="思源宋体 CN" panose="02020400000000000000" pitchFamily="18" charset="-122"/>
                <a:cs typeface="微软雅黑" panose="020B0503020204020204" pitchFamily="34" charset="-122"/>
                <a:sym typeface="+mn-ea"/>
              </a:rPr>
              <a:t>社区</a:t>
            </a:r>
            <a:endParaRPr sz="2025" b="1" dirty="0">
              <a:solidFill>
                <a:schemeClr val="bg1"/>
              </a:solidFill>
              <a:latin typeface="思源宋体 CN" panose="02020400000000000000" pitchFamily="18" charset="-122"/>
              <a:ea typeface="思源宋体 CN" panose="02020400000000000000" pitchFamily="18" charset="-122"/>
              <a:cs typeface="微软雅黑" panose="020B0503020204020204" pitchFamily="34" charset="-122"/>
              <a:sym typeface="+mn-ea"/>
            </a:endParaRPr>
          </a:p>
        </p:txBody>
      </p:sp>
      <p:sp>
        <p:nvSpPr>
          <p:cNvPr id="52" name="矩形 51"/>
          <p:cNvSpPr/>
          <p:nvPr>
            <p:custDataLst>
              <p:tags r:id="rId34"/>
            </p:custDataLst>
          </p:nvPr>
        </p:nvSpPr>
        <p:spPr>
          <a:xfrm>
            <a:off x="5406972" y="7032461"/>
            <a:ext cx="707588" cy="424696"/>
          </a:xfrm>
          <a:prstGeom prst="rect">
            <a:avLst/>
          </a:prstGeom>
        </p:spPr>
        <p:txBody>
          <a:bodyPr wrap="square">
            <a:noAutofit/>
          </a:bodyPr>
          <a:lstStyle/>
          <a:p>
            <a:pPr algn="dist" defTabSz="514350">
              <a:lnSpc>
                <a:spcPct val="120000"/>
              </a:lnSpc>
            </a:pPr>
            <a:r>
              <a:rPr sz="2025" b="1" dirty="0">
                <a:solidFill>
                  <a:schemeClr val="bg1"/>
                </a:solidFill>
                <a:latin typeface="思源宋体 CN" panose="02020400000000000000" pitchFamily="18" charset="-122"/>
                <a:ea typeface="思源宋体 CN" panose="02020400000000000000" pitchFamily="18" charset="-122"/>
                <a:cs typeface="微软雅黑" panose="020B0503020204020204" pitchFamily="34" charset="-122"/>
                <a:sym typeface="+mn-ea"/>
              </a:rPr>
              <a:t>学校</a:t>
            </a:r>
            <a:endParaRPr sz="2025" b="1" dirty="0">
              <a:solidFill>
                <a:schemeClr val="bg1"/>
              </a:solidFill>
              <a:latin typeface="思源宋体 CN" panose="02020400000000000000" pitchFamily="18" charset="-122"/>
              <a:ea typeface="思源宋体 CN" panose="02020400000000000000" pitchFamily="18" charset="-122"/>
              <a:cs typeface="微软雅黑" panose="020B0503020204020204" pitchFamily="34" charset="-122"/>
              <a:sym typeface="+mn-ea"/>
            </a:endParaRPr>
          </a:p>
        </p:txBody>
      </p:sp>
      <p:sp>
        <p:nvSpPr>
          <p:cNvPr id="53" name="燕尾形 1"/>
          <p:cNvSpPr/>
          <p:nvPr>
            <p:custDataLst>
              <p:tags r:id="rId35"/>
            </p:custDataLst>
          </p:nvPr>
        </p:nvSpPr>
        <p:spPr>
          <a:xfrm>
            <a:off x="1665343" y="8284177"/>
            <a:ext cx="142161" cy="197882"/>
          </a:xfrm>
          <a:prstGeom prst="chevron">
            <a:avLst>
              <a:gd name="adj" fmla="val 46562"/>
            </a:avLst>
          </a:prstGeom>
          <a:solidFill>
            <a:srgbClr val="D27236"/>
          </a:solidFill>
          <a:ln w="12700" cap="flat" cmpd="sng" algn="ctr">
            <a:noFill/>
            <a:prstDash val="solid"/>
            <a:miter lim="800000"/>
          </a:ln>
          <a:effectLst/>
        </p:spPr>
        <p:txBody>
          <a:bodyPr rtlCol="0" anchor="ctr"/>
          <a:lstStyle/>
          <a:p>
            <a:pPr algn="ctr" defTabSz="514350"/>
            <a:endParaRPr lang="zh-CN" altLang="en-US" sz="1350" kern="0">
              <a:solidFill>
                <a:prstClr val="black"/>
              </a:solidFill>
              <a:latin typeface="Calibri" panose="020F0502020204030204"/>
              <a:ea typeface="宋体" panose="02010600030101010101" pitchFamily="2" charset="-122"/>
            </a:endParaRPr>
          </a:p>
        </p:txBody>
      </p:sp>
      <p:sp>
        <p:nvSpPr>
          <p:cNvPr id="54" name="矩形 53"/>
          <p:cNvSpPr/>
          <p:nvPr>
            <p:custDataLst>
              <p:tags r:id="rId36"/>
            </p:custDataLst>
          </p:nvPr>
        </p:nvSpPr>
        <p:spPr>
          <a:xfrm>
            <a:off x="615212" y="8105941"/>
            <a:ext cx="900827" cy="521137"/>
          </a:xfrm>
          <a:prstGeom prst="rect">
            <a:avLst/>
          </a:prstGeom>
          <a:gradFill>
            <a:gsLst>
              <a:gs pos="0">
                <a:srgbClr val="C00000"/>
              </a:gs>
              <a:gs pos="100000">
                <a:srgbClr val="C00000">
                  <a:lumMod val="85000"/>
                  <a:lumOff val="15000"/>
                </a:srgbClr>
              </a:gs>
            </a:gsLst>
            <a:lin ang="5400000" scaled="1"/>
          </a:gradFill>
          <a:ln w="12700" cap="flat" cmpd="sng" algn="ctr">
            <a:noFill/>
            <a:prstDash val="solid"/>
            <a:miter lim="800000"/>
          </a:ln>
          <a:effectLst/>
        </p:spPr>
        <p:txBody>
          <a:bodyPr rtlCol="0" anchor="ctr"/>
          <a:lstStyle/>
          <a:p>
            <a:pPr algn="ctr" defTabSz="514350"/>
            <a:endParaRPr lang="zh-CN" altLang="en-US" sz="1015" kern="0">
              <a:solidFill>
                <a:prstClr val="white"/>
              </a:solidFill>
              <a:latin typeface="Calibri" panose="020F0502020204030204"/>
              <a:ea typeface="宋体" panose="02010600030101010101" pitchFamily="2" charset="-122"/>
            </a:endParaRPr>
          </a:p>
        </p:txBody>
      </p:sp>
      <p:grpSp>
        <p:nvGrpSpPr>
          <p:cNvPr id="55" name="组合 54"/>
          <p:cNvGrpSpPr/>
          <p:nvPr>
            <p:custDataLst>
              <p:tags r:id="rId37"/>
            </p:custDataLst>
          </p:nvPr>
        </p:nvGrpSpPr>
        <p:grpSpPr>
          <a:xfrm>
            <a:off x="375897" y="8173806"/>
            <a:ext cx="1205508" cy="916186"/>
            <a:chOff x="1917999" y="1690891"/>
            <a:chExt cx="2440620" cy="1854768"/>
          </a:xfrm>
        </p:grpSpPr>
        <p:grpSp>
          <p:nvGrpSpPr>
            <p:cNvPr id="56" name="组合 55"/>
            <p:cNvGrpSpPr/>
            <p:nvPr/>
          </p:nvGrpSpPr>
          <p:grpSpPr>
            <a:xfrm>
              <a:off x="1917999" y="1690891"/>
              <a:ext cx="1384979" cy="1581737"/>
              <a:chOff x="1917999" y="1690891"/>
              <a:chExt cx="1384979" cy="1581737"/>
            </a:xfrm>
          </p:grpSpPr>
          <p:grpSp>
            <p:nvGrpSpPr>
              <p:cNvPr id="62" name="组合 61"/>
              <p:cNvGrpSpPr/>
              <p:nvPr/>
            </p:nvGrpSpPr>
            <p:grpSpPr>
              <a:xfrm flipH="1">
                <a:off x="1917999" y="1690891"/>
                <a:ext cx="1034298" cy="1497757"/>
                <a:chOff x="4627362" y="1439191"/>
                <a:chExt cx="1034298" cy="1242134"/>
              </a:xfrm>
            </p:grpSpPr>
            <p:sp>
              <p:nvSpPr>
                <p:cNvPr id="64" name="L 形 63"/>
                <p:cNvSpPr/>
                <p:nvPr>
                  <p:custDataLst>
                    <p:tags r:id="rId38"/>
                  </p:custDataLst>
                </p:nvPr>
              </p:nvSpPr>
              <p:spPr>
                <a:xfrm flipH="1">
                  <a:off x="4627362" y="1732048"/>
                  <a:ext cx="971381" cy="949277"/>
                </a:xfrm>
                <a:prstGeom prst="corner">
                  <a:avLst>
                    <a:gd name="adj1" fmla="val 3125"/>
                    <a:gd name="adj2" fmla="val 2941"/>
                  </a:avLst>
                </a:prstGeom>
                <a:solidFill>
                  <a:srgbClr val="B40000"/>
                </a:solidFill>
                <a:ln w="12700" cap="flat" cmpd="sng" algn="ctr">
                  <a:noFill/>
                  <a:prstDash val="solid"/>
                  <a:miter lim="800000"/>
                </a:ln>
                <a:effectLst/>
              </p:spPr>
              <p:txBody>
                <a:bodyPr rtlCol="0" anchor="ctr"/>
                <a:lstStyle/>
                <a:p>
                  <a:pPr algn="ctr" defTabSz="514350"/>
                  <a:endParaRPr lang="zh-CN" altLang="en-US" sz="1015" kern="0">
                    <a:solidFill>
                      <a:prstClr val="white"/>
                    </a:solidFill>
                    <a:latin typeface="Calibri" panose="020F0502020204030204"/>
                    <a:ea typeface="宋体" panose="02010600030101010101" pitchFamily="2" charset="-122"/>
                  </a:endParaRPr>
                </a:p>
              </p:txBody>
            </p:sp>
            <p:sp>
              <p:nvSpPr>
                <p:cNvPr id="65" name="矩形 64"/>
                <p:cNvSpPr/>
                <p:nvPr>
                  <p:custDataLst>
                    <p:tags r:id="rId39"/>
                  </p:custDataLst>
                </p:nvPr>
              </p:nvSpPr>
              <p:spPr>
                <a:xfrm>
                  <a:off x="5503708" y="1439191"/>
                  <a:ext cx="157952" cy="717744"/>
                </a:xfrm>
                <a:prstGeom prst="rect">
                  <a:avLst/>
                </a:prstGeom>
                <a:solidFill>
                  <a:srgbClr val="D27232"/>
                </a:solidFill>
                <a:ln w="12700" cap="flat" cmpd="sng" algn="ctr">
                  <a:noFill/>
                  <a:prstDash val="solid"/>
                  <a:miter lim="800000"/>
                </a:ln>
                <a:effectLst/>
              </p:spPr>
              <p:txBody>
                <a:bodyPr rtlCol="0" anchor="ctr"/>
                <a:lstStyle/>
                <a:p>
                  <a:pPr algn="ctr" defTabSz="514350"/>
                  <a:endParaRPr lang="zh-CN" altLang="en-US" sz="1015" kern="0">
                    <a:solidFill>
                      <a:prstClr val="white"/>
                    </a:solidFill>
                    <a:latin typeface="Calibri" panose="020F0502020204030204"/>
                    <a:ea typeface="宋体" panose="02010600030101010101" pitchFamily="2" charset="-122"/>
                  </a:endParaRPr>
                </a:p>
              </p:txBody>
            </p:sp>
          </p:grpSp>
          <p:sp>
            <p:nvSpPr>
              <p:cNvPr id="63" name="五角星 15"/>
              <p:cNvSpPr/>
              <p:nvPr>
                <p:custDataLst>
                  <p:tags r:id="rId40"/>
                </p:custDataLst>
              </p:nvPr>
            </p:nvSpPr>
            <p:spPr>
              <a:xfrm>
                <a:off x="3021118" y="2990768"/>
                <a:ext cx="281860" cy="281860"/>
              </a:xfrm>
              <a:prstGeom prst="star5">
                <a:avLst/>
              </a:prstGeom>
              <a:solidFill>
                <a:srgbClr val="C00000"/>
              </a:solidFill>
              <a:ln w="12700" cap="flat" cmpd="sng" algn="ctr">
                <a:noFill/>
                <a:prstDash val="solid"/>
                <a:miter lim="800000"/>
              </a:ln>
              <a:effectLst/>
            </p:spPr>
            <p:txBody>
              <a:bodyPr rtlCol="0" anchor="ctr"/>
              <a:lstStyle/>
              <a:p>
                <a:pPr algn="ctr" defTabSz="514350"/>
                <a:endParaRPr lang="zh-CN" altLang="en-US" sz="1015" kern="0">
                  <a:solidFill>
                    <a:prstClr val="white"/>
                  </a:solidFill>
                  <a:latin typeface="Calibri" panose="020F0502020204030204"/>
                  <a:ea typeface="宋体" panose="02010600030101010101" pitchFamily="2" charset="-122"/>
                </a:endParaRPr>
              </a:p>
            </p:txBody>
          </p:sp>
        </p:grpSp>
        <p:grpSp>
          <p:nvGrpSpPr>
            <p:cNvPr id="59" name="组合 58"/>
            <p:cNvGrpSpPr/>
            <p:nvPr/>
          </p:nvGrpSpPr>
          <p:grpSpPr>
            <a:xfrm>
              <a:off x="3371799" y="2763291"/>
              <a:ext cx="986820" cy="782368"/>
              <a:chOff x="1970387" y="2561963"/>
              <a:chExt cx="1803669" cy="1429982"/>
            </a:xfrm>
            <a:solidFill>
              <a:srgbClr val="B40000"/>
            </a:solidFill>
          </p:grpSpPr>
          <p:sp>
            <p:nvSpPr>
              <p:cNvPr id="60" name="7"/>
              <p:cNvSpPr>
                <a:spLocks noEditPoints="1"/>
              </p:cNvSpPr>
              <p:nvPr>
                <p:custDataLst>
                  <p:tags r:id="rId41"/>
                </p:custDataLst>
              </p:nvPr>
            </p:nvSpPr>
            <p:spPr bwMode="auto">
              <a:xfrm rot="1500569">
                <a:off x="3244649" y="2686965"/>
                <a:ext cx="529407" cy="544678"/>
              </a:xfrm>
              <a:custGeom>
                <a:avLst/>
                <a:gdLst>
                  <a:gd name="T0" fmla="*/ 320 w 357"/>
                  <a:gd name="T1" fmla="*/ 129 h 371"/>
                  <a:gd name="T2" fmla="*/ 212 w 357"/>
                  <a:gd name="T3" fmla="*/ 10 h 371"/>
                  <a:gd name="T4" fmla="*/ 23 w 357"/>
                  <a:gd name="T5" fmla="*/ 201 h 371"/>
                  <a:gd name="T6" fmla="*/ 7 w 357"/>
                  <a:gd name="T7" fmla="*/ 257 h 371"/>
                  <a:gd name="T8" fmla="*/ 59 w 357"/>
                  <a:gd name="T9" fmla="*/ 285 h 371"/>
                  <a:gd name="T10" fmla="*/ 74 w 357"/>
                  <a:gd name="T11" fmla="*/ 280 h 371"/>
                  <a:gd name="T12" fmla="*/ 106 w 357"/>
                  <a:gd name="T13" fmla="*/ 299 h 371"/>
                  <a:gd name="T14" fmla="*/ 129 w 357"/>
                  <a:gd name="T15" fmla="*/ 352 h 371"/>
                  <a:gd name="T16" fmla="*/ 151 w 357"/>
                  <a:gd name="T17" fmla="*/ 368 h 371"/>
                  <a:gd name="T18" fmla="*/ 192 w 357"/>
                  <a:gd name="T19" fmla="*/ 353 h 371"/>
                  <a:gd name="T20" fmla="*/ 201 w 357"/>
                  <a:gd name="T21" fmla="*/ 334 h 371"/>
                  <a:gd name="T22" fmla="*/ 181 w 357"/>
                  <a:gd name="T23" fmla="*/ 317 h 371"/>
                  <a:gd name="T24" fmla="*/ 162 w 357"/>
                  <a:gd name="T25" fmla="*/ 274 h 371"/>
                  <a:gd name="T26" fmla="*/ 182 w 357"/>
                  <a:gd name="T27" fmla="*/ 252 h 371"/>
                  <a:gd name="T28" fmla="*/ 331 w 357"/>
                  <a:gd name="T29" fmla="*/ 288 h 371"/>
                  <a:gd name="T30" fmla="*/ 320 w 357"/>
                  <a:gd name="T31" fmla="*/ 129 h 371"/>
                  <a:gd name="T32" fmla="*/ 309 w 357"/>
                  <a:gd name="T33" fmla="*/ 249 h 371"/>
                  <a:gd name="T34" fmla="*/ 240 w 357"/>
                  <a:gd name="T35" fmla="*/ 164 h 371"/>
                  <a:gd name="T36" fmla="*/ 225 w 357"/>
                  <a:gd name="T37" fmla="*/ 52 h 371"/>
                  <a:gd name="T38" fmla="*/ 292 w 357"/>
                  <a:gd name="T39" fmla="*/ 143 h 371"/>
                  <a:gd name="T40" fmla="*/ 309 w 357"/>
                  <a:gd name="T41" fmla="*/ 249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7" h="371">
                    <a:moveTo>
                      <a:pt x="320" y="129"/>
                    </a:moveTo>
                    <a:cubicBezTo>
                      <a:pt x="289" y="56"/>
                      <a:pt x="238" y="0"/>
                      <a:pt x="212" y="10"/>
                    </a:cubicBezTo>
                    <a:cubicBezTo>
                      <a:pt x="168" y="28"/>
                      <a:pt x="238" y="113"/>
                      <a:pt x="23" y="201"/>
                    </a:cubicBezTo>
                    <a:cubicBezTo>
                      <a:pt x="4" y="208"/>
                      <a:pt x="0" y="239"/>
                      <a:pt x="7" y="257"/>
                    </a:cubicBezTo>
                    <a:cubicBezTo>
                      <a:pt x="15" y="275"/>
                      <a:pt x="41" y="293"/>
                      <a:pt x="59" y="285"/>
                    </a:cubicBezTo>
                    <a:cubicBezTo>
                      <a:pt x="62" y="284"/>
                      <a:pt x="74" y="280"/>
                      <a:pt x="74" y="280"/>
                    </a:cubicBezTo>
                    <a:cubicBezTo>
                      <a:pt x="87" y="298"/>
                      <a:pt x="101" y="287"/>
                      <a:pt x="106" y="299"/>
                    </a:cubicBezTo>
                    <a:cubicBezTo>
                      <a:pt x="112" y="312"/>
                      <a:pt x="125" y="342"/>
                      <a:pt x="129" y="352"/>
                    </a:cubicBezTo>
                    <a:cubicBezTo>
                      <a:pt x="134" y="362"/>
                      <a:pt x="144" y="371"/>
                      <a:pt x="151" y="368"/>
                    </a:cubicBezTo>
                    <a:cubicBezTo>
                      <a:pt x="158" y="366"/>
                      <a:pt x="182" y="356"/>
                      <a:pt x="192" y="353"/>
                    </a:cubicBezTo>
                    <a:cubicBezTo>
                      <a:pt x="201" y="349"/>
                      <a:pt x="203" y="341"/>
                      <a:pt x="201" y="334"/>
                    </a:cubicBezTo>
                    <a:cubicBezTo>
                      <a:pt x="197" y="327"/>
                      <a:pt x="185" y="325"/>
                      <a:pt x="181" y="317"/>
                    </a:cubicBezTo>
                    <a:cubicBezTo>
                      <a:pt x="178" y="309"/>
                      <a:pt x="166" y="282"/>
                      <a:pt x="162" y="274"/>
                    </a:cubicBezTo>
                    <a:cubicBezTo>
                      <a:pt x="158" y="262"/>
                      <a:pt x="168" y="253"/>
                      <a:pt x="182" y="252"/>
                    </a:cubicBezTo>
                    <a:cubicBezTo>
                      <a:pt x="280" y="241"/>
                      <a:pt x="298" y="302"/>
                      <a:pt x="331" y="288"/>
                    </a:cubicBezTo>
                    <a:cubicBezTo>
                      <a:pt x="357" y="278"/>
                      <a:pt x="352" y="203"/>
                      <a:pt x="320" y="129"/>
                    </a:cubicBezTo>
                    <a:close/>
                    <a:moveTo>
                      <a:pt x="309" y="249"/>
                    </a:moveTo>
                    <a:cubicBezTo>
                      <a:pt x="303" y="251"/>
                      <a:pt x="265" y="221"/>
                      <a:pt x="240" y="164"/>
                    </a:cubicBezTo>
                    <a:cubicBezTo>
                      <a:pt x="216" y="106"/>
                      <a:pt x="219" y="54"/>
                      <a:pt x="225" y="52"/>
                    </a:cubicBezTo>
                    <a:cubicBezTo>
                      <a:pt x="230" y="49"/>
                      <a:pt x="268" y="86"/>
                      <a:pt x="292" y="143"/>
                    </a:cubicBezTo>
                    <a:cubicBezTo>
                      <a:pt x="317" y="201"/>
                      <a:pt x="315" y="247"/>
                      <a:pt x="309" y="249"/>
                    </a:cubicBezTo>
                    <a:close/>
                  </a:path>
                </a:pathLst>
              </a:custGeom>
              <a:grpFill/>
              <a:ln>
                <a:noFill/>
              </a:ln>
            </p:spPr>
            <p:txBody>
              <a:bodyPr vert="horz" wrap="square" lIns="51435" tIns="25718" rIns="51435" bIns="25718" numCol="1" anchor="t" anchorCtr="0" compatLnSpc="1"/>
              <a:lstStyle/>
              <a:p>
                <a:pPr algn="ctr" defTabSz="514350"/>
                <a:endParaRPr lang="en-AU" sz="1015" kern="0" dirty="0">
                  <a:solidFill>
                    <a:prstClr val="black"/>
                  </a:solidFill>
                  <a:latin typeface="思源宋体 CN" panose="02020400000000000000" pitchFamily="18" charset="-122"/>
                  <a:ea typeface="思源宋体 CN" panose="02020400000000000000" pitchFamily="18" charset="-122"/>
                </a:endParaRPr>
              </a:p>
            </p:txBody>
          </p:sp>
          <p:sp>
            <p:nvSpPr>
              <p:cNvPr id="61" name="任意多边形 20"/>
              <p:cNvSpPr>
                <a:spLocks noChangeArrowheads="1"/>
              </p:cNvSpPr>
              <p:nvPr>
                <p:custDataLst>
                  <p:tags r:id="rId42"/>
                </p:custDataLst>
              </p:nvPr>
            </p:nvSpPr>
            <p:spPr bwMode="auto">
              <a:xfrm>
                <a:off x="1970387" y="2561963"/>
                <a:ext cx="1483047" cy="1429982"/>
              </a:xfrm>
              <a:custGeom>
                <a:avLst/>
                <a:gdLst>
                  <a:gd name="connsiteX0" fmla="*/ 647486 w 1438289"/>
                  <a:gd name="connsiteY0" fmla="*/ 158108 h 1386825"/>
                  <a:gd name="connsiteX1" fmla="*/ 944357 w 1438289"/>
                  <a:gd name="connsiteY1" fmla="*/ 158108 h 1386825"/>
                  <a:gd name="connsiteX2" fmla="*/ 1159333 w 1438289"/>
                  <a:gd name="connsiteY2" fmla="*/ 318376 h 1386825"/>
                  <a:gd name="connsiteX3" fmla="*/ 1159333 w 1438289"/>
                  <a:gd name="connsiteY3" fmla="*/ 500012 h 1386825"/>
                  <a:gd name="connsiteX4" fmla="*/ 1374309 w 1438289"/>
                  <a:gd name="connsiteY4" fmla="*/ 500012 h 1386825"/>
                  <a:gd name="connsiteX5" fmla="*/ 1415256 w 1438289"/>
                  <a:gd name="connsiteY5" fmla="*/ 521381 h 1386825"/>
                  <a:gd name="connsiteX6" fmla="*/ 1415256 w 1438289"/>
                  <a:gd name="connsiteY6" fmla="*/ 617541 h 1386825"/>
                  <a:gd name="connsiteX7" fmla="*/ 1374309 w 1438289"/>
                  <a:gd name="connsiteY7" fmla="*/ 638910 h 1386825"/>
                  <a:gd name="connsiteX8" fmla="*/ 1108148 w 1438289"/>
                  <a:gd name="connsiteY8" fmla="*/ 638910 h 1386825"/>
                  <a:gd name="connsiteX9" fmla="*/ 1026253 w 1438289"/>
                  <a:gd name="connsiteY9" fmla="*/ 564119 h 1386825"/>
                  <a:gd name="connsiteX10" fmla="*/ 1026253 w 1438289"/>
                  <a:gd name="connsiteY10" fmla="*/ 446590 h 1386825"/>
                  <a:gd name="connsiteX11" fmla="*/ 872698 w 1438289"/>
                  <a:gd name="connsiteY11" fmla="*/ 638910 h 1386825"/>
                  <a:gd name="connsiteX12" fmla="*/ 1016016 w 1438289"/>
                  <a:gd name="connsiteY12" fmla="*/ 788493 h 1386825"/>
                  <a:gd name="connsiteX13" fmla="*/ 1026253 w 1438289"/>
                  <a:gd name="connsiteY13" fmla="*/ 895338 h 1386825"/>
                  <a:gd name="connsiteX14" fmla="*/ 934120 w 1438289"/>
                  <a:gd name="connsiteY14" fmla="*/ 1322718 h 1386825"/>
                  <a:gd name="connsiteX15" fmla="*/ 862461 w 1438289"/>
                  <a:gd name="connsiteY15" fmla="*/ 1386825 h 1386825"/>
                  <a:gd name="connsiteX16" fmla="*/ 780566 w 1438289"/>
                  <a:gd name="connsiteY16" fmla="*/ 1312034 h 1386825"/>
                  <a:gd name="connsiteX17" fmla="*/ 780566 w 1438289"/>
                  <a:gd name="connsiteY17" fmla="*/ 1290665 h 1386825"/>
                  <a:gd name="connsiteX18" fmla="*/ 862461 w 1438289"/>
                  <a:gd name="connsiteY18" fmla="*/ 927392 h 1386825"/>
                  <a:gd name="connsiteX19" fmla="*/ 667960 w 1438289"/>
                  <a:gd name="connsiteY19" fmla="*/ 735071 h 1386825"/>
                  <a:gd name="connsiteX20" fmla="*/ 504169 w 1438289"/>
                  <a:gd name="connsiteY20" fmla="*/ 927392 h 1386825"/>
                  <a:gd name="connsiteX21" fmla="*/ 412036 w 1438289"/>
                  <a:gd name="connsiteY21" fmla="*/ 959445 h 1386825"/>
                  <a:gd name="connsiteX22" fmla="*/ 74217 w 1438289"/>
                  <a:gd name="connsiteY22" fmla="*/ 959445 h 1386825"/>
                  <a:gd name="connsiteX23" fmla="*/ 2559 w 1438289"/>
                  <a:gd name="connsiteY23" fmla="*/ 895338 h 1386825"/>
                  <a:gd name="connsiteX24" fmla="*/ 63980 w 1438289"/>
                  <a:gd name="connsiteY24" fmla="*/ 799178 h 1386825"/>
                  <a:gd name="connsiteX25" fmla="*/ 84454 w 1438289"/>
                  <a:gd name="connsiteY25" fmla="*/ 799178 h 1386825"/>
                  <a:gd name="connsiteX26" fmla="*/ 360852 w 1438289"/>
                  <a:gd name="connsiteY26" fmla="*/ 799178 h 1386825"/>
                  <a:gd name="connsiteX27" fmla="*/ 780566 w 1438289"/>
                  <a:gd name="connsiteY27" fmla="*/ 286322 h 1386825"/>
                  <a:gd name="connsiteX28" fmla="*/ 678197 w 1438289"/>
                  <a:gd name="connsiteY28" fmla="*/ 286322 h 1386825"/>
                  <a:gd name="connsiteX29" fmla="*/ 483695 w 1438289"/>
                  <a:gd name="connsiteY29" fmla="*/ 521381 h 1386825"/>
                  <a:gd name="connsiteX30" fmla="*/ 432510 w 1438289"/>
                  <a:gd name="connsiteY30" fmla="*/ 542750 h 1386825"/>
                  <a:gd name="connsiteX31" fmla="*/ 371089 w 1438289"/>
                  <a:gd name="connsiteY31" fmla="*/ 478643 h 1386825"/>
                  <a:gd name="connsiteX32" fmla="*/ 391562 w 1438289"/>
                  <a:gd name="connsiteY32" fmla="*/ 425221 h 1386825"/>
                  <a:gd name="connsiteX33" fmla="*/ 596301 w 1438289"/>
                  <a:gd name="connsiteY33" fmla="*/ 179477 h 1386825"/>
                  <a:gd name="connsiteX34" fmla="*/ 647486 w 1438289"/>
                  <a:gd name="connsiteY34" fmla="*/ 158108 h 1386825"/>
                  <a:gd name="connsiteX35" fmla="*/ 1132310 w 1438289"/>
                  <a:gd name="connsiteY35" fmla="*/ 0 h 1386825"/>
                  <a:gd name="connsiteX36" fmla="*/ 1259938 w 1438289"/>
                  <a:gd name="connsiteY36" fmla="*/ 126486 h 1386825"/>
                  <a:gd name="connsiteX37" fmla="*/ 1132310 w 1438289"/>
                  <a:gd name="connsiteY37" fmla="*/ 252972 h 1386825"/>
                  <a:gd name="connsiteX38" fmla="*/ 1004682 w 1438289"/>
                  <a:gd name="connsiteY38" fmla="*/ 126486 h 1386825"/>
                  <a:gd name="connsiteX39" fmla="*/ 1132310 w 1438289"/>
                  <a:gd name="connsiteY39" fmla="*/ 0 h 138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38289" h="1386825">
                    <a:moveTo>
                      <a:pt x="647486" y="158108"/>
                    </a:moveTo>
                    <a:cubicBezTo>
                      <a:pt x="944357" y="158108"/>
                      <a:pt x="944357" y="158108"/>
                      <a:pt x="944357" y="158108"/>
                    </a:cubicBezTo>
                    <a:cubicBezTo>
                      <a:pt x="944357" y="158108"/>
                      <a:pt x="1138859" y="307691"/>
                      <a:pt x="1159333" y="318376"/>
                    </a:cubicBezTo>
                    <a:cubicBezTo>
                      <a:pt x="1159333" y="500012"/>
                      <a:pt x="1159333" y="500012"/>
                      <a:pt x="1159333" y="500012"/>
                    </a:cubicBezTo>
                    <a:cubicBezTo>
                      <a:pt x="1374309" y="500012"/>
                      <a:pt x="1374309" y="500012"/>
                      <a:pt x="1374309" y="500012"/>
                    </a:cubicBezTo>
                    <a:cubicBezTo>
                      <a:pt x="1394783" y="500012"/>
                      <a:pt x="1405019" y="510696"/>
                      <a:pt x="1415256" y="521381"/>
                    </a:cubicBezTo>
                    <a:cubicBezTo>
                      <a:pt x="1445967" y="542750"/>
                      <a:pt x="1445967" y="585488"/>
                      <a:pt x="1415256" y="617541"/>
                    </a:cubicBezTo>
                    <a:cubicBezTo>
                      <a:pt x="1405019" y="628226"/>
                      <a:pt x="1394783" y="628226"/>
                      <a:pt x="1374309" y="638910"/>
                    </a:cubicBezTo>
                    <a:cubicBezTo>
                      <a:pt x="1108148" y="638910"/>
                      <a:pt x="1108148" y="638910"/>
                      <a:pt x="1108148" y="638910"/>
                    </a:cubicBezTo>
                    <a:cubicBezTo>
                      <a:pt x="1026253" y="628226"/>
                      <a:pt x="1026253" y="564119"/>
                      <a:pt x="1026253" y="564119"/>
                    </a:cubicBezTo>
                    <a:cubicBezTo>
                      <a:pt x="1026253" y="446590"/>
                      <a:pt x="1026253" y="446590"/>
                      <a:pt x="1026253" y="446590"/>
                    </a:cubicBezTo>
                    <a:cubicBezTo>
                      <a:pt x="872698" y="638910"/>
                      <a:pt x="872698" y="638910"/>
                      <a:pt x="872698" y="638910"/>
                    </a:cubicBezTo>
                    <a:cubicBezTo>
                      <a:pt x="1016016" y="788493"/>
                      <a:pt x="1016016" y="788493"/>
                      <a:pt x="1016016" y="788493"/>
                    </a:cubicBezTo>
                    <a:cubicBezTo>
                      <a:pt x="1016016" y="788493"/>
                      <a:pt x="1046727" y="820547"/>
                      <a:pt x="1026253" y="895338"/>
                    </a:cubicBezTo>
                    <a:cubicBezTo>
                      <a:pt x="934120" y="1322718"/>
                      <a:pt x="934120" y="1322718"/>
                      <a:pt x="934120" y="1322718"/>
                    </a:cubicBezTo>
                    <a:cubicBezTo>
                      <a:pt x="934120" y="1365456"/>
                      <a:pt x="893172" y="1386825"/>
                      <a:pt x="862461" y="1386825"/>
                    </a:cubicBezTo>
                    <a:cubicBezTo>
                      <a:pt x="811277" y="1386825"/>
                      <a:pt x="780566" y="1354772"/>
                      <a:pt x="780566" y="1312034"/>
                    </a:cubicBezTo>
                    <a:cubicBezTo>
                      <a:pt x="780566" y="1301349"/>
                      <a:pt x="780566" y="1290665"/>
                      <a:pt x="780566" y="1290665"/>
                    </a:cubicBezTo>
                    <a:cubicBezTo>
                      <a:pt x="862461" y="927392"/>
                      <a:pt x="862461" y="927392"/>
                      <a:pt x="862461" y="927392"/>
                    </a:cubicBezTo>
                    <a:cubicBezTo>
                      <a:pt x="667960" y="735071"/>
                      <a:pt x="667960" y="735071"/>
                      <a:pt x="667960" y="735071"/>
                    </a:cubicBezTo>
                    <a:cubicBezTo>
                      <a:pt x="504169" y="927392"/>
                      <a:pt x="504169" y="927392"/>
                      <a:pt x="504169" y="927392"/>
                    </a:cubicBezTo>
                    <a:cubicBezTo>
                      <a:pt x="504169" y="927392"/>
                      <a:pt x="483695" y="959445"/>
                      <a:pt x="412036" y="959445"/>
                    </a:cubicBezTo>
                    <a:cubicBezTo>
                      <a:pt x="74217" y="959445"/>
                      <a:pt x="74217" y="959445"/>
                      <a:pt x="74217" y="959445"/>
                    </a:cubicBezTo>
                    <a:cubicBezTo>
                      <a:pt x="43507" y="959445"/>
                      <a:pt x="12796" y="938076"/>
                      <a:pt x="2559" y="895338"/>
                    </a:cubicBezTo>
                    <a:cubicBezTo>
                      <a:pt x="-7678" y="852600"/>
                      <a:pt x="12796" y="809862"/>
                      <a:pt x="63980" y="799178"/>
                    </a:cubicBezTo>
                    <a:cubicBezTo>
                      <a:pt x="63980" y="799178"/>
                      <a:pt x="74217" y="799178"/>
                      <a:pt x="84454" y="799178"/>
                    </a:cubicBezTo>
                    <a:cubicBezTo>
                      <a:pt x="360852" y="799178"/>
                      <a:pt x="360852" y="799178"/>
                      <a:pt x="360852" y="799178"/>
                    </a:cubicBezTo>
                    <a:cubicBezTo>
                      <a:pt x="780566" y="286322"/>
                      <a:pt x="780566" y="286322"/>
                      <a:pt x="780566" y="286322"/>
                    </a:cubicBezTo>
                    <a:cubicBezTo>
                      <a:pt x="678197" y="286322"/>
                      <a:pt x="678197" y="286322"/>
                      <a:pt x="678197" y="286322"/>
                    </a:cubicBezTo>
                    <a:cubicBezTo>
                      <a:pt x="483695" y="521381"/>
                      <a:pt x="483695" y="521381"/>
                      <a:pt x="483695" y="521381"/>
                    </a:cubicBezTo>
                    <a:cubicBezTo>
                      <a:pt x="473458" y="532065"/>
                      <a:pt x="452984" y="542750"/>
                      <a:pt x="432510" y="542750"/>
                    </a:cubicBezTo>
                    <a:cubicBezTo>
                      <a:pt x="401799" y="542750"/>
                      <a:pt x="371089" y="510696"/>
                      <a:pt x="371089" y="478643"/>
                    </a:cubicBezTo>
                    <a:cubicBezTo>
                      <a:pt x="371089" y="457274"/>
                      <a:pt x="381325" y="435905"/>
                      <a:pt x="391562" y="425221"/>
                    </a:cubicBezTo>
                    <a:cubicBezTo>
                      <a:pt x="596301" y="179477"/>
                      <a:pt x="596301" y="179477"/>
                      <a:pt x="596301" y="179477"/>
                    </a:cubicBezTo>
                    <a:cubicBezTo>
                      <a:pt x="616775" y="168793"/>
                      <a:pt x="627012" y="158108"/>
                      <a:pt x="647486" y="158108"/>
                    </a:cubicBezTo>
                    <a:close/>
                    <a:moveTo>
                      <a:pt x="1132310" y="0"/>
                    </a:moveTo>
                    <a:cubicBezTo>
                      <a:pt x="1202797" y="0"/>
                      <a:pt x="1259938" y="56630"/>
                      <a:pt x="1259938" y="126486"/>
                    </a:cubicBezTo>
                    <a:cubicBezTo>
                      <a:pt x="1259938" y="196342"/>
                      <a:pt x="1202797" y="252972"/>
                      <a:pt x="1132310" y="252972"/>
                    </a:cubicBezTo>
                    <a:cubicBezTo>
                      <a:pt x="1061823" y="252972"/>
                      <a:pt x="1004682" y="196342"/>
                      <a:pt x="1004682" y="126486"/>
                    </a:cubicBezTo>
                    <a:cubicBezTo>
                      <a:pt x="1004682" y="56630"/>
                      <a:pt x="1061823" y="0"/>
                      <a:pt x="1132310" y="0"/>
                    </a:cubicBezTo>
                    <a:close/>
                  </a:path>
                </a:pathLst>
              </a:custGeom>
              <a:grpFill/>
              <a:ln w="12700" cap="flat" cmpd="sng" algn="ctr">
                <a:noFill/>
                <a:prstDash val="solid"/>
                <a:miter lim="800000"/>
              </a:ln>
              <a:effectLst/>
            </p:spPr>
            <p:txBody>
              <a:bodyPr wrap="square" lIns="38576" tIns="19288" rIns="38576" bIns="19288" anchor="ctr">
                <a:noAutofit/>
              </a:bodyPr>
              <a:lstStyle/>
              <a:p>
                <a:pPr algn="ctr" defTabSz="385445"/>
                <a:endParaRPr lang="zh-CN" altLang="en-US" sz="1070" kern="0">
                  <a:solidFill>
                    <a:prstClr val="white"/>
                  </a:solidFill>
                  <a:latin typeface="Calibri" panose="020F0502020204030204"/>
                  <a:ea typeface="宋体" panose="02010600030101010101" pitchFamily="2" charset="-122"/>
                </a:endParaRPr>
              </a:p>
            </p:txBody>
          </p:sp>
        </p:grpSp>
      </p:grpSp>
      <p:sp>
        <p:nvSpPr>
          <p:cNvPr id="66" name="圆角矩形 42"/>
          <p:cNvSpPr/>
          <p:nvPr>
            <p:custDataLst>
              <p:tags r:id="rId43"/>
            </p:custDataLst>
          </p:nvPr>
        </p:nvSpPr>
        <p:spPr bwMode="auto">
          <a:xfrm>
            <a:off x="1957165" y="8082366"/>
            <a:ext cx="4588431" cy="924044"/>
          </a:xfrm>
          <a:prstGeom prst="roundRect">
            <a:avLst>
              <a:gd name="adj" fmla="val 5293"/>
            </a:avLst>
          </a:prstGeom>
          <a:solidFill>
            <a:schemeClr val="accent6">
              <a:lumMod val="20000"/>
              <a:lumOff val="80000"/>
              <a:alpha val="47000"/>
            </a:schemeClr>
          </a:solidFill>
          <a:ln w="9525">
            <a:solidFill>
              <a:srgbClr val="B51B25"/>
            </a:solidFill>
            <a:round/>
          </a:ln>
        </p:spPr>
        <p:txBody>
          <a:bodyPr/>
          <a:lstStyle/>
          <a:p>
            <a:pPr defTabSz="514350" fontAlgn="base">
              <a:spcBef>
                <a:spcPct val="0"/>
              </a:spcBef>
              <a:spcAft>
                <a:spcPct val="0"/>
              </a:spcAft>
            </a:pPr>
            <a:endParaRPr lang="zh-CN" altLang="en-US" sz="1015" kern="0">
              <a:solidFill>
                <a:srgbClr val="535258"/>
              </a:solidFill>
              <a:latin typeface="Arial" panose="020B0604020202020204" pitchFamily="34" charset="0"/>
              <a:ea typeface="宋体" panose="02010600030101010101" pitchFamily="2" charset="-122"/>
            </a:endParaRPr>
          </a:p>
        </p:txBody>
      </p:sp>
      <p:sp>
        <p:nvSpPr>
          <p:cNvPr id="67" name="矩形 66"/>
          <p:cNvSpPr/>
          <p:nvPr>
            <p:custDataLst>
              <p:tags r:id="rId44"/>
            </p:custDataLst>
          </p:nvPr>
        </p:nvSpPr>
        <p:spPr>
          <a:xfrm>
            <a:off x="2049677" y="8199166"/>
            <a:ext cx="4408408" cy="693658"/>
          </a:xfrm>
          <a:prstGeom prst="rect">
            <a:avLst/>
          </a:prstGeom>
          <a:noFill/>
        </p:spPr>
        <p:txBody>
          <a:bodyPr wrap="square" rtlCol="0">
            <a:noAutofit/>
          </a:bodyPr>
          <a:lstStyle/>
          <a:p>
            <a:pPr marL="160655" indent="-160655" algn="just" defTabSz="514350" fontAlgn="base">
              <a:lnSpc>
                <a:spcPct val="150000"/>
              </a:lnSpc>
              <a:spcBef>
                <a:spcPct val="0"/>
              </a:spcBef>
              <a:spcAft>
                <a:spcPct val="0"/>
              </a:spcAft>
              <a:buFont typeface="Wingdings" panose="05000000000000000000" pitchFamily="2" charset="2"/>
              <a:buChar char="Ø"/>
            </a:pPr>
            <a:r>
              <a:rPr lang="zh-CN" altLang="en-US" sz="1125" dirty="0">
                <a:solidFill>
                  <a:srgbClr val="4D4D4D"/>
                </a:solidFill>
                <a:latin typeface="思源宋体 CN" panose="02020400000000000000" pitchFamily="18" charset="-122"/>
                <a:ea typeface="思源宋体 CN" panose="02020400000000000000" pitchFamily="18" charset="-122"/>
              </a:rPr>
              <a:t>要学习电动自行车充电安全、储能设备安全、燃气安全和用电安全等知识，定期开展居家安全检查，熟知避险逃生路线。</a:t>
            </a:r>
            <a:endParaRPr lang="zh-CN" altLang="en-US" sz="1125" dirty="0">
              <a:solidFill>
                <a:srgbClr val="4D4D4D"/>
              </a:solidFill>
              <a:latin typeface="思源宋体 CN" panose="02020400000000000000" pitchFamily="18" charset="-122"/>
              <a:ea typeface="思源宋体 CN" panose="02020400000000000000" pitchFamily="18" charset="-122"/>
            </a:endParaRPr>
          </a:p>
        </p:txBody>
      </p:sp>
      <p:pic>
        <p:nvPicPr>
          <p:cNvPr id="68" name="图片 67" descr="防盗标签"/>
          <p:cNvPicPr>
            <a:picLocks noChangeAspect="1"/>
          </p:cNvPicPr>
          <p:nvPr>
            <p:custDataLst>
              <p:tags r:id="rId45"/>
            </p:custDataLst>
          </p:nvPr>
        </p:nvPicPr>
        <p:blipFill>
          <a:blip r:embed="rId32"/>
          <a:stretch>
            <a:fillRect/>
          </a:stretch>
        </p:blipFill>
        <p:spPr>
          <a:xfrm>
            <a:off x="2083610" y="8244172"/>
            <a:ext cx="2025" cy="212"/>
          </a:xfrm>
          <a:prstGeom prst="rect">
            <a:avLst/>
          </a:prstGeom>
        </p:spPr>
      </p:pic>
      <p:sp>
        <p:nvSpPr>
          <p:cNvPr id="69" name="矩形 68"/>
          <p:cNvSpPr/>
          <p:nvPr>
            <p:custDataLst>
              <p:tags r:id="rId46"/>
            </p:custDataLst>
          </p:nvPr>
        </p:nvSpPr>
        <p:spPr>
          <a:xfrm>
            <a:off x="706653" y="8131301"/>
            <a:ext cx="707588" cy="424696"/>
          </a:xfrm>
          <a:prstGeom prst="rect">
            <a:avLst/>
          </a:prstGeom>
        </p:spPr>
        <p:txBody>
          <a:bodyPr wrap="square">
            <a:noAutofit/>
          </a:bodyPr>
          <a:lstStyle/>
          <a:p>
            <a:pPr algn="dist" defTabSz="514350">
              <a:lnSpc>
                <a:spcPct val="120000"/>
              </a:lnSpc>
            </a:pPr>
            <a:r>
              <a:rPr sz="2025" b="1" dirty="0">
                <a:solidFill>
                  <a:schemeClr val="bg1"/>
                </a:solidFill>
                <a:latin typeface="思源宋体 CN" panose="02020400000000000000" pitchFamily="18" charset="-122"/>
                <a:ea typeface="思源宋体 CN" panose="02020400000000000000" pitchFamily="18" charset="-122"/>
                <a:cs typeface="微软雅黑" panose="020B0503020204020204" pitchFamily="34" charset="-122"/>
                <a:sym typeface="+mn-ea"/>
              </a:rPr>
              <a:t>家庭</a:t>
            </a:r>
            <a:endParaRPr sz="2025" b="1" dirty="0">
              <a:solidFill>
                <a:schemeClr val="bg1"/>
              </a:solidFill>
              <a:latin typeface="思源宋体 CN" panose="02020400000000000000" pitchFamily="18" charset="-122"/>
              <a:ea typeface="思源宋体 CN" panose="02020400000000000000" pitchFamily="18" charset="-122"/>
              <a:cs typeface="微软雅黑" panose="020B0503020204020204" pitchFamily="34" charset="-122"/>
              <a:sym typeface="+mn-ea"/>
            </a:endParaRPr>
          </a:p>
        </p:txBody>
      </p:sp>
      <p:sp>
        <p:nvSpPr>
          <p:cNvPr id="73" name="燕尾形 1"/>
          <p:cNvSpPr/>
          <p:nvPr/>
        </p:nvSpPr>
        <p:spPr>
          <a:xfrm>
            <a:off x="1593995" y="3911963"/>
            <a:ext cx="142161" cy="197882"/>
          </a:xfrm>
          <a:prstGeom prst="chevron">
            <a:avLst>
              <a:gd name="adj" fmla="val 46562"/>
            </a:avLst>
          </a:prstGeom>
          <a:solidFill>
            <a:srgbClr val="D27236"/>
          </a:solidFill>
          <a:ln w="12700" cap="flat" cmpd="sng" algn="ctr">
            <a:noFill/>
            <a:prstDash val="solid"/>
            <a:miter lim="800000"/>
          </a:ln>
          <a:effectLst/>
        </p:spPr>
        <p:txBody>
          <a:bodyPr rtlCol="0" anchor="ctr"/>
          <a:lstStyle/>
          <a:p>
            <a:pPr algn="ctr" defTabSz="514350"/>
            <a:endParaRPr lang="zh-CN" altLang="en-US" sz="1350" kern="0">
              <a:solidFill>
                <a:prstClr val="black"/>
              </a:solidFill>
              <a:latin typeface="Calibri" panose="020F0502020204030204"/>
              <a:ea typeface="宋体" panose="02010600030101010101" pitchFamily="2" charset="-122"/>
            </a:endParaRPr>
          </a:p>
        </p:txBody>
      </p:sp>
      <p:sp>
        <p:nvSpPr>
          <p:cNvPr id="74" name="矩形 73"/>
          <p:cNvSpPr/>
          <p:nvPr/>
        </p:nvSpPr>
        <p:spPr>
          <a:xfrm>
            <a:off x="543864" y="3733727"/>
            <a:ext cx="900827" cy="521137"/>
          </a:xfrm>
          <a:prstGeom prst="rect">
            <a:avLst/>
          </a:prstGeom>
          <a:gradFill>
            <a:gsLst>
              <a:gs pos="0">
                <a:srgbClr val="C00000"/>
              </a:gs>
              <a:gs pos="100000">
                <a:srgbClr val="C00000">
                  <a:lumMod val="85000"/>
                  <a:lumOff val="15000"/>
                </a:srgbClr>
              </a:gs>
            </a:gsLst>
            <a:lin ang="5400000" scaled="1"/>
          </a:gradFill>
          <a:ln w="12700" cap="flat" cmpd="sng" algn="ctr">
            <a:noFill/>
            <a:prstDash val="solid"/>
            <a:miter lim="800000"/>
          </a:ln>
          <a:effectLst/>
        </p:spPr>
        <p:txBody>
          <a:bodyPr rtlCol="0" anchor="ctr"/>
          <a:lstStyle/>
          <a:p>
            <a:pPr algn="ctr" defTabSz="514350"/>
            <a:endParaRPr lang="zh-CN" altLang="en-US" sz="1015" kern="0">
              <a:solidFill>
                <a:prstClr val="white"/>
              </a:solidFill>
              <a:latin typeface="Calibri" panose="020F0502020204030204"/>
              <a:ea typeface="宋体" panose="02010600030101010101" pitchFamily="2" charset="-122"/>
            </a:endParaRPr>
          </a:p>
        </p:txBody>
      </p:sp>
      <p:grpSp>
        <p:nvGrpSpPr>
          <p:cNvPr id="75" name="组合 74"/>
          <p:cNvGrpSpPr/>
          <p:nvPr/>
        </p:nvGrpSpPr>
        <p:grpSpPr>
          <a:xfrm>
            <a:off x="304549" y="3801592"/>
            <a:ext cx="1205508" cy="916186"/>
            <a:chOff x="1917999" y="1690891"/>
            <a:chExt cx="2440620" cy="1854768"/>
          </a:xfrm>
        </p:grpSpPr>
        <p:grpSp>
          <p:nvGrpSpPr>
            <p:cNvPr id="76" name="组合 75"/>
            <p:cNvGrpSpPr/>
            <p:nvPr/>
          </p:nvGrpSpPr>
          <p:grpSpPr>
            <a:xfrm>
              <a:off x="1917999" y="1690891"/>
              <a:ext cx="1384979" cy="1581737"/>
              <a:chOff x="1917999" y="1690891"/>
              <a:chExt cx="1384979" cy="1581737"/>
            </a:xfrm>
          </p:grpSpPr>
          <p:grpSp>
            <p:nvGrpSpPr>
              <p:cNvPr id="80" name="组合 79"/>
              <p:cNvGrpSpPr/>
              <p:nvPr/>
            </p:nvGrpSpPr>
            <p:grpSpPr>
              <a:xfrm flipH="1">
                <a:off x="1917999" y="1690891"/>
                <a:ext cx="1034298" cy="1497757"/>
                <a:chOff x="4627362" y="1439191"/>
                <a:chExt cx="1034298" cy="1242134"/>
              </a:xfrm>
            </p:grpSpPr>
            <p:sp>
              <p:nvSpPr>
                <p:cNvPr id="82" name="L 形 81"/>
                <p:cNvSpPr/>
                <p:nvPr/>
              </p:nvSpPr>
              <p:spPr>
                <a:xfrm flipH="1">
                  <a:off x="4627362" y="1732048"/>
                  <a:ext cx="971381" cy="949277"/>
                </a:xfrm>
                <a:prstGeom prst="corner">
                  <a:avLst>
                    <a:gd name="adj1" fmla="val 3125"/>
                    <a:gd name="adj2" fmla="val 2941"/>
                  </a:avLst>
                </a:prstGeom>
                <a:solidFill>
                  <a:srgbClr val="B40000"/>
                </a:solidFill>
                <a:ln w="12700" cap="flat" cmpd="sng" algn="ctr">
                  <a:noFill/>
                  <a:prstDash val="solid"/>
                  <a:miter lim="800000"/>
                </a:ln>
                <a:effectLst/>
              </p:spPr>
              <p:txBody>
                <a:bodyPr rtlCol="0" anchor="ctr"/>
                <a:lstStyle/>
                <a:p>
                  <a:pPr algn="ctr" defTabSz="514350"/>
                  <a:endParaRPr lang="zh-CN" altLang="en-US" sz="1015" kern="0">
                    <a:solidFill>
                      <a:prstClr val="white"/>
                    </a:solidFill>
                    <a:latin typeface="Calibri" panose="020F0502020204030204"/>
                    <a:ea typeface="宋体" panose="02010600030101010101" pitchFamily="2" charset="-122"/>
                  </a:endParaRPr>
                </a:p>
              </p:txBody>
            </p:sp>
            <p:sp>
              <p:nvSpPr>
                <p:cNvPr id="83" name="矩形 82"/>
                <p:cNvSpPr/>
                <p:nvPr/>
              </p:nvSpPr>
              <p:spPr>
                <a:xfrm>
                  <a:off x="5503708" y="1439191"/>
                  <a:ext cx="157952" cy="717744"/>
                </a:xfrm>
                <a:prstGeom prst="rect">
                  <a:avLst/>
                </a:prstGeom>
                <a:solidFill>
                  <a:srgbClr val="D27232"/>
                </a:solidFill>
                <a:ln w="12700" cap="flat" cmpd="sng" algn="ctr">
                  <a:noFill/>
                  <a:prstDash val="solid"/>
                  <a:miter lim="800000"/>
                </a:ln>
                <a:effectLst/>
              </p:spPr>
              <p:txBody>
                <a:bodyPr rtlCol="0" anchor="ctr"/>
                <a:lstStyle/>
                <a:p>
                  <a:pPr algn="ctr" defTabSz="514350"/>
                  <a:endParaRPr lang="zh-CN" altLang="en-US" sz="1015" kern="0">
                    <a:solidFill>
                      <a:prstClr val="white"/>
                    </a:solidFill>
                    <a:latin typeface="Calibri" panose="020F0502020204030204"/>
                    <a:ea typeface="宋体" panose="02010600030101010101" pitchFamily="2" charset="-122"/>
                  </a:endParaRPr>
                </a:p>
              </p:txBody>
            </p:sp>
          </p:grpSp>
          <p:sp>
            <p:nvSpPr>
              <p:cNvPr id="81" name="五角星 15"/>
              <p:cNvSpPr/>
              <p:nvPr/>
            </p:nvSpPr>
            <p:spPr>
              <a:xfrm>
                <a:off x="3021118" y="2990768"/>
                <a:ext cx="281860" cy="281860"/>
              </a:xfrm>
              <a:prstGeom prst="star5">
                <a:avLst/>
              </a:prstGeom>
              <a:solidFill>
                <a:srgbClr val="C00000"/>
              </a:solidFill>
              <a:ln w="12700" cap="flat" cmpd="sng" algn="ctr">
                <a:noFill/>
                <a:prstDash val="solid"/>
                <a:miter lim="800000"/>
              </a:ln>
              <a:effectLst/>
            </p:spPr>
            <p:txBody>
              <a:bodyPr rtlCol="0" anchor="ctr"/>
              <a:lstStyle/>
              <a:p>
                <a:pPr algn="ctr" defTabSz="514350"/>
                <a:endParaRPr lang="zh-CN" altLang="en-US" sz="1015" kern="0">
                  <a:solidFill>
                    <a:prstClr val="white"/>
                  </a:solidFill>
                  <a:latin typeface="Calibri" panose="020F0502020204030204"/>
                  <a:ea typeface="宋体" panose="02010600030101010101" pitchFamily="2" charset="-122"/>
                </a:endParaRPr>
              </a:p>
            </p:txBody>
          </p:sp>
        </p:grpSp>
        <p:grpSp>
          <p:nvGrpSpPr>
            <p:cNvPr id="77" name="组合 76"/>
            <p:cNvGrpSpPr/>
            <p:nvPr/>
          </p:nvGrpSpPr>
          <p:grpSpPr>
            <a:xfrm>
              <a:off x="3371799" y="2763291"/>
              <a:ext cx="986820" cy="782368"/>
              <a:chOff x="1970387" y="2561963"/>
              <a:chExt cx="1803669" cy="1429982"/>
            </a:xfrm>
            <a:solidFill>
              <a:srgbClr val="B40000"/>
            </a:solidFill>
          </p:grpSpPr>
          <p:sp>
            <p:nvSpPr>
              <p:cNvPr id="78" name="7"/>
              <p:cNvSpPr>
                <a:spLocks noEditPoints="1"/>
              </p:cNvSpPr>
              <p:nvPr/>
            </p:nvSpPr>
            <p:spPr bwMode="auto">
              <a:xfrm rot="1500569">
                <a:off x="3244649" y="2686965"/>
                <a:ext cx="529407" cy="544678"/>
              </a:xfrm>
              <a:custGeom>
                <a:avLst/>
                <a:gdLst>
                  <a:gd name="T0" fmla="*/ 320 w 357"/>
                  <a:gd name="T1" fmla="*/ 129 h 371"/>
                  <a:gd name="T2" fmla="*/ 212 w 357"/>
                  <a:gd name="T3" fmla="*/ 10 h 371"/>
                  <a:gd name="T4" fmla="*/ 23 w 357"/>
                  <a:gd name="T5" fmla="*/ 201 h 371"/>
                  <a:gd name="T6" fmla="*/ 7 w 357"/>
                  <a:gd name="T7" fmla="*/ 257 h 371"/>
                  <a:gd name="T8" fmla="*/ 59 w 357"/>
                  <a:gd name="T9" fmla="*/ 285 h 371"/>
                  <a:gd name="T10" fmla="*/ 74 w 357"/>
                  <a:gd name="T11" fmla="*/ 280 h 371"/>
                  <a:gd name="T12" fmla="*/ 106 w 357"/>
                  <a:gd name="T13" fmla="*/ 299 h 371"/>
                  <a:gd name="T14" fmla="*/ 129 w 357"/>
                  <a:gd name="T15" fmla="*/ 352 h 371"/>
                  <a:gd name="T16" fmla="*/ 151 w 357"/>
                  <a:gd name="T17" fmla="*/ 368 h 371"/>
                  <a:gd name="T18" fmla="*/ 192 w 357"/>
                  <a:gd name="T19" fmla="*/ 353 h 371"/>
                  <a:gd name="T20" fmla="*/ 201 w 357"/>
                  <a:gd name="T21" fmla="*/ 334 h 371"/>
                  <a:gd name="T22" fmla="*/ 181 w 357"/>
                  <a:gd name="T23" fmla="*/ 317 h 371"/>
                  <a:gd name="T24" fmla="*/ 162 w 357"/>
                  <a:gd name="T25" fmla="*/ 274 h 371"/>
                  <a:gd name="T26" fmla="*/ 182 w 357"/>
                  <a:gd name="T27" fmla="*/ 252 h 371"/>
                  <a:gd name="T28" fmla="*/ 331 w 357"/>
                  <a:gd name="T29" fmla="*/ 288 h 371"/>
                  <a:gd name="T30" fmla="*/ 320 w 357"/>
                  <a:gd name="T31" fmla="*/ 129 h 371"/>
                  <a:gd name="T32" fmla="*/ 309 w 357"/>
                  <a:gd name="T33" fmla="*/ 249 h 371"/>
                  <a:gd name="T34" fmla="*/ 240 w 357"/>
                  <a:gd name="T35" fmla="*/ 164 h 371"/>
                  <a:gd name="T36" fmla="*/ 225 w 357"/>
                  <a:gd name="T37" fmla="*/ 52 h 371"/>
                  <a:gd name="T38" fmla="*/ 292 w 357"/>
                  <a:gd name="T39" fmla="*/ 143 h 371"/>
                  <a:gd name="T40" fmla="*/ 309 w 357"/>
                  <a:gd name="T41" fmla="*/ 249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7" h="371">
                    <a:moveTo>
                      <a:pt x="320" y="129"/>
                    </a:moveTo>
                    <a:cubicBezTo>
                      <a:pt x="289" y="56"/>
                      <a:pt x="238" y="0"/>
                      <a:pt x="212" y="10"/>
                    </a:cubicBezTo>
                    <a:cubicBezTo>
                      <a:pt x="168" y="28"/>
                      <a:pt x="238" y="113"/>
                      <a:pt x="23" y="201"/>
                    </a:cubicBezTo>
                    <a:cubicBezTo>
                      <a:pt x="4" y="208"/>
                      <a:pt x="0" y="239"/>
                      <a:pt x="7" y="257"/>
                    </a:cubicBezTo>
                    <a:cubicBezTo>
                      <a:pt x="15" y="275"/>
                      <a:pt x="41" y="293"/>
                      <a:pt x="59" y="285"/>
                    </a:cubicBezTo>
                    <a:cubicBezTo>
                      <a:pt x="62" y="284"/>
                      <a:pt x="74" y="280"/>
                      <a:pt x="74" y="280"/>
                    </a:cubicBezTo>
                    <a:cubicBezTo>
                      <a:pt x="87" y="298"/>
                      <a:pt x="101" y="287"/>
                      <a:pt x="106" y="299"/>
                    </a:cubicBezTo>
                    <a:cubicBezTo>
                      <a:pt x="112" y="312"/>
                      <a:pt x="125" y="342"/>
                      <a:pt x="129" y="352"/>
                    </a:cubicBezTo>
                    <a:cubicBezTo>
                      <a:pt x="134" y="362"/>
                      <a:pt x="144" y="371"/>
                      <a:pt x="151" y="368"/>
                    </a:cubicBezTo>
                    <a:cubicBezTo>
                      <a:pt x="158" y="366"/>
                      <a:pt x="182" y="356"/>
                      <a:pt x="192" y="353"/>
                    </a:cubicBezTo>
                    <a:cubicBezTo>
                      <a:pt x="201" y="349"/>
                      <a:pt x="203" y="341"/>
                      <a:pt x="201" y="334"/>
                    </a:cubicBezTo>
                    <a:cubicBezTo>
                      <a:pt x="197" y="327"/>
                      <a:pt x="185" y="325"/>
                      <a:pt x="181" y="317"/>
                    </a:cubicBezTo>
                    <a:cubicBezTo>
                      <a:pt x="178" y="309"/>
                      <a:pt x="166" y="282"/>
                      <a:pt x="162" y="274"/>
                    </a:cubicBezTo>
                    <a:cubicBezTo>
                      <a:pt x="158" y="262"/>
                      <a:pt x="168" y="253"/>
                      <a:pt x="182" y="252"/>
                    </a:cubicBezTo>
                    <a:cubicBezTo>
                      <a:pt x="280" y="241"/>
                      <a:pt x="298" y="302"/>
                      <a:pt x="331" y="288"/>
                    </a:cubicBezTo>
                    <a:cubicBezTo>
                      <a:pt x="357" y="278"/>
                      <a:pt x="352" y="203"/>
                      <a:pt x="320" y="129"/>
                    </a:cubicBezTo>
                    <a:close/>
                    <a:moveTo>
                      <a:pt x="309" y="249"/>
                    </a:moveTo>
                    <a:cubicBezTo>
                      <a:pt x="303" y="251"/>
                      <a:pt x="265" y="221"/>
                      <a:pt x="240" y="164"/>
                    </a:cubicBezTo>
                    <a:cubicBezTo>
                      <a:pt x="216" y="106"/>
                      <a:pt x="219" y="54"/>
                      <a:pt x="225" y="52"/>
                    </a:cubicBezTo>
                    <a:cubicBezTo>
                      <a:pt x="230" y="49"/>
                      <a:pt x="268" y="86"/>
                      <a:pt x="292" y="143"/>
                    </a:cubicBezTo>
                    <a:cubicBezTo>
                      <a:pt x="317" y="201"/>
                      <a:pt x="315" y="247"/>
                      <a:pt x="309" y="249"/>
                    </a:cubicBezTo>
                    <a:close/>
                  </a:path>
                </a:pathLst>
              </a:custGeom>
              <a:grpFill/>
              <a:ln>
                <a:noFill/>
              </a:ln>
            </p:spPr>
            <p:txBody>
              <a:bodyPr vert="horz" wrap="square" lIns="51435" tIns="25718" rIns="51435" bIns="25718" numCol="1" anchor="t" anchorCtr="0" compatLnSpc="1"/>
              <a:lstStyle/>
              <a:p>
                <a:pPr algn="ctr" defTabSz="514350"/>
                <a:endParaRPr lang="en-AU" sz="1015" kern="0" dirty="0">
                  <a:solidFill>
                    <a:prstClr val="black"/>
                  </a:solidFill>
                  <a:latin typeface="思源宋体 CN" panose="02020400000000000000" pitchFamily="18" charset="-122"/>
                  <a:ea typeface="思源宋体 CN" panose="02020400000000000000" pitchFamily="18" charset="-122"/>
                </a:endParaRPr>
              </a:p>
            </p:txBody>
          </p:sp>
          <p:sp>
            <p:nvSpPr>
              <p:cNvPr id="79" name="任意多边形 20"/>
              <p:cNvSpPr>
                <a:spLocks noChangeArrowheads="1"/>
              </p:cNvSpPr>
              <p:nvPr/>
            </p:nvSpPr>
            <p:spPr bwMode="auto">
              <a:xfrm>
                <a:off x="1970387" y="2561963"/>
                <a:ext cx="1483047" cy="1429982"/>
              </a:xfrm>
              <a:custGeom>
                <a:avLst/>
                <a:gdLst>
                  <a:gd name="connsiteX0" fmla="*/ 647486 w 1438289"/>
                  <a:gd name="connsiteY0" fmla="*/ 158108 h 1386825"/>
                  <a:gd name="connsiteX1" fmla="*/ 944357 w 1438289"/>
                  <a:gd name="connsiteY1" fmla="*/ 158108 h 1386825"/>
                  <a:gd name="connsiteX2" fmla="*/ 1159333 w 1438289"/>
                  <a:gd name="connsiteY2" fmla="*/ 318376 h 1386825"/>
                  <a:gd name="connsiteX3" fmla="*/ 1159333 w 1438289"/>
                  <a:gd name="connsiteY3" fmla="*/ 500012 h 1386825"/>
                  <a:gd name="connsiteX4" fmla="*/ 1374309 w 1438289"/>
                  <a:gd name="connsiteY4" fmla="*/ 500012 h 1386825"/>
                  <a:gd name="connsiteX5" fmla="*/ 1415256 w 1438289"/>
                  <a:gd name="connsiteY5" fmla="*/ 521381 h 1386825"/>
                  <a:gd name="connsiteX6" fmla="*/ 1415256 w 1438289"/>
                  <a:gd name="connsiteY6" fmla="*/ 617541 h 1386825"/>
                  <a:gd name="connsiteX7" fmla="*/ 1374309 w 1438289"/>
                  <a:gd name="connsiteY7" fmla="*/ 638910 h 1386825"/>
                  <a:gd name="connsiteX8" fmla="*/ 1108148 w 1438289"/>
                  <a:gd name="connsiteY8" fmla="*/ 638910 h 1386825"/>
                  <a:gd name="connsiteX9" fmla="*/ 1026253 w 1438289"/>
                  <a:gd name="connsiteY9" fmla="*/ 564119 h 1386825"/>
                  <a:gd name="connsiteX10" fmla="*/ 1026253 w 1438289"/>
                  <a:gd name="connsiteY10" fmla="*/ 446590 h 1386825"/>
                  <a:gd name="connsiteX11" fmla="*/ 872698 w 1438289"/>
                  <a:gd name="connsiteY11" fmla="*/ 638910 h 1386825"/>
                  <a:gd name="connsiteX12" fmla="*/ 1016016 w 1438289"/>
                  <a:gd name="connsiteY12" fmla="*/ 788493 h 1386825"/>
                  <a:gd name="connsiteX13" fmla="*/ 1026253 w 1438289"/>
                  <a:gd name="connsiteY13" fmla="*/ 895338 h 1386825"/>
                  <a:gd name="connsiteX14" fmla="*/ 934120 w 1438289"/>
                  <a:gd name="connsiteY14" fmla="*/ 1322718 h 1386825"/>
                  <a:gd name="connsiteX15" fmla="*/ 862461 w 1438289"/>
                  <a:gd name="connsiteY15" fmla="*/ 1386825 h 1386825"/>
                  <a:gd name="connsiteX16" fmla="*/ 780566 w 1438289"/>
                  <a:gd name="connsiteY16" fmla="*/ 1312034 h 1386825"/>
                  <a:gd name="connsiteX17" fmla="*/ 780566 w 1438289"/>
                  <a:gd name="connsiteY17" fmla="*/ 1290665 h 1386825"/>
                  <a:gd name="connsiteX18" fmla="*/ 862461 w 1438289"/>
                  <a:gd name="connsiteY18" fmla="*/ 927392 h 1386825"/>
                  <a:gd name="connsiteX19" fmla="*/ 667960 w 1438289"/>
                  <a:gd name="connsiteY19" fmla="*/ 735071 h 1386825"/>
                  <a:gd name="connsiteX20" fmla="*/ 504169 w 1438289"/>
                  <a:gd name="connsiteY20" fmla="*/ 927392 h 1386825"/>
                  <a:gd name="connsiteX21" fmla="*/ 412036 w 1438289"/>
                  <a:gd name="connsiteY21" fmla="*/ 959445 h 1386825"/>
                  <a:gd name="connsiteX22" fmla="*/ 74217 w 1438289"/>
                  <a:gd name="connsiteY22" fmla="*/ 959445 h 1386825"/>
                  <a:gd name="connsiteX23" fmla="*/ 2559 w 1438289"/>
                  <a:gd name="connsiteY23" fmla="*/ 895338 h 1386825"/>
                  <a:gd name="connsiteX24" fmla="*/ 63980 w 1438289"/>
                  <a:gd name="connsiteY24" fmla="*/ 799178 h 1386825"/>
                  <a:gd name="connsiteX25" fmla="*/ 84454 w 1438289"/>
                  <a:gd name="connsiteY25" fmla="*/ 799178 h 1386825"/>
                  <a:gd name="connsiteX26" fmla="*/ 360852 w 1438289"/>
                  <a:gd name="connsiteY26" fmla="*/ 799178 h 1386825"/>
                  <a:gd name="connsiteX27" fmla="*/ 780566 w 1438289"/>
                  <a:gd name="connsiteY27" fmla="*/ 286322 h 1386825"/>
                  <a:gd name="connsiteX28" fmla="*/ 678197 w 1438289"/>
                  <a:gd name="connsiteY28" fmla="*/ 286322 h 1386825"/>
                  <a:gd name="connsiteX29" fmla="*/ 483695 w 1438289"/>
                  <a:gd name="connsiteY29" fmla="*/ 521381 h 1386825"/>
                  <a:gd name="connsiteX30" fmla="*/ 432510 w 1438289"/>
                  <a:gd name="connsiteY30" fmla="*/ 542750 h 1386825"/>
                  <a:gd name="connsiteX31" fmla="*/ 371089 w 1438289"/>
                  <a:gd name="connsiteY31" fmla="*/ 478643 h 1386825"/>
                  <a:gd name="connsiteX32" fmla="*/ 391562 w 1438289"/>
                  <a:gd name="connsiteY32" fmla="*/ 425221 h 1386825"/>
                  <a:gd name="connsiteX33" fmla="*/ 596301 w 1438289"/>
                  <a:gd name="connsiteY33" fmla="*/ 179477 h 1386825"/>
                  <a:gd name="connsiteX34" fmla="*/ 647486 w 1438289"/>
                  <a:gd name="connsiteY34" fmla="*/ 158108 h 1386825"/>
                  <a:gd name="connsiteX35" fmla="*/ 1132310 w 1438289"/>
                  <a:gd name="connsiteY35" fmla="*/ 0 h 1386825"/>
                  <a:gd name="connsiteX36" fmla="*/ 1259938 w 1438289"/>
                  <a:gd name="connsiteY36" fmla="*/ 126486 h 1386825"/>
                  <a:gd name="connsiteX37" fmla="*/ 1132310 w 1438289"/>
                  <a:gd name="connsiteY37" fmla="*/ 252972 h 1386825"/>
                  <a:gd name="connsiteX38" fmla="*/ 1004682 w 1438289"/>
                  <a:gd name="connsiteY38" fmla="*/ 126486 h 1386825"/>
                  <a:gd name="connsiteX39" fmla="*/ 1132310 w 1438289"/>
                  <a:gd name="connsiteY39" fmla="*/ 0 h 138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38289" h="1386825">
                    <a:moveTo>
                      <a:pt x="647486" y="158108"/>
                    </a:moveTo>
                    <a:cubicBezTo>
                      <a:pt x="944357" y="158108"/>
                      <a:pt x="944357" y="158108"/>
                      <a:pt x="944357" y="158108"/>
                    </a:cubicBezTo>
                    <a:cubicBezTo>
                      <a:pt x="944357" y="158108"/>
                      <a:pt x="1138859" y="307691"/>
                      <a:pt x="1159333" y="318376"/>
                    </a:cubicBezTo>
                    <a:cubicBezTo>
                      <a:pt x="1159333" y="500012"/>
                      <a:pt x="1159333" y="500012"/>
                      <a:pt x="1159333" y="500012"/>
                    </a:cubicBezTo>
                    <a:cubicBezTo>
                      <a:pt x="1374309" y="500012"/>
                      <a:pt x="1374309" y="500012"/>
                      <a:pt x="1374309" y="500012"/>
                    </a:cubicBezTo>
                    <a:cubicBezTo>
                      <a:pt x="1394783" y="500012"/>
                      <a:pt x="1405019" y="510696"/>
                      <a:pt x="1415256" y="521381"/>
                    </a:cubicBezTo>
                    <a:cubicBezTo>
                      <a:pt x="1445967" y="542750"/>
                      <a:pt x="1445967" y="585488"/>
                      <a:pt x="1415256" y="617541"/>
                    </a:cubicBezTo>
                    <a:cubicBezTo>
                      <a:pt x="1405019" y="628226"/>
                      <a:pt x="1394783" y="628226"/>
                      <a:pt x="1374309" y="638910"/>
                    </a:cubicBezTo>
                    <a:cubicBezTo>
                      <a:pt x="1108148" y="638910"/>
                      <a:pt x="1108148" y="638910"/>
                      <a:pt x="1108148" y="638910"/>
                    </a:cubicBezTo>
                    <a:cubicBezTo>
                      <a:pt x="1026253" y="628226"/>
                      <a:pt x="1026253" y="564119"/>
                      <a:pt x="1026253" y="564119"/>
                    </a:cubicBezTo>
                    <a:cubicBezTo>
                      <a:pt x="1026253" y="446590"/>
                      <a:pt x="1026253" y="446590"/>
                      <a:pt x="1026253" y="446590"/>
                    </a:cubicBezTo>
                    <a:cubicBezTo>
                      <a:pt x="872698" y="638910"/>
                      <a:pt x="872698" y="638910"/>
                      <a:pt x="872698" y="638910"/>
                    </a:cubicBezTo>
                    <a:cubicBezTo>
                      <a:pt x="1016016" y="788493"/>
                      <a:pt x="1016016" y="788493"/>
                      <a:pt x="1016016" y="788493"/>
                    </a:cubicBezTo>
                    <a:cubicBezTo>
                      <a:pt x="1016016" y="788493"/>
                      <a:pt x="1046727" y="820547"/>
                      <a:pt x="1026253" y="895338"/>
                    </a:cubicBezTo>
                    <a:cubicBezTo>
                      <a:pt x="934120" y="1322718"/>
                      <a:pt x="934120" y="1322718"/>
                      <a:pt x="934120" y="1322718"/>
                    </a:cubicBezTo>
                    <a:cubicBezTo>
                      <a:pt x="934120" y="1365456"/>
                      <a:pt x="893172" y="1386825"/>
                      <a:pt x="862461" y="1386825"/>
                    </a:cubicBezTo>
                    <a:cubicBezTo>
                      <a:pt x="811277" y="1386825"/>
                      <a:pt x="780566" y="1354772"/>
                      <a:pt x="780566" y="1312034"/>
                    </a:cubicBezTo>
                    <a:cubicBezTo>
                      <a:pt x="780566" y="1301349"/>
                      <a:pt x="780566" y="1290665"/>
                      <a:pt x="780566" y="1290665"/>
                    </a:cubicBezTo>
                    <a:cubicBezTo>
                      <a:pt x="862461" y="927392"/>
                      <a:pt x="862461" y="927392"/>
                      <a:pt x="862461" y="927392"/>
                    </a:cubicBezTo>
                    <a:cubicBezTo>
                      <a:pt x="667960" y="735071"/>
                      <a:pt x="667960" y="735071"/>
                      <a:pt x="667960" y="735071"/>
                    </a:cubicBezTo>
                    <a:cubicBezTo>
                      <a:pt x="504169" y="927392"/>
                      <a:pt x="504169" y="927392"/>
                      <a:pt x="504169" y="927392"/>
                    </a:cubicBezTo>
                    <a:cubicBezTo>
                      <a:pt x="504169" y="927392"/>
                      <a:pt x="483695" y="959445"/>
                      <a:pt x="412036" y="959445"/>
                    </a:cubicBezTo>
                    <a:cubicBezTo>
                      <a:pt x="74217" y="959445"/>
                      <a:pt x="74217" y="959445"/>
                      <a:pt x="74217" y="959445"/>
                    </a:cubicBezTo>
                    <a:cubicBezTo>
                      <a:pt x="43507" y="959445"/>
                      <a:pt x="12796" y="938076"/>
                      <a:pt x="2559" y="895338"/>
                    </a:cubicBezTo>
                    <a:cubicBezTo>
                      <a:pt x="-7678" y="852600"/>
                      <a:pt x="12796" y="809862"/>
                      <a:pt x="63980" y="799178"/>
                    </a:cubicBezTo>
                    <a:cubicBezTo>
                      <a:pt x="63980" y="799178"/>
                      <a:pt x="74217" y="799178"/>
                      <a:pt x="84454" y="799178"/>
                    </a:cubicBezTo>
                    <a:cubicBezTo>
                      <a:pt x="360852" y="799178"/>
                      <a:pt x="360852" y="799178"/>
                      <a:pt x="360852" y="799178"/>
                    </a:cubicBezTo>
                    <a:cubicBezTo>
                      <a:pt x="780566" y="286322"/>
                      <a:pt x="780566" y="286322"/>
                      <a:pt x="780566" y="286322"/>
                    </a:cubicBezTo>
                    <a:cubicBezTo>
                      <a:pt x="678197" y="286322"/>
                      <a:pt x="678197" y="286322"/>
                      <a:pt x="678197" y="286322"/>
                    </a:cubicBezTo>
                    <a:cubicBezTo>
                      <a:pt x="483695" y="521381"/>
                      <a:pt x="483695" y="521381"/>
                      <a:pt x="483695" y="521381"/>
                    </a:cubicBezTo>
                    <a:cubicBezTo>
                      <a:pt x="473458" y="532065"/>
                      <a:pt x="452984" y="542750"/>
                      <a:pt x="432510" y="542750"/>
                    </a:cubicBezTo>
                    <a:cubicBezTo>
                      <a:pt x="401799" y="542750"/>
                      <a:pt x="371089" y="510696"/>
                      <a:pt x="371089" y="478643"/>
                    </a:cubicBezTo>
                    <a:cubicBezTo>
                      <a:pt x="371089" y="457274"/>
                      <a:pt x="381325" y="435905"/>
                      <a:pt x="391562" y="425221"/>
                    </a:cubicBezTo>
                    <a:cubicBezTo>
                      <a:pt x="596301" y="179477"/>
                      <a:pt x="596301" y="179477"/>
                      <a:pt x="596301" y="179477"/>
                    </a:cubicBezTo>
                    <a:cubicBezTo>
                      <a:pt x="616775" y="168793"/>
                      <a:pt x="627012" y="158108"/>
                      <a:pt x="647486" y="158108"/>
                    </a:cubicBezTo>
                    <a:close/>
                    <a:moveTo>
                      <a:pt x="1132310" y="0"/>
                    </a:moveTo>
                    <a:cubicBezTo>
                      <a:pt x="1202797" y="0"/>
                      <a:pt x="1259938" y="56630"/>
                      <a:pt x="1259938" y="126486"/>
                    </a:cubicBezTo>
                    <a:cubicBezTo>
                      <a:pt x="1259938" y="196342"/>
                      <a:pt x="1202797" y="252972"/>
                      <a:pt x="1132310" y="252972"/>
                    </a:cubicBezTo>
                    <a:cubicBezTo>
                      <a:pt x="1061823" y="252972"/>
                      <a:pt x="1004682" y="196342"/>
                      <a:pt x="1004682" y="126486"/>
                    </a:cubicBezTo>
                    <a:cubicBezTo>
                      <a:pt x="1004682" y="56630"/>
                      <a:pt x="1061823" y="0"/>
                      <a:pt x="1132310" y="0"/>
                    </a:cubicBezTo>
                    <a:close/>
                  </a:path>
                </a:pathLst>
              </a:custGeom>
              <a:grpFill/>
              <a:ln w="12700" cap="flat" cmpd="sng" algn="ctr">
                <a:noFill/>
                <a:prstDash val="solid"/>
                <a:miter lim="800000"/>
              </a:ln>
              <a:effectLst/>
            </p:spPr>
            <p:txBody>
              <a:bodyPr wrap="square" lIns="38576" tIns="19288" rIns="38576" bIns="19288" anchor="ctr">
                <a:noAutofit/>
              </a:bodyPr>
              <a:lstStyle/>
              <a:p>
                <a:pPr algn="ctr" defTabSz="385445"/>
                <a:endParaRPr lang="zh-CN" altLang="en-US" sz="1070" kern="0">
                  <a:solidFill>
                    <a:prstClr val="white"/>
                  </a:solidFill>
                  <a:latin typeface="Calibri" panose="020F0502020204030204"/>
                  <a:ea typeface="宋体" panose="02010600030101010101" pitchFamily="2" charset="-122"/>
                </a:endParaRPr>
              </a:p>
            </p:txBody>
          </p:sp>
        </p:grpSp>
      </p:grpSp>
      <p:sp>
        <p:nvSpPr>
          <p:cNvPr id="84" name="矩形 83"/>
          <p:cNvSpPr/>
          <p:nvPr/>
        </p:nvSpPr>
        <p:spPr>
          <a:xfrm>
            <a:off x="5244452" y="4849937"/>
            <a:ext cx="986552" cy="595789"/>
          </a:xfrm>
          <a:prstGeom prst="rect">
            <a:avLst/>
          </a:prstGeom>
          <a:gradFill>
            <a:gsLst>
              <a:gs pos="0">
                <a:srgbClr val="C00000"/>
              </a:gs>
              <a:gs pos="100000">
                <a:srgbClr val="C00000">
                  <a:lumMod val="85000"/>
                  <a:lumOff val="15000"/>
                </a:srgbClr>
              </a:gs>
            </a:gsLst>
            <a:lin ang="5400000" scaled="1"/>
          </a:gradFill>
          <a:ln w="12700" cap="flat" cmpd="sng" algn="ctr">
            <a:noFill/>
            <a:prstDash val="solid"/>
            <a:miter lim="800000"/>
          </a:ln>
          <a:effectLst/>
        </p:spPr>
        <p:txBody>
          <a:bodyPr rtlCol="0" anchor="ctr"/>
          <a:lstStyle/>
          <a:p>
            <a:pPr algn="ctr" defTabSz="514350"/>
            <a:endParaRPr lang="zh-CN" altLang="en-US" sz="1015" kern="0">
              <a:solidFill>
                <a:prstClr val="white"/>
              </a:solidFill>
              <a:latin typeface="Calibri" panose="020F0502020204030204"/>
              <a:ea typeface="宋体" panose="02010600030101010101" pitchFamily="2" charset="-122"/>
            </a:endParaRPr>
          </a:p>
        </p:txBody>
      </p:sp>
      <p:grpSp>
        <p:nvGrpSpPr>
          <p:cNvPr id="85" name="组合 84"/>
          <p:cNvGrpSpPr/>
          <p:nvPr/>
        </p:nvGrpSpPr>
        <p:grpSpPr>
          <a:xfrm flipH="1">
            <a:off x="5232307" y="4909588"/>
            <a:ext cx="1242298" cy="959763"/>
            <a:chOff x="1917999" y="1690891"/>
            <a:chExt cx="2401760" cy="1854767"/>
          </a:xfrm>
        </p:grpSpPr>
        <p:grpSp>
          <p:nvGrpSpPr>
            <p:cNvPr id="86" name="组合 85"/>
            <p:cNvGrpSpPr/>
            <p:nvPr/>
          </p:nvGrpSpPr>
          <p:grpSpPr>
            <a:xfrm>
              <a:off x="1917999" y="1690891"/>
              <a:ext cx="1357442" cy="1581736"/>
              <a:chOff x="1917999" y="1690891"/>
              <a:chExt cx="1357442" cy="1581736"/>
            </a:xfrm>
          </p:grpSpPr>
          <p:grpSp>
            <p:nvGrpSpPr>
              <p:cNvPr id="90" name="组合 89"/>
              <p:cNvGrpSpPr/>
              <p:nvPr/>
            </p:nvGrpSpPr>
            <p:grpSpPr>
              <a:xfrm flipH="1">
                <a:off x="1917999" y="1690891"/>
                <a:ext cx="1012925" cy="1497757"/>
                <a:chOff x="4648735" y="1439191"/>
                <a:chExt cx="1012925" cy="1242134"/>
              </a:xfrm>
            </p:grpSpPr>
            <p:sp>
              <p:nvSpPr>
                <p:cNvPr id="92" name="L 形 91"/>
                <p:cNvSpPr/>
                <p:nvPr/>
              </p:nvSpPr>
              <p:spPr>
                <a:xfrm flipH="1">
                  <a:off x="4648735" y="1732048"/>
                  <a:ext cx="950008" cy="949277"/>
                </a:xfrm>
                <a:prstGeom prst="corner">
                  <a:avLst>
                    <a:gd name="adj1" fmla="val 3125"/>
                    <a:gd name="adj2" fmla="val 2941"/>
                  </a:avLst>
                </a:prstGeom>
                <a:solidFill>
                  <a:srgbClr val="B40000"/>
                </a:solidFill>
                <a:ln w="12700" cap="flat" cmpd="sng" algn="ctr">
                  <a:noFill/>
                  <a:prstDash val="solid"/>
                  <a:miter lim="800000"/>
                </a:ln>
                <a:effectLst/>
              </p:spPr>
              <p:txBody>
                <a:bodyPr rtlCol="0" anchor="ctr"/>
                <a:lstStyle/>
                <a:p>
                  <a:pPr algn="ctr" defTabSz="514350"/>
                  <a:endParaRPr lang="zh-CN" altLang="en-US" sz="1015" kern="0">
                    <a:solidFill>
                      <a:prstClr val="white"/>
                    </a:solidFill>
                    <a:latin typeface="Calibri" panose="020F0502020204030204"/>
                    <a:ea typeface="宋体" panose="02010600030101010101" pitchFamily="2" charset="-122"/>
                  </a:endParaRPr>
                </a:p>
              </p:txBody>
            </p:sp>
            <p:sp>
              <p:nvSpPr>
                <p:cNvPr id="93" name="矩形 92"/>
                <p:cNvSpPr/>
                <p:nvPr/>
              </p:nvSpPr>
              <p:spPr>
                <a:xfrm>
                  <a:off x="5503708" y="1439191"/>
                  <a:ext cx="157952" cy="717744"/>
                </a:xfrm>
                <a:prstGeom prst="rect">
                  <a:avLst/>
                </a:prstGeom>
                <a:solidFill>
                  <a:srgbClr val="D27232"/>
                </a:solidFill>
                <a:ln w="12700" cap="flat" cmpd="sng" algn="ctr">
                  <a:noFill/>
                  <a:prstDash val="solid"/>
                  <a:miter lim="800000"/>
                </a:ln>
                <a:effectLst/>
              </p:spPr>
              <p:txBody>
                <a:bodyPr rtlCol="0" anchor="ctr"/>
                <a:lstStyle/>
                <a:p>
                  <a:pPr algn="ctr" defTabSz="514350"/>
                  <a:endParaRPr lang="zh-CN" altLang="en-US" sz="1015" kern="0">
                    <a:solidFill>
                      <a:prstClr val="white"/>
                    </a:solidFill>
                    <a:latin typeface="Calibri" panose="020F0502020204030204"/>
                    <a:ea typeface="宋体" panose="02010600030101010101" pitchFamily="2" charset="-122"/>
                  </a:endParaRPr>
                </a:p>
              </p:txBody>
            </p:sp>
          </p:grpSp>
          <p:sp>
            <p:nvSpPr>
              <p:cNvPr id="91" name="五角星 34"/>
              <p:cNvSpPr/>
              <p:nvPr/>
            </p:nvSpPr>
            <p:spPr>
              <a:xfrm>
                <a:off x="2993581" y="2990767"/>
                <a:ext cx="281860" cy="281860"/>
              </a:xfrm>
              <a:prstGeom prst="star5">
                <a:avLst/>
              </a:prstGeom>
              <a:solidFill>
                <a:srgbClr val="C00000"/>
              </a:solidFill>
              <a:ln w="12700" cap="flat" cmpd="sng" algn="ctr">
                <a:noFill/>
                <a:prstDash val="solid"/>
                <a:miter lim="800000"/>
              </a:ln>
              <a:effectLst/>
            </p:spPr>
            <p:txBody>
              <a:bodyPr rtlCol="0" anchor="ctr"/>
              <a:lstStyle/>
              <a:p>
                <a:pPr algn="ctr" defTabSz="514350"/>
                <a:endParaRPr lang="zh-CN" altLang="en-US" sz="1015" kern="0">
                  <a:solidFill>
                    <a:prstClr val="white"/>
                  </a:solidFill>
                  <a:latin typeface="Calibri" panose="020F0502020204030204"/>
                  <a:ea typeface="宋体" panose="02010600030101010101" pitchFamily="2" charset="-122"/>
                </a:endParaRPr>
              </a:p>
            </p:txBody>
          </p:sp>
        </p:grpSp>
        <p:grpSp>
          <p:nvGrpSpPr>
            <p:cNvPr id="87" name="组合 86"/>
            <p:cNvGrpSpPr/>
            <p:nvPr/>
          </p:nvGrpSpPr>
          <p:grpSpPr>
            <a:xfrm>
              <a:off x="3332939" y="2763290"/>
              <a:ext cx="986820" cy="782368"/>
              <a:chOff x="1899360" y="2561961"/>
              <a:chExt cx="1803669" cy="1429982"/>
            </a:xfrm>
            <a:solidFill>
              <a:srgbClr val="B40000"/>
            </a:solidFill>
          </p:grpSpPr>
          <p:sp>
            <p:nvSpPr>
              <p:cNvPr id="88" name="7"/>
              <p:cNvSpPr>
                <a:spLocks noEditPoints="1"/>
              </p:cNvSpPr>
              <p:nvPr/>
            </p:nvSpPr>
            <p:spPr bwMode="auto">
              <a:xfrm rot="1500569">
                <a:off x="3173622" y="2686963"/>
                <a:ext cx="529407" cy="544678"/>
              </a:xfrm>
              <a:custGeom>
                <a:avLst/>
                <a:gdLst>
                  <a:gd name="T0" fmla="*/ 320 w 357"/>
                  <a:gd name="T1" fmla="*/ 129 h 371"/>
                  <a:gd name="T2" fmla="*/ 212 w 357"/>
                  <a:gd name="T3" fmla="*/ 10 h 371"/>
                  <a:gd name="T4" fmla="*/ 23 w 357"/>
                  <a:gd name="T5" fmla="*/ 201 h 371"/>
                  <a:gd name="T6" fmla="*/ 7 w 357"/>
                  <a:gd name="T7" fmla="*/ 257 h 371"/>
                  <a:gd name="T8" fmla="*/ 59 w 357"/>
                  <a:gd name="T9" fmla="*/ 285 h 371"/>
                  <a:gd name="T10" fmla="*/ 74 w 357"/>
                  <a:gd name="T11" fmla="*/ 280 h 371"/>
                  <a:gd name="T12" fmla="*/ 106 w 357"/>
                  <a:gd name="T13" fmla="*/ 299 h 371"/>
                  <a:gd name="T14" fmla="*/ 129 w 357"/>
                  <a:gd name="T15" fmla="*/ 352 h 371"/>
                  <a:gd name="T16" fmla="*/ 151 w 357"/>
                  <a:gd name="T17" fmla="*/ 368 h 371"/>
                  <a:gd name="T18" fmla="*/ 192 w 357"/>
                  <a:gd name="T19" fmla="*/ 353 h 371"/>
                  <a:gd name="T20" fmla="*/ 201 w 357"/>
                  <a:gd name="T21" fmla="*/ 334 h 371"/>
                  <a:gd name="T22" fmla="*/ 181 w 357"/>
                  <a:gd name="T23" fmla="*/ 317 h 371"/>
                  <a:gd name="T24" fmla="*/ 162 w 357"/>
                  <a:gd name="T25" fmla="*/ 274 h 371"/>
                  <a:gd name="T26" fmla="*/ 182 w 357"/>
                  <a:gd name="T27" fmla="*/ 252 h 371"/>
                  <a:gd name="T28" fmla="*/ 331 w 357"/>
                  <a:gd name="T29" fmla="*/ 288 h 371"/>
                  <a:gd name="T30" fmla="*/ 320 w 357"/>
                  <a:gd name="T31" fmla="*/ 129 h 371"/>
                  <a:gd name="T32" fmla="*/ 309 w 357"/>
                  <a:gd name="T33" fmla="*/ 249 h 371"/>
                  <a:gd name="T34" fmla="*/ 240 w 357"/>
                  <a:gd name="T35" fmla="*/ 164 h 371"/>
                  <a:gd name="T36" fmla="*/ 225 w 357"/>
                  <a:gd name="T37" fmla="*/ 52 h 371"/>
                  <a:gd name="T38" fmla="*/ 292 w 357"/>
                  <a:gd name="T39" fmla="*/ 143 h 371"/>
                  <a:gd name="T40" fmla="*/ 309 w 357"/>
                  <a:gd name="T41" fmla="*/ 249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7" h="371">
                    <a:moveTo>
                      <a:pt x="320" y="129"/>
                    </a:moveTo>
                    <a:cubicBezTo>
                      <a:pt x="289" y="56"/>
                      <a:pt x="238" y="0"/>
                      <a:pt x="212" y="10"/>
                    </a:cubicBezTo>
                    <a:cubicBezTo>
                      <a:pt x="168" y="28"/>
                      <a:pt x="238" y="113"/>
                      <a:pt x="23" y="201"/>
                    </a:cubicBezTo>
                    <a:cubicBezTo>
                      <a:pt x="4" y="208"/>
                      <a:pt x="0" y="239"/>
                      <a:pt x="7" y="257"/>
                    </a:cubicBezTo>
                    <a:cubicBezTo>
                      <a:pt x="15" y="275"/>
                      <a:pt x="41" y="293"/>
                      <a:pt x="59" y="285"/>
                    </a:cubicBezTo>
                    <a:cubicBezTo>
                      <a:pt x="62" y="284"/>
                      <a:pt x="74" y="280"/>
                      <a:pt x="74" y="280"/>
                    </a:cubicBezTo>
                    <a:cubicBezTo>
                      <a:pt x="87" y="298"/>
                      <a:pt x="101" y="287"/>
                      <a:pt x="106" y="299"/>
                    </a:cubicBezTo>
                    <a:cubicBezTo>
                      <a:pt x="112" y="312"/>
                      <a:pt x="125" y="342"/>
                      <a:pt x="129" y="352"/>
                    </a:cubicBezTo>
                    <a:cubicBezTo>
                      <a:pt x="134" y="362"/>
                      <a:pt x="144" y="371"/>
                      <a:pt x="151" y="368"/>
                    </a:cubicBezTo>
                    <a:cubicBezTo>
                      <a:pt x="158" y="366"/>
                      <a:pt x="182" y="356"/>
                      <a:pt x="192" y="353"/>
                    </a:cubicBezTo>
                    <a:cubicBezTo>
                      <a:pt x="201" y="349"/>
                      <a:pt x="203" y="341"/>
                      <a:pt x="201" y="334"/>
                    </a:cubicBezTo>
                    <a:cubicBezTo>
                      <a:pt x="197" y="327"/>
                      <a:pt x="185" y="325"/>
                      <a:pt x="181" y="317"/>
                    </a:cubicBezTo>
                    <a:cubicBezTo>
                      <a:pt x="178" y="309"/>
                      <a:pt x="166" y="282"/>
                      <a:pt x="162" y="274"/>
                    </a:cubicBezTo>
                    <a:cubicBezTo>
                      <a:pt x="158" y="262"/>
                      <a:pt x="168" y="253"/>
                      <a:pt x="182" y="252"/>
                    </a:cubicBezTo>
                    <a:cubicBezTo>
                      <a:pt x="280" y="241"/>
                      <a:pt x="298" y="302"/>
                      <a:pt x="331" y="288"/>
                    </a:cubicBezTo>
                    <a:cubicBezTo>
                      <a:pt x="357" y="278"/>
                      <a:pt x="352" y="203"/>
                      <a:pt x="320" y="129"/>
                    </a:cubicBezTo>
                    <a:close/>
                    <a:moveTo>
                      <a:pt x="309" y="249"/>
                    </a:moveTo>
                    <a:cubicBezTo>
                      <a:pt x="303" y="251"/>
                      <a:pt x="265" y="221"/>
                      <a:pt x="240" y="164"/>
                    </a:cubicBezTo>
                    <a:cubicBezTo>
                      <a:pt x="216" y="106"/>
                      <a:pt x="219" y="54"/>
                      <a:pt x="225" y="52"/>
                    </a:cubicBezTo>
                    <a:cubicBezTo>
                      <a:pt x="230" y="49"/>
                      <a:pt x="268" y="86"/>
                      <a:pt x="292" y="143"/>
                    </a:cubicBezTo>
                    <a:cubicBezTo>
                      <a:pt x="317" y="201"/>
                      <a:pt x="315" y="247"/>
                      <a:pt x="309" y="249"/>
                    </a:cubicBezTo>
                    <a:close/>
                  </a:path>
                </a:pathLst>
              </a:custGeom>
              <a:grpFill/>
              <a:ln>
                <a:noFill/>
              </a:ln>
            </p:spPr>
            <p:txBody>
              <a:bodyPr vert="horz" wrap="square" lIns="51435" tIns="25718" rIns="51435" bIns="25718" numCol="1" anchor="t" anchorCtr="0" compatLnSpc="1"/>
              <a:lstStyle/>
              <a:p>
                <a:pPr algn="ctr" defTabSz="514350"/>
                <a:endParaRPr lang="en-AU" sz="1015" kern="0" dirty="0">
                  <a:solidFill>
                    <a:prstClr val="black"/>
                  </a:solidFill>
                  <a:latin typeface="思源宋体 CN" panose="02020400000000000000" pitchFamily="18" charset="-122"/>
                  <a:ea typeface="思源宋体 CN" panose="02020400000000000000" pitchFamily="18" charset="-122"/>
                </a:endParaRPr>
              </a:p>
            </p:txBody>
          </p:sp>
          <p:sp>
            <p:nvSpPr>
              <p:cNvPr id="89" name="任意多边形 40"/>
              <p:cNvSpPr>
                <a:spLocks noChangeArrowheads="1"/>
              </p:cNvSpPr>
              <p:nvPr/>
            </p:nvSpPr>
            <p:spPr bwMode="auto">
              <a:xfrm>
                <a:off x="1899360" y="2561961"/>
                <a:ext cx="1483047" cy="1429982"/>
              </a:xfrm>
              <a:custGeom>
                <a:avLst/>
                <a:gdLst>
                  <a:gd name="connsiteX0" fmla="*/ 647486 w 1438289"/>
                  <a:gd name="connsiteY0" fmla="*/ 158108 h 1386825"/>
                  <a:gd name="connsiteX1" fmla="*/ 944357 w 1438289"/>
                  <a:gd name="connsiteY1" fmla="*/ 158108 h 1386825"/>
                  <a:gd name="connsiteX2" fmla="*/ 1159333 w 1438289"/>
                  <a:gd name="connsiteY2" fmla="*/ 318376 h 1386825"/>
                  <a:gd name="connsiteX3" fmla="*/ 1159333 w 1438289"/>
                  <a:gd name="connsiteY3" fmla="*/ 500012 h 1386825"/>
                  <a:gd name="connsiteX4" fmla="*/ 1374309 w 1438289"/>
                  <a:gd name="connsiteY4" fmla="*/ 500012 h 1386825"/>
                  <a:gd name="connsiteX5" fmla="*/ 1415256 w 1438289"/>
                  <a:gd name="connsiteY5" fmla="*/ 521381 h 1386825"/>
                  <a:gd name="connsiteX6" fmla="*/ 1415256 w 1438289"/>
                  <a:gd name="connsiteY6" fmla="*/ 617541 h 1386825"/>
                  <a:gd name="connsiteX7" fmla="*/ 1374309 w 1438289"/>
                  <a:gd name="connsiteY7" fmla="*/ 638910 h 1386825"/>
                  <a:gd name="connsiteX8" fmla="*/ 1108148 w 1438289"/>
                  <a:gd name="connsiteY8" fmla="*/ 638910 h 1386825"/>
                  <a:gd name="connsiteX9" fmla="*/ 1026253 w 1438289"/>
                  <a:gd name="connsiteY9" fmla="*/ 564119 h 1386825"/>
                  <a:gd name="connsiteX10" fmla="*/ 1026253 w 1438289"/>
                  <a:gd name="connsiteY10" fmla="*/ 446590 h 1386825"/>
                  <a:gd name="connsiteX11" fmla="*/ 872698 w 1438289"/>
                  <a:gd name="connsiteY11" fmla="*/ 638910 h 1386825"/>
                  <a:gd name="connsiteX12" fmla="*/ 1016016 w 1438289"/>
                  <a:gd name="connsiteY12" fmla="*/ 788493 h 1386825"/>
                  <a:gd name="connsiteX13" fmla="*/ 1026253 w 1438289"/>
                  <a:gd name="connsiteY13" fmla="*/ 895338 h 1386825"/>
                  <a:gd name="connsiteX14" fmla="*/ 934120 w 1438289"/>
                  <a:gd name="connsiteY14" fmla="*/ 1322718 h 1386825"/>
                  <a:gd name="connsiteX15" fmla="*/ 862461 w 1438289"/>
                  <a:gd name="connsiteY15" fmla="*/ 1386825 h 1386825"/>
                  <a:gd name="connsiteX16" fmla="*/ 780566 w 1438289"/>
                  <a:gd name="connsiteY16" fmla="*/ 1312034 h 1386825"/>
                  <a:gd name="connsiteX17" fmla="*/ 780566 w 1438289"/>
                  <a:gd name="connsiteY17" fmla="*/ 1290665 h 1386825"/>
                  <a:gd name="connsiteX18" fmla="*/ 862461 w 1438289"/>
                  <a:gd name="connsiteY18" fmla="*/ 927392 h 1386825"/>
                  <a:gd name="connsiteX19" fmla="*/ 667960 w 1438289"/>
                  <a:gd name="connsiteY19" fmla="*/ 735071 h 1386825"/>
                  <a:gd name="connsiteX20" fmla="*/ 504169 w 1438289"/>
                  <a:gd name="connsiteY20" fmla="*/ 927392 h 1386825"/>
                  <a:gd name="connsiteX21" fmla="*/ 412036 w 1438289"/>
                  <a:gd name="connsiteY21" fmla="*/ 959445 h 1386825"/>
                  <a:gd name="connsiteX22" fmla="*/ 74217 w 1438289"/>
                  <a:gd name="connsiteY22" fmla="*/ 959445 h 1386825"/>
                  <a:gd name="connsiteX23" fmla="*/ 2559 w 1438289"/>
                  <a:gd name="connsiteY23" fmla="*/ 895338 h 1386825"/>
                  <a:gd name="connsiteX24" fmla="*/ 63980 w 1438289"/>
                  <a:gd name="connsiteY24" fmla="*/ 799178 h 1386825"/>
                  <a:gd name="connsiteX25" fmla="*/ 84454 w 1438289"/>
                  <a:gd name="connsiteY25" fmla="*/ 799178 h 1386825"/>
                  <a:gd name="connsiteX26" fmla="*/ 360852 w 1438289"/>
                  <a:gd name="connsiteY26" fmla="*/ 799178 h 1386825"/>
                  <a:gd name="connsiteX27" fmla="*/ 780566 w 1438289"/>
                  <a:gd name="connsiteY27" fmla="*/ 286322 h 1386825"/>
                  <a:gd name="connsiteX28" fmla="*/ 678197 w 1438289"/>
                  <a:gd name="connsiteY28" fmla="*/ 286322 h 1386825"/>
                  <a:gd name="connsiteX29" fmla="*/ 483695 w 1438289"/>
                  <a:gd name="connsiteY29" fmla="*/ 521381 h 1386825"/>
                  <a:gd name="connsiteX30" fmla="*/ 432510 w 1438289"/>
                  <a:gd name="connsiteY30" fmla="*/ 542750 h 1386825"/>
                  <a:gd name="connsiteX31" fmla="*/ 371089 w 1438289"/>
                  <a:gd name="connsiteY31" fmla="*/ 478643 h 1386825"/>
                  <a:gd name="connsiteX32" fmla="*/ 391562 w 1438289"/>
                  <a:gd name="connsiteY32" fmla="*/ 425221 h 1386825"/>
                  <a:gd name="connsiteX33" fmla="*/ 596301 w 1438289"/>
                  <a:gd name="connsiteY33" fmla="*/ 179477 h 1386825"/>
                  <a:gd name="connsiteX34" fmla="*/ 647486 w 1438289"/>
                  <a:gd name="connsiteY34" fmla="*/ 158108 h 1386825"/>
                  <a:gd name="connsiteX35" fmla="*/ 1132310 w 1438289"/>
                  <a:gd name="connsiteY35" fmla="*/ 0 h 1386825"/>
                  <a:gd name="connsiteX36" fmla="*/ 1259938 w 1438289"/>
                  <a:gd name="connsiteY36" fmla="*/ 126486 h 1386825"/>
                  <a:gd name="connsiteX37" fmla="*/ 1132310 w 1438289"/>
                  <a:gd name="connsiteY37" fmla="*/ 252972 h 1386825"/>
                  <a:gd name="connsiteX38" fmla="*/ 1004682 w 1438289"/>
                  <a:gd name="connsiteY38" fmla="*/ 126486 h 1386825"/>
                  <a:gd name="connsiteX39" fmla="*/ 1132310 w 1438289"/>
                  <a:gd name="connsiteY39" fmla="*/ 0 h 138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38289" h="1386825">
                    <a:moveTo>
                      <a:pt x="647486" y="158108"/>
                    </a:moveTo>
                    <a:cubicBezTo>
                      <a:pt x="944357" y="158108"/>
                      <a:pt x="944357" y="158108"/>
                      <a:pt x="944357" y="158108"/>
                    </a:cubicBezTo>
                    <a:cubicBezTo>
                      <a:pt x="944357" y="158108"/>
                      <a:pt x="1138859" y="307691"/>
                      <a:pt x="1159333" y="318376"/>
                    </a:cubicBezTo>
                    <a:cubicBezTo>
                      <a:pt x="1159333" y="500012"/>
                      <a:pt x="1159333" y="500012"/>
                      <a:pt x="1159333" y="500012"/>
                    </a:cubicBezTo>
                    <a:cubicBezTo>
                      <a:pt x="1374309" y="500012"/>
                      <a:pt x="1374309" y="500012"/>
                      <a:pt x="1374309" y="500012"/>
                    </a:cubicBezTo>
                    <a:cubicBezTo>
                      <a:pt x="1394783" y="500012"/>
                      <a:pt x="1405019" y="510696"/>
                      <a:pt x="1415256" y="521381"/>
                    </a:cubicBezTo>
                    <a:cubicBezTo>
                      <a:pt x="1445967" y="542750"/>
                      <a:pt x="1445967" y="585488"/>
                      <a:pt x="1415256" y="617541"/>
                    </a:cubicBezTo>
                    <a:cubicBezTo>
                      <a:pt x="1405019" y="628226"/>
                      <a:pt x="1394783" y="628226"/>
                      <a:pt x="1374309" y="638910"/>
                    </a:cubicBezTo>
                    <a:cubicBezTo>
                      <a:pt x="1108148" y="638910"/>
                      <a:pt x="1108148" y="638910"/>
                      <a:pt x="1108148" y="638910"/>
                    </a:cubicBezTo>
                    <a:cubicBezTo>
                      <a:pt x="1026253" y="628226"/>
                      <a:pt x="1026253" y="564119"/>
                      <a:pt x="1026253" y="564119"/>
                    </a:cubicBezTo>
                    <a:cubicBezTo>
                      <a:pt x="1026253" y="446590"/>
                      <a:pt x="1026253" y="446590"/>
                      <a:pt x="1026253" y="446590"/>
                    </a:cubicBezTo>
                    <a:cubicBezTo>
                      <a:pt x="872698" y="638910"/>
                      <a:pt x="872698" y="638910"/>
                      <a:pt x="872698" y="638910"/>
                    </a:cubicBezTo>
                    <a:cubicBezTo>
                      <a:pt x="1016016" y="788493"/>
                      <a:pt x="1016016" y="788493"/>
                      <a:pt x="1016016" y="788493"/>
                    </a:cubicBezTo>
                    <a:cubicBezTo>
                      <a:pt x="1016016" y="788493"/>
                      <a:pt x="1046727" y="820547"/>
                      <a:pt x="1026253" y="895338"/>
                    </a:cubicBezTo>
                    <a:cubicBezTo>
                      <a:pt x="934120" y="1322718"/>
                      <a:pt x="934120" y="1322718"/>
                      <a:pt x="934120" y="1322718"/>
                    </a:cubicBezTo>
                    <a:cubicBezTo>
                      <a:pt x="934120" y="1365456"/>
                      <a:pt x="893172" y="1386825"/>
                      <a:pt x="862461" y="1386825"/>
                    </a:cubicBezTo>
                    <a:cubicBezTo>
                      <a:pt x="811277" y="1386825"/>
                      <a:pt x="780566" y="1354772"/>
                      <a:pt x="780566" y="1312034"/>
                    </a:cubicBezTo>
                    <a:cubicBezTo>
                      <a:pt x="780566" y="1301349"/>
                      <a:pt x="780566" y="1290665"/>
                      <a:pt x="780566" y="1290665"/>
                    </a:cubicBezTo>
                    <a:cubicBezTo>
                      <a:pt x="862461" y="927392"/>
                      <a:pt x="862461" y="927392"/>
                      <a:pt x="862461" y="927392"/>
                    </a:cubicBezTo>
                    <a:cubicBezTo>
                      <a:pt x="667960" y="735071"/>
                      <a:pt x="667960" y="735071"/>
                      <a:pt x="667960" y="735071"/>
                    </a:cubicBezTo>
                    <a:cubicBezTo>
                      <a:pt x="504169" y="927392"/>
                      <a:pt x="504169" y="927392"/>
                      <a:pt x="504169" y="927392"/>
                    </a:cubicBezTo>
                    <a:cubicBezTo>
                      <a:pt x="504169" y="927392"/>
                      <a:pt x="483695" y="959445"/>
                      <a:pt x="412036" y="959445"/>
                    </a:cubicBezTo>
                    <a:cubicBezTo>
                      <a:pt x="74217" y="959445"/>
                      <a:pt x="74217" y="959445"/>
                      <a:pt x="74217" y="959445"/>
                    </a:cubicBezTo>
                    <a:cubicBezTo>
                      <a:pt x="43507" y="959445"/>
                      <a:pt x="12796" y="938076"/>
                      <a:pt x="2559" y="895338"/>
                    </a:cubicBezTo>
                    <a:cubicBezTo>
                      <a:pt x="-7678" y="852600"/>
                      <a:pt x="12796" y="809862"/>
                      <a:pt x="63980" y="799178"/>
                    </a:cubicBezTo>
                    <a:cubicBezTo>
                      <a:pt x="63980" y="799178"/>
                      <a:pt x="74217" y="799178"/>
                      <a:pt x="84454" y="799178"/>
                    </a:cubicBezTo>
                    <a:cubicBezTo>
                      <a:pt x="360852" y="799178"/>
                      <a:pt x="360852" y="799178"/>
                      <a:pt x="360852" y="799178"/>
                    </a:cubicBezTo>
                    <a:cubicBezTo>
                      <a:pt x="780566" y="286322"/>
                      <a:pt x="780566" y="286322"/>
                      <a:pt x="780566" y="286322"/>
                    </a:cubicBezTo>
                    <a:cubicBezTo>
                      <a:pt x="678197" y="286322"/>
                      <a:pt x="678197" y="286322"/>
                      <a:pt x="678197" y="286322"/>
                    </a:cubicBezTo>
                    <a:cubicBezTo>
                      <a:pt x="483695" y="521381"/>
                      <a:pt x="483695" y="521381"/>
                      <a:pt x="483695" y="521381"/>
                    </a:cubicBezTo>
                    <a:cubicBezTo>
                      <a:pt x="473458" y="532065"/>
                      <a:pt x="452984" y="542750"/>
                      <a:pt x="432510" y="542750"/>
                    </a:cubicBezTo>
                    <a:cubicBezTo>
                      <a:pt x="401799" y="542750"/>
                      <a:pt x="371089" y="510696"/>
                      <a:pt x="371089" y="478643"/>
                    </a:cubicBezTo>
                    <a:cubicBezTo>
                      <a:pt x="371089" y="457274"/>
                      <a:pt x="381325" y="435905"/>
                      <a:pt x="391562" y="425221"/>
                    </a:cubicBezTo>
                    <a:cubicBezTo>
                      <a:pt x="596301" y="179477"/>
                      <a:pt x="596301" y="179477"/>
                      <a:pt x="596301" y="179477"/>
                    </a:cubicBezTo>
                    <a:cubicBezTo>
                      <a:pt x="616775" y="168793"/>
                      <a:pt x="627012" y="158108"/>
                      <a:pt x="647486" y="158108"/>
                    </a:cubicBezTo>
                    <a:close/>
                    <a:moveTo>
                      <a:pt x="1132310" y="0"/>
                    </a:moveTo>
                    <a:cubicBezTo>
                      <a:pt x="1202797" y="0"/>
                      <a:pt x="1259938" y="56630"/>
                      <a:pt x="1259938" y="126486"/>
                    </a:cubicBezTo>
                    <a:cubicBezTo>
                      <a:pt x="1259938" y="196342"/>
                      <a:pt x="1202797" y="252972"/>
                      <a:pt x="1132310" y="252972"/>
                    </a:cubicBezTo>
                    <a:cubicBezTo>
                      <a:pt x="1061823" y="252972"/>
                      <a:pt x="1004682" y="196342"/>
                      <a:pt x="1004682" y="126486"/>
                    </a:cubicBezTo>
                    <a:cubicBezTo>
                      <a:pt x="1004682" y="56630"/>
                      <a:pt x="1061823" y="0"/>
                      <a:pt x="1132310" y="0"/>
                    </a:cubicBezTo>
                    <a:close/>
                  </a:path>
                </a:pathLst>
              </a:custGeom>
              <a:grpFill/>
              <a:ln w="12700" cap="flat" cmpd="sng" algn="ctr">
                <a:noFill/>
                <a:prstDash val="solid"/>
                <a:miter lim="800000"/>
              </a:ln>
              <a:effectLst/>
            </p:spPr>
            <p:txBody>
              <a:bodyPr wrap="square" lIns="38576" tIns="19288" rIns="38576" bIns="19288" anchor="ctr">
                <a:noAutofit/>
              </a:bodyPr>
              <a:lstStyle/>
              <a:p>
                <a:pPr algn="ctr" defTabSz="385445"/>
                <a:endParaRPr lang="zh-CN" altLang="en-US" sz="1070" kern="0">
                  <a:solidFill>
                    <a:prstClr val="white"/>
                  </a:solidFill>
                  <a:latin typeface="Calibri" panose="020F0502020204030204"/>
                  <a:ea typeface="宋体" panose="02010600030101010101" pitchFamily="2" charset="-122"/>
                </a:endParaRPr>
              </a:p>
            </p:txBody>
          </p:sp>
        </p:grpSp>
      </p:grpSp>
      <p:sp>
        <p:nvSpPr>
          <p:cNvPr id="94" name="燕尾形 41"/>
          <p:cNvSpPr/>
          <p:nvPr/>
        </p:nvSpPr>
        <p:spPr>
          <a:xfrm flipH="1">
            <a:off x="5009354" y="5002509"/>
            <a:ext cx="161714" cy="225241"/>
          </a:xfrm>
          <a:prstGeom prst="chevron">
            <a:avLst>
              <a:gd name="adj" fmla="val 46562"/>
            </a:avLst>
          </a:prstGeom>
          <a:solidFill>
            <a:srgbClr val="D27236"/>
          </a:solidFill>
          <a:ln w="12700" cap="flat" cmpd="sng" algn="ctr">
            <a:noFill/>
            <a:prstDash val="solid"/>
            <a:miter lim="800000"/>
          </a:ln>
          <a:effectLst/>
        </p:spPr>
        <p:txBody>
          <a:bodyPr rtlCol="0" anchor="ctr"/>
          <a:lstStyle/>
          <a:p>
            <a:pPr algn="ctr" defTabSz="514350"/>
            <a:endParaRPr lang="zh-CN" altLang="en-US" sz="1350" kern="0">
              <a:solidFill>
                <a:prstClr val="black"/>
              </a:solidFill>
              <a:latin typeface="Calibri" panose="020F0502020204030204"/>
              <a:ea typeface="宋体" panose="02010600030101010101" pitchFamily="2" charset="-122"/>
            </a:endParaRPr>
          </a:p>
        </p:txBody>
      </p:sp>
      <p:sp>
        <p:nvSpPr>
          <p:cNvPr id="95" name="圆角矩形 42"/>
          <p:cNvSpPr/>
          <p:nvPr/>
        </p:nvSpPr>
        <p:spPr bwMode="auto">
          <a:xfrm>
            <a:off x="1885817" y="3761587"/>
            <a:ext cx="4588431" cy="924044"/>
          </a:xfrm>
          <a:prstGeom prst="roundRect">
            <a:avLst>
              <a:gd name="adj" fmla="val 5293"/>
            </a:avLst>
          </a:prstGeom>
          <a:solidFill>
            <a:schemeClr val="accent6">
              <a:lumMod val="20000"/>
              <a:lumOff val="80000"/>
              <a:alpha val="47000"/>
            </a:schemeClr>
          </a:solidFill>
          <a:ln w="9525">
            <a:solidFill>
              <a:srgbClr val="B51B25"/>
            </a:solidFill>
            <a:round/>
          </a:ln>
        </p:spPr>
        <p:txBody>
          <a:bodyPr/>
          <a:lstStyle/>
          <a:p>
            <a:pPr defTabSz="514350" fontAlgn="base">
              <a:spcBef>
                <a:spcPct val="0"/>
              </a:spcBef>
              <a:spcAft>
                <a:spcPct val="0"/>
              </a:spcAft>
            </a:pPr>
            <a:endParaRPr lang="zh-CN" altLang="en-US" sz="1015" kern="0">
              <a:solidFill>
                <a:srgbClr val="535258"/>
              </a:solidFill>
              <a:latin typeface="Arial" panose="020B0604020202020204" pitchFamily="34" charset="0"/>
              <a:ea typeface="宋体" panose="02010600030101010101" pitchFamily="2" charset="-122"/>
            </a:endParaRPr>
          </a:p>
        </p:txBody>
      </p:sp>
      <p:sp>
        <p:nvSpPr>
          <p:cNvPr id="96" name="矩形 95"/>
          <p:cNvSpPr/>
          <p:nvPr/>
        </p:nvSpPr>
        <p:spPr>
          <a:xfrm>
            <a:off x="1978329" y="3878387"/>
            <a:ext cx="4408408" cy="693658"/>
          </a:xfrm>
          <a:prstGeom prst="rect">
            <a:avLst/>
          </a:prstGeom>
          <a:noFill/>
        </p:spPr>
        <p:txBody>
          <a:bodyPr wrap="square" rtlCol="0">
            <a:noAutofit/>
          </a:bodyPr>
          <a:lstStyle/>
          <a:p>
            <a:pPr marL="160655" indent="-160655" algn="just" defTabSz="514350" fontAlgn="base">
              <a:lnSpc>
                <a:spcPct val="150000"/>
              </a:lnSpc>
              <a:spcBef>
                <a:spcPct val="0"/>
              </a:spcBef>
              <a:spcAft>
                <a:spcPct val="0"/>
              </a:spcAft>
              <a:buFont typeface="Wingdings" panose="05000000000000000000" pitchFamily="2" charset="2"/>
              <a:buChar char="Ø"/>
            </a:pPr>
            <a:r>
              <a:rPr lang="zh-CN" altLang="en-US" sz="1125" dirty="0">
                <a:solidFill>
                  <a:srgbClr val="4D4D4D"/>
                </a:solidFill>
                <a:latin typeface="思源宋体 CN" panose="02020400000000000000" pitchFamily="18" charset="-122"/>
                <a:ea typeface="思源宋体 CN" panose="02020400000000000000" pitchFamily="18" charset="-122"/>
              </a:rPr>
              <a:t>积极培育安全文化，深入宣传贯彻安全生产治本攻坚三年行动,组织员工学好用好重大事故隐患判定标准，开展疏散逃生演练；</a:t>
            </a:r>
            <a:endParaRPr lang="zh-CN" altLang="en-US" sz="1125" dirty="0">
              <a:solidFill>
                <a:srgbClr val="4D4D4D"/>
              </a:solidFill>
              <a:latin typeface="思源宋体 CN" panose="02020400000000000000" pitchFamily="18" charset="-122"/>
              <a:ea typeface="思源宋体 CN" panose="02020400000000000000" pitchFamily="18" charset="-122"/>
            </a:endParaRPr>
          </a:p>
        </p:txBody>
      </p:sp>
      <p:sp>
        <p:nvSpPr>
          <p:cNvPr id="97" name="圆角矩形 45"/>
          <p:cNvSpPr/>
          <p:nvPr/>
        </p:nvSpPr>
        <p:spPr bwMode="auto">
          <a:xfrm>
            <a:off x="307763" y="4829578"/>
            <a:ext cx="4633436" cy="898327"/>
          </a:xfrm>
          <a:prstGeom prst="roundRect">
            <a:avLst>
              <a:gd name="adj" fmla="val 5293"/>
            </a:avLst>
          </a:prstGeom>
          <a:solidFill>
            <a:schemeClr val="accent6">
              <a:lumMod val="20000"/>
              <a:lumOff val="80000"/>
              <a:alpha val="47000"/>
            </a:schemeClr>
          </a:solidFill>
          <a:ln w="9525">
            <a:solidFill>
              <a:srgbClr val="B51B25"/>
            </a:solidFill>
            <a:round/>
          </a:ln>
        </p:spPr>
        <p:txBody>
          <a:bodyPr/>
          <a:lstStyle/>
          <a:p>
            <a:pPr defTabSz="514350" fontAlgn="base">
              <a:spcBef>
                <a:spcPct val="0"/>
              </a:spcBef>
              <a:spcAft>
                <a:spcPct val="0"/>
              </a:spcAft>
            </a:pPr>
            <a:endParaRPr lang="zh-CN" altLang="en-US" sz="1015" kern="0">
              <a:solidFill>
                <a:srgbClr val="535258"/>
              </a:solidFill>
              <a:latin typeface="Arial" panose="020B0604020202020204" pitchFamily="34" charset="0"/>
              <a:ea typeface="宋体" panose="02010600030101010101" pitchFamily="2" charset="-122"/>
            </a:endParaRPr>
          </a:p>
        </p:txBody>
      </p:sp>
      <p:sp>
        <p:nvSpPr>
          <p:cNvPr id="98" name="矩形 97"/>
          <p:cNvSpPr/>
          <p:nvPr/>
        </p:nvSpPr>
        <p:spPr>
          <a:xfrm>
            <a:off x="456353" y="4965309"/>
            <a:ext cx="4269105" cy="581313"/>
          </a:xfrm>
          <a:prstGeom prst="rect">
            <a:avLst/>
          </a:prstGeom>
          <a:noFill/>
        </p:spPr>
        <p:txBody>
          <a:bodyPr wrap="square" rtlCol="0">
            <a:spAutoFit/>
          </a:bodyPr>
          <a:lstStyle/>
          <a:p>
            <a:pPr marL="160655" indent="-160655" algn="just" defTabSz="514350" fontAlgn="base">
              <a:lnSpc>
                <a:spcPct val="150000"/>
              </a:lnSpc>
              <a:spcBef>
                <a:spcPct val="0"/>
              </a:spcBef>
              <a:spcAft>
                <a:spcPct val="0"/>
              </a:spcAft>
              <a:buFont typeface="Wingdings" panose="05000000000000000000" pitchFamily="2" charset="2"/>
              <a:buChar char="Ø"/>
            </a:pPr>
            <a:r>
              <a:rPr lang="zh-CN" altLang="en-US" sz="1125" dirty="0">
                <a:solidFill>
                  <a:srgbClr val="4D4D4D"/>
                </a:solidFill>
                <a:latin typeface="思源宋体 CN" panose="02020400000000000000" pitchFamily="18" charset="-122"/>
                <a:ea typeface="思源宋体 CN" panose="02020400000000000000" pitchFamily="18" charset="-122"/>
                <a:sym typeface="+mn-ea"/>
              </a:rPr>
              <a:t>要重点宣传农机、沼气、农药使用等安全知识，开展农村自建房安全科普教育，增强居民房屋安全意识</a:t>
            </a:r>
            <a:endParaRPr lang="zh-CN" altLang="en-US" sz="1125" dirty="0">
              <a:solidFill>
                <a:srgbClr val="4D4D4D"/>
              </a:solidFill>
              <a:latin typeface="思源宋体 CN" panose="02020400000000000000" pitchFamily="18" charset="-122"/>
              <a:ea typeface="思源宋体 CN" panose="02020400000000000000" pitchFamily="18" charset="-122"/>
              <a:sym typeface="+mn-ea"/>
            </a:endParaRPr>
          </a:p>
        </p:txBody>
      </p:sp>
      <p:pic>
        <p:nvPicPr>
          <p:cNvPr id="99" name="图片 98" descr="防盗标签"/>
          <p:cNvPicPr>
            <a:picLocks noChangeAspect="1"/>
          </p:cNvPicPr>
          <p:nvPr/>
        </p:nvPicPr>
        <p:blipFill>
          <a:blip r:embed="rId32"/>
          <a:stretch>
            <a:fillRect/>
          </a:stretch>
        </p:blipFill>
        <p:spPr>
          <a:xfrm>
            <a:off x="2012262" y="3871958"/>
            <a:ext cx="2025" cy="212"/>
          </a:xfrm>
          <a:prstGeom prst="rect">
            <a:avLst/>
          </a:prstGeom>
        </p:spPr>
      </p:pic>
      <p:sp>
        <p:nvSpPr>
          <p:cNvPr id="100" name="矩形 99"/>
          <p:cNvSpPr/>
          <p:nvPr/>
        </p:nvSpPr>
        <p:spPr>
          <a:xfrm>
            <a:off x="635305" y="3759087"/>
            <a:ext cx="707588" cy="424696"/>
          </a:xfrm>
          <a:prstGeom prst="rect">
            <a:avLst/>
          </a:prstGeom>
        </p:spPr>
        <p:txBody>
          <a:bodyPr wrap="square">
            <a:noAutofit/>
          </a:bodyPr>
          <a:lstStyle/>
          <a:p>
            <a:pPr algn="dist" defTabSz="514350">
              <a:lnSpc>
                <a:spcPct val="120000"/>
              </a:lnSpc>
            </a:pPr>
            <a:r>
              <a:rPr sz="2025" b="1" dirty="0">
                <a:solidFill>
                  <a:schemeClr val="bg1"/>
                </a:solidFill>
                <a:latin typeface="思源宋体 CN" panose="02020400000000000000" pitchFamily="18" charset="-122"/>
                <a:ea typeface="思源宋体 CN" panose="02020400000000000000" pitchFamily="18" charset="-122"/>
                <a:cs typeface="微软雅黑" panose="020B0503020204020204" pitchFamily="34" charset="-122"/>
                <a:sym typeface="+mn-ea"/>
              </a:rPr>
              <a:t>企业</a:t>
            </a:r>
            <a:endParaRPr sz="2025" b="1" dirty="0">
              <a:solidFill>
                <a:schemeClr val="bg1"/>
              </a:solidFill>
              <a:latin typeface="思源宋体 CN" panose="02020400000000000000" pitchFamily="18" charset="-122"/>
              <a:ea typeface="思源宋体 CN" panose="02020400000000000000" pitchFamily="18" charset="-122"/>
              <a:cs typeface="微软雅黑" panose="020B0503020204020204" pitchFamily="34" charset="-122"/>
              <a:sym typeface="+mn-ea"/>
            </a:endParaRPr>
          </a:p>
        </p:txBody>
      </p:sp>
      <p:sp>
        <p:nvSpPr>
          <p:cNvPr id="101" name="矩形 100"/>
          <p:cNvSpPr/>
          <p:nvPr/>
        </p:nvSpPr>
        <p:spPr>
          <a:xfrm>
            <a:off x="5406972" y="4909588"/>
            <a:ext cx="707588" cy="424696"/>
          </a:xfrm>
          <a:prstGeom prst="rect">
            <a:avLst/>
          </a:prstGeom>
        </p:spPr>
        <p:txBody>
          <a:bodyPr wrap="square">
            <a:noAutofit/>
          </a:bodyPr>
          <a:lstStyle/>
          <a:p>
            <a:pPr algn="dist" defTabSz="514350">
              <a:lnSpc>
                <a:spcPct val="120000"/>
              </a:lnSpc>
            </a:pPr>
            <a:r>
              <a:rPr sz="2025" b="1" dirty="0">
                <a:solidFill>
                  <a:schemeClr val="bg1"/>
                </a:solidFill>
                <a:latin typeface="思源宋体 CN" panose="02020400000000000000" pitchFamily="18" charset="-122"/>
                <a:ea typeface="思源宋体 CN" panose="02020400000000000000" pitchFamily="18" charset="-122"/>
                <a:cs typeface="微软雅黑" panose="020B0503020204020204" pitchFamily="34" charset="-122"/>
                <a:sym typeface="+mn-ea"/>
              </a:rPr>
              <a:t>农村</a:t>
            </a:r>
            <a:endParaRPr sz="2025" b="1" dirty="0">
              <a:solidFill>
                <a:schemeClr val="bg1"/>
              </a:solidFill>
              <a:latin typeface="思源宋体 CN" panose="02020400000000000000" pitchFamily="18" charset="-122"/>
              <a:ea typeface="思源宋体 CN" panose="02020400000000000000" pitchFamily="18" charset="-122"/>
              <a:cs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p:tgtEl>
                                          <p:spTgt spid="40"/>
                                        </p:tgtEl>
                                        <p:attrNameLst>
                                          <p:attrName>ppt_y</p:attrName>
                                        </p:attrNameLst>
                                      </p:cBhvr>
                                      <p:tavLst>
                                        <p:tav tm="0">
                                          <p:val>
                                            <p:strVal val="#ppt_y+#ppt_h*1.125000"/>
                                          </p:val>
                                        </p:tav>
                                        <p:tav tm="100000">
                                          <p:val>
                                            <p:strVal val="#ppt_y"/>
                                          </p:val>
                                        </p:tav>
                                      </p:tavLst>
                                    </p:anim>
                                    <p:animEffect transition="in" filter="wipe(up)">
                                      <p:cBhvr>
                                        <p:cTn id="12" dur="500"/>
                                        <p:tgtEl>
                                          <p:spTgt spid="40"/>
                                        </p:tgtEl>
                                      </p:cBhvr>
                                    </p:animEffect>
                                  </p:childTnLst>
                                </p:cTn>
                              </p:par>
                            </p:childTnLst>
                          </p:cTn>
                        </p:par>
                        <p:par>
                          <p:cTn id="13" fill="hold">
                            <p:stCondLst>
                              <p:cond delay="500"/>
                            </p:stCondLst>
                            <p:childTnLst>
                              <p:par>
                                <p:cTn id="14" presetID="16" presetClass="entr" presetSubtype="37"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750"/>
                                        <p:tgtEl>
                                          <p:spTgt spid="20"/>
                                        </p:tgtEl>
                                      </p:cBhvr>
                                    </p:animEffect>
                                    <p:anim calcmode="lin" valueType="num">
                                      <p:cBhvr>
                                        <p:cTn id="21" dur="750" fill="hold"/>
                                        <p:tgtEl>
                                          <p:spTgt spid="20"/>
                                        </p:tgtEl>
                                        <p:attrNameLst>
                                          <p:attrName>ppt_x</p:attrName>
                                        </p:attrNameLst>
                                      </p:cBhvr>
                                      <p:tavLst>
                                        <p:tav tm="0">
                                          <p:val>
                                            <p:strVal val="#ppt_x"/>
                                          </p:val>
                                        </p:tav>
                                        <p:tav tm="100000">
                                          <p:val>
                                            <p:strVal val="#ppt_x"/>
                                          </p:val>
                                        </p:tav>
                                      </p:tavLst>
                                    </p:anim>
                                    <p:anim calcmode="lin" valueType="num">
                                      <p:cBhvr>
                                        <p:cTn id="22" dur="750" fill="hold"/>
                                        <p:tgtEl>
                                          <p:spTgt spid="20"/>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2" presetClass="entr" presetSubtype="8" decel="100000"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0-#ppt_w/2"/>
                                          </p:val>
                                        </p:tav>
                                        <p:tav tm="100000">
                                          <p:val>
                                            <p:strVal val="#ppt_x"/>
                                          </p:val>
                                        </p:tav>
                                      </p:tavLst>
                                    </p:anim>
                                    <p:anim calcmode="lin" valueType="num">
                                      <p:cBhvr additive="base">
                                        <p:cTn id="27" dur="750" fill="hold"/>
                                        <p:tgtEl>
                                          <p:spTgt spid="21"/>
                                        </p:tgtEl>
                                        <p:attrNameLst>
                                          <p:attrName>ppt_y</p:attrName>
                                        </p:attrNameLst>
                                      </p:cBhvr>
                                      <p:tavLst>
                                        <p:tav tm="0">
                                          <p:val>
                                            <p:strVal val="#ppt_y"/>
                                          </p:val>
                                        </p:tav>
                                        <p:tav tm="100000">
                                          <p:val>
                                            <p:strVal val="#ppt_y"/>
                                          </p:val>
                                        </p:tav>
                                      </p:tavLst>
                                    </p:anim>
                                  </p:childTnLst>
                                </p:cTn>
                              </p:par>
                            </p:childTnLst>
                          </p:cTn>
                        </p:par>
                        <p:par>
                          <p:cTn id="28" fill="hold">
                            <p:stCondLst>
                              <p:cond delay="3000"/>
                            </p:stCondLst>
                            <p:childTnLst>
                              <p:par>
                                <p:cTn id="29" presetID="16" presetClass="entr" presetSubtype="26"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Horizontal)">
                                      <p:cBhvr>
                                        <p:cTn id="31" dur="500"/>
                                        <p:tgtEl>
                                          <p:spTgt spid="18"/>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wipe(left)">
                                      <p:cBhvr>
                                        <p:cTn id="35" dur="500"/>
                                        <p:tgtEl>
                                          <p:spTgt spid="46"/>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left)">
                                      <p:cBhvr>
                                        <p:cTn id="38" dur="500"/>
                                        <p:tgtEl>
                                          <p:spTgt spid="47"/>
                                        </p:tgtEl>
                                      </p:cBhvr>
                                    </p:animEffect>
                                  </p:childTnLst>
                                </p:cTn>
                              </p:par>
                            </p:childTnLst>
                          </p:cTn>
                        </p:par>
                        <p:par>
                          <p:cTn id="39" fill="hold">
                            <p:stCondLst>
                              <p:cond delay="4000"/>
                            </p:stCondLst>
                            <p:childTnLst>
                              <p:par>
                                <p:cTn id="40" presetID="42" presetClass="entr" presetSubtype="0" fill="hold" grpId="0" nodeType="after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750"/>
                                        <p:tgtEl>
                                          <p:spTgt spid="33"/>
                                        </p:tgtEl>
                                      </p:cBhvr>
                                    </p:animEffect>
                                    <p:anim calcmode="lin" valueType="num">
                                      <p:cBhvr>
                                        <p:cTn id="43" dur="750" fill="hold"/>
                                        <p:tgtEl>
                                          <p:spTgt spid="33"/>
                                        </p:tgtEl>
                                        <p:attrNameLst>
                                          <p:attrName>ppt_x</p:attrName>
                                        </p:attrNameLst>
                                      </p:cBhvr>
                                      <p:tavLst>
                                        <p:tav tm="0">
                                          <p:val>
                                            <p:strVal val="#ppt_x"/>
                                          </p:val>
                                        </p:tav>
                                        <p:tav tm="100000">
                                          <p:val>
                                            <p:strVal val="#ppt_x"/>
                                          </p:val>
                                        </p:tav>
                                      </p:tavLst>
                                    </p:anim>
                                    <p:anim calcmode="lin" valueType="num">
                                      <p:cBhvr>
                                        <p:cTn id="44" dur="750" fill="hold"/>
                                        <p:tgtEl>
                                          <p:spTgt spid="33"/>
                                        </p:tgtEl>
                                        <p:attrNameLst>
                                          <p:attrName>ppt_y</p:attrName>
                                        </p:attrNameLst>
                                      </p:cBhvr>
                                      <p:tavLst>
                                        <p:tav tm="0">
                                          <p:val>
                                            <p:strVal val="#ppt_y+.1"/>
                                          </p:val>
                                        </p:tav>
                                        <p:tav tm="100000">
                                          <p:val>
                                            <p:strVal val="#ppt_y"/>
                                          </p:val>
                                        </p:tav>
                                      </p:tavLst>
                                    </p:anim>
                                  </p:childTnLst>
                                </p:cTn>
                              </p:par>
                            </p:childTnLst>
                          </p:cTn>
                        </p:par>
                        <p:par>
                          <p:cTn id="45" fill="hold">
                            <p:stCondLst>
                              <p:cond delay="5000"/>
                            </p:stCondLst>
                            <p:childTnLst>
                              <p:par>
                                <p:cTn id="46" presetID="2" presetClass="entr" presetSubtype="2" decel="100000" fill="hold" nodeType="afterEffect">
                                  <p:stCondLst>
                                    <p:cond delay="0"/>
                                  </p:stCondLst>
                                  <p:childTnLst>
                                    <p:set>
                                      <p:cBhvr>
                                        <p:cTn id="47" dur="1" fill="hold">
                                          <p:stCondLst>
                                            <p:cond delay="0"/>
                                          </p:stCondLst>
                                        </p:cTn>
                                        <p:tgtEl>
                                          <p:spTgt spid="34"/>
                                        </p:tgtEl>
                                        <p:attrNameLst>
                                          <p:attrName>style.visibility</p:attrName>
                                        </p:attrNameLst>
                                      </p:cBhvr>
                                      <p:to>
                                        <p:strVal val="visible"/>
                                      </p:to>
                                    </p:set>
                                    <p:anim calcmode="lin" valueType="num">
                                      <p:cBhvr additive="base">
                                        <p:cTn id="48" dur="750" fill="hold"/>
                                        <p:tgtEl>
                                          <p:spTgt spid="34"/>
                                        </p:tgtEl>
                                        <p:attrNameLst>
                                          <p:attrName>ppt_x</p:attrName>
                                        </p:attrNameLst>
                                      </p:cBhvr>
                                      <p:tavLst>
                                        <p:tav tm="0">
                                          <p:val>
                                            <p:strVal val="1+#ppt_w/2"/>
                                          </p:val>
                                        </p:tav>
                                        <p:tav tm="100000">
                                          <p:val>
                                            <p:strVal val="#ppt_x"/>
                                          </p:val>
                                        </p:tav>
                                      </p:tavLst>
                                    </p:anim>
                                    <p:anim calcmode="lin" valueType="num">
                                      <p:cBhvr additive="base">
                                        <p:cTn id="49" dur="750" fill="hold"/>
                                        <p:tgtEl>
                                          <p:spTgt spid="34"/>
                                        </p:tgtEl>
                                        <p:attrNameLst>
                                          <p:attrName>ppt_y</p:attrName>
                                        </p:attrNameLst>
                                      </p:cBhvr>
                                      <p:tavLst>
                                        <p:tav tm="0">
                                          <p:val>
                                            <p:strVal val="#ppt_y"/>
                                          </p:val>
                                        </p:tav>
                                        <p:tav tm="100000">
                                          <p:val>
                                            <p:strVal val="#ppt_y"/>
                                          </p:val>
                                        </p:tav>
                                      </p:tavLst>
                                    </p:anim>
                                  </p:childTnLst>
                                </p:cTn>
                              </p:par>
                            </p:childTnLst>
                          </p:cTn>
                        </p:par>
                        <p:par>
                          <p:cTn id="50" fill="hold">
                            <p:stCondLst>
                              <p:cond delay="6000"/>
                            </p:stCondLst>
                            <p:childTnLst>
                              <p:par>
                                <p:cTn id="51" presetID="16" presetClass="entr" presetSubtype="26" fill="hold" grpId="0" nodeType="after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barn(inHorizontal)">
                                      <p:cBhvr>
                                        <p:cTn id="53" dur="500"/>
                                        <p:tgtEl>
                                          <p:spTgt spid="45"/>
                                        </p:tgtEl>
                                      </p:cBhvr>
                                    </p:animEffect>
                                  </p:childTnLst>
                                </p:cTn>
                              </p:par>
                            </p:childTnLst>
                          </p:cTn>
                        </p:par>
                        <p:par>
                          <p:cTn id="54" fill="hold">
                            <p:stCondLst>
                              <p:cond delay="6500"/>
                            </p:stCondLst>
                            <p:childTnLst>
                              <p:par>
                                <p:cTn id="55" presetID="22" presetClass="entr" presetSubtype="8" fill="hold" grpId="0" nodeType="after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wipe(left)">
                                      <p:cBhvr>
                                        <p:cTn id="57" dur="500"/>
                                        <p:tgtEl>
                                          <p:spTgt spid="48"/>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ipe(left)">
                                      <p:cBhvr>
                                        <p:cTn id="60" dur="500"/>
                                        <p:tgtEl>
                                          <p:spTgt spid="49"/>
                                        </p:tgtEl>
                                      </p:cBhvr>
                                    </p:animEffect>
                                  </p:childTnLst>
                                </p:cTn>
                              </p:par>
                            </p:childTnLst>
                          </p:cTn>
                        </p:par>
                        <p:par>
                          <p:cTn id="61" fill="hold">
                            <p:stCondLst>
                              <p:cond delay="7000"/>
                            </p:stCondLst>
                            <p:childTnLst>
                              <p:par>
                                <p:cTn id="62" presetID="41" presetClass="entr" presetSubtype="0" fill="hold" grpId="0" nodeType="afterEffect">
                                  <p:stCondLst>
                                    <p:cond delay="0"/>
                                  </p:stCondLst>
                                  <p:iterate type="lt">
                                    <p:tmPct val="10000"/>
                                  </p:iterate>
                                  <p:childTnLst>
                                    <p:set>
                                      <p:cBhvr>
                                        <p:cTn id="63" dur="1" fill="hold">
                                          <p:stCondLst>
                                            <p:cond delay="0"/>
                                          </p:stCondLst>
                                        </p:cTn>
                                        <p:tgtEl>
                                          <p:spTgt spid="51"/>
                                        </p:tgtEl>
                                        <p:attrNameLst>
                                          <p:attrName>style.visibility</p:attrName>
                                        </p:attrNameLst>
                                      </p:cBhvr>
                                      <p:to>
                                        <p:strVal val="visible"/>
                                      </p:to>
                                    </p:set>
                                    <p:anim calcmode="lin" valueType="num">
                                      <p:cBhvr>
                                        <p:cTn id="64" dur="500" fill="hold"/>
                                        <p:tgtEl>
                                          <p:spTgt spid="51"/>
                                        </p:tgtEl>
                                        <p:attrNameLst>
                                          <p:attrName>ppt_x</p:attrName>
                                        </p:attrNameLst>
                                      </p:cBhvr>
                                      <p:tavLst>
                                        <p:tav tm="0">
                                          <p:val>
                                            <p:strVal val="#ppt_x"/>
                                          </p:val>
                                        </p:tav>
                                        <p:tav tm="50000">
                                          <p:val>
                                            <p:strVal val="#ppt_x+.1"/>
                                          </p:val>
                                        </p:tav>
                                        <p:tav tm="100000">
                                          <p:val>
                                            <p:strVal val="#ppt_x"/>
                                          </p:val>
                                        </p:tav>
                                      </p:tavLst>
                                    </p:anim>
                                    <p:anim calcmode="lin" valueType="num">
                                      <p:cBhvr>
                                        <p:cTn id="65" dur="500" fill="hold"/>
                                        <p:tgtEl>
                                          <p:spTgt spid="51"/>
                                        </p:tgtEl>
                                        <p:attrNameLst>
                                          <p:attrName>ppt_y</p:attrName>
                                        </p:attrNameLst>
                                      </p:cBhvr>
                                      <p:tavLst>
                                        <p:tav tm="0">
                                          <p:val>
                                            <p:strVal val="#ppt_y"/>
                                          </p:val>
                                        </p:tav>
                                        <p:tav tm="100000">
                                          <p:val>
                                            <p:strVal val="#ppt_y"/>
                                          </p:val>
                                        </p:tav>
                                      </p:tavLst>
                                    </p:anim>
                                    <p:anim calcmode="lin" valueType="num">
                                      <p:cBhvr>
                                        <p:cTn id="66" dur="500" fill="hold"/>
                                        <p:tgtEl>
                                          <p:spTgt spid="51"/>
                                        </p:tgtEl>
                                        <p:attrNameLst>
                                          <p:attrName>ppt_h</p:attrName>
                                        </p:attrNameLst>
                                      </p:cBhvr>
                                      <p:tavLst>
                                        <p:tav tm="0">
                                          <p:val>
                                            <p:strVal val="#ppt_h/10"/>
                                          </p:val>
                                        </p:tav>
                                        <p:tav tm="50000">
                                          <p:val>
                                            <p:strVal val="#ppt_h+.01"/>
                                          </p:val>
                                        </p:tav>
                                        <p:tav tm="100000">
                                          <p:val>
                                            <p:strVal val="#ppt_h"/>
                                          </p:val>
                                        </p:tav>
                                      </p:tavLst>
                                    </p:anim>
                                    <p:anim calcmode="lin" valueType="num">
                                      <p:cBhvr>
                                        <p:cTn id="67" dur="500" fill="hold"/>
                                        <p:tgtEl>
                                          <p:spTgt spid="51"/>
                                        </p:tgtEl>
                                        <p:attrNameLst>
                                          <p:attrName>ppt_w</p:attrName>
                                        </p:attrNameLst>
                                      </p:cBhvr>
                                      <p:tavLst>
                                        <p:tav tm="0">
                                          <p:val>
                                            <p:strVal val="#ppt_w/10"/>
                                          </p:val>
                                        </p:tav>
                                        <p:tav tm="50000">
                                          <p:val>
                                            <p:strVal val="#ppt_w+.01"/>
                                          </p:val>
                                        </p:tav>
                                        <p:tav tm="100000">
                                          <p:val>
                                            <p:strVal val="#ppt_w"/>
                                          </p:val>
                                        </p:tav>
                                      </p:tavLst>
                                    </p:anim>
                                    <p:animEffect transition="in" filter="fade">
                                      <p:cBhvr>
                                        <p:cTn id="68" dur="500" tmFilter="0,0; .5, 1; 1, 1"/>
                                        <p:tgtEl>
                                          <p:spTgt spid="51"/>
                                        </p:tgtEl>
                                      </p:cBhvr>
                                    </p:animEffect>
                                  </p:childTnLst>
                                </p:cTn>
                              </p:par>
                            </p:childTnLst>
                          </p:cTn>
                        </p:par>
                        <p:par>
                          <p:cTn id="69" fill="hold">
                            <p:stCondLst>
                              <p:cond delay="6550"/>
                            </p:stCondLst>
                            <p:childTnLst>
                              <p:par>
                                <p:cTn id="70" presetID="41" presetClass="entr" presetSubtype="0" fill="hold" grpId="0" nodeType="afterEffect">
                                  <p:stCondLst>
                                    <p:cond delay="0"/>
                                  </p:stCondLst>
                                  <p:iterate type="lt">
                                    <p:tmPct val="10000"/>
                                  </p:iterate>
                                  <p:childTnLst>
                                    <p:set>
                                      <p:cBhvr>
                                        <p:cTn id="71" dur="1" fill="hold">
                                          <p:stCondLst>
                                            <p:cond delay="0"/>
                                          </p:stCondLst>
                                        </p:cTn>
                                        <p:tgtEl>
                                          <p:spTgt spid="52"/>
                                        </p:tgtEl>
                                        <p:attrNameLst>
                                          <p:attrName>style.visibility</p:attrName>
                                        </p:attrNameLst>
                                      </p:cBhvr>
                                      <p:to>
                                        <p:strVal val="visible"/>
                                      </p:to>
                                    </p:set>
                                    <p:anim calcmode="lin" valueType="num">
                                      <p:cBhvr>
                                        <p:cTn id="72"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73" dur="500" fill="hold"/>
                                        <p:tgtEl>
                                          <p:spTgt spid="52"/>
                                        </p:tgtEl>
                                        <p:attrNameLst>
                                          <p:attrName>ppt_y</p:attrName>
                                        </p:attrNameLst>
                                      </p:cBhvr>
                                      <p:tavLst>
                                        <p:tav tm="0">
                                          <p:val>
                                            <p:strVal val="#ppt_y"/>
                                          </p:val>
                                        </p:tav>
                                        <p:tav tm="100000">
                                          <p:val>
                                            <p:strVal val="#ppt_y"/>
                                          </p:val>
                                        </p:tav>
                                      </p:tavLst>
                                    </p:anim>
                                    <p:anim calcmode="lin" valueType="num">
                                      <p:cBhvr>
                                        <p:cTn id="74"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75"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76" dur="500" tmFilter="0,0; .5, 1; 1, 1"/>
                                        <p:tgtEl>
                                          <p:spTgt spid="52"/>
                                        </p:tgtEl>
                                      </p:cBhvr>
                                    </p:animEffect>
                                  </p:childTnLst>
                                </p:cTn>
                              </p:par>
                            </p:childTnLst>
                          </p:cTn>
                        </p:par>
                        <p:par>
                          <p:cTn id="77" fill="hold">
                            <p:stCondLst>
                              <p:cond delay="7099"/>
                            </p:stCondLst>
                            <p:childTnLst>
                              <p:par>
                                <p:cTn id="78" presetID="42" presetClass="entr" presetSubtype="0" fill="hold" grpId="0" nodeType="afterEffect">
                                  <p:stCondLst>
                                    <p:cond delay="0"/>
                                  </p:stCondLst>
                                  <p:childTnLst>
                                    <p:set>
                                      <p:cBhvr>
                                        <p:cTn id="79" dur="1" fill="hold">
                                          <p:stCondLst>
                                            <p:cond delay="0"/>
                                          </p:stCondLst>
                                        </p:cTn>
                                        <p:tgtEl>
                                          <p:spTgt spid="54"/>
                                        </p:tgtEl>
                                        <p:attrNameLst>
                                          <p:attrName>style.visibility</p:attrName>
                                        </p:attrNameLst>
                                      </p:cBhvr>
                                      <p:to>
                                        <p:strVal val="visible"/>
                                      </p:to>
                                    </p:set>
                                    <p:animEffect transition="in" filter="fade">
                                      <p:cBhvr>
                                        <p:cTn id="80" dur="750"/>
                                        <p:tgtEl>
                                          <p:spTgt spid="54"/>
                                        </p:tgtEl>
                                      </p:cBhvr>
                                    </p:animEffect>
                                    <p:anim calcmode="lin" valueType="num">
                                      <p:cBhvr>
                                        <p:cTn id="81" dur="750" fill="hold"/>
                                        <p:tgtEl>
                                          <p:spTgt spid="54"/>
                                        </p:tgtEl>
                                        <p:attrNameLst>
                                          <p:attrName>ppt_x</p:attrName>
                                        </p:attrNameLst>
                                      </p:cBhvr>
                                      <p:tavLst>
                                        <p:tav tm="0">
                                          <p:val>
                                            <p:strVal val="#ppt_x"/>
                                          </p:val>
                                        </p:tav>
                                        <p:tav tm="100000">
                                          <p:val>
                                            <p:strVal val="#ppt_x"/>
                                          </p:val>
                                        </p:tav>
                                      </p:tavLst>
                                    </p:anim>
                                    <p:anim calcmode="lin" valueType="num">
                                      <p:cBhvr>
                                        <p:cTn id="82" dur="750" fill="hold"/>
                                        <p:tgtEl>
                                          <p:spTgt spid="54"/>
                                        </p:tgtEl>
                                        <p:attrNameLst>
                                          <p:attrName>ppt_y</p:attrName>
                                        </p:attrNameLst>
                                      </p:cBhvr>
                                      <p:tavLst>
                                        <p:tav tm="0">
                                          <p:val>
                                            <p:strVal val="#ppt_y+.1"/>
                                          </p:val>
                                        </p:tav>
                                        <p:tav tm="100000">
                                          <p:val>
                                            <p:strVal val="#ppt_y"/>
                                          </p:val>
                                        </p:tav>
                                      </p:tavLst>
                                    </p:anim>
                                  </p:childTnLst>
                                </p:cTn>
                              </p:par>
                            </p:childTnLst>
                          </p:cTn>
                        </p:par>
                        <p:par>
                          <p:cTn id="83" fill="hold">
                            <p:stCondLst>
                              <p:cond delay="8099"/>
                            </p:stCondLst>
                            <p:childTnLst>
                              <p:par>
                                <p:cTn id="84" presetID="2" presetClass="entr" presetSubtype="8" decel="100000" fill="hold" nodeType="afterEffect">
                                  <p:stCondLst>
                                    <p:cond delay="0"/>
                                  </p:stCondLst>
                                  <p:childTnLst>
                                    <p:set>
                                      <p:cBhvr>
                                        <p:cTn id="85" dur="1" fill="hold">
                                          <p:stCondLst>
                                            <p:cond delay="0"/>
                                          </p:stCondLst>
                                        </p:cTn>
                                        <p:tgtEl>
                                          <p:spTgt spid="55"/>
                                        </p:tgtEl>
                                        <p:attrNameLst>
                                          <p:attrName>style.visibility</p:attrName>
                                        </p:attrNameLst>
                                      </p:cBhvr>
                                      <p:to>
                                        <p:strVal val="visible"/>
                                      </p:to>
                                    </p:set>
                                    <p:anim calcmode="lin" valueType="num">
                                      <p:cBhvr additive="base">
                                        <p:cTn id="86" dur="750" fill="hold"/>
                                        <p:tgtEl>
                                          <p:spTgt spid="55"/>
                                        </p:tgtEl>
                                        <p:attrNameLst>
                                          <p:attrName>ppt_x</p:attrName>
                                        </p:attrNameLst>
                                      </p:cBhvr>
                                      <p:tavLst>
                                        <p:tav tm="0">
                                          <p:val>
                                            <p:strVal val="0-#ppt_w/2"/>
                                          </p:val>
                                        </p:tav>
                                        <p:tav tm="100000">
                                          <p:val>
                                            <p:strVal val="#ppt_x"/>
                                          </p:val>
                                        </p:tav>
                                      </p:tavLst>
                                    </p:anim>
                                    <p:anim calcmode="lin" valueType="num">
                                      <p:cBhvr additive="base">
                                        <p:cTn id="87" dur="750" fill="hold"/>
                                        <p:tgtEl>
                                          <p:spTgt spid="55"/>
                                        </p:tgtEl>
                                        <p:attrNameLst>
                                          <p:attrName>ppt_y</p:attrName>
                                        </p:attrNameLst>
                                      </p:cBhvr>
                                      <p:tavLst>
                                        <p:tav tm="0">
                                          <p:val>
                                            <p:strVal val="#ppt_y"/>
                                          </p:val>
                                        </p:tav>
                                        <p:tav tm="100000">
                                          <p:val>
                                            <p:strVal val="#ppt_y"/>
                                          </p:val>
                                        </p:tav>
                                      </p:tavLst>
                                    </p:anim>
                                  </p:childTnLst>
                                </p:cTn>
                              </p:par>
                            </p:childTnLst>
                          </p:cTn>
                        </p:par>
                        <p:par>
                          <p:cTn id="88" fill="hold">
                            <p:stCondLst>
                              <p:cond delay="9099"/>
                            </p:stCondLst>
                            <p:childTnLst>
                              <p:par>
                                <p:cTn id="89" presetID="16" presetClass="entr" presetSubtype="26" fill="hold" grpId="0" nodeType="afterEffect">
                                  <p:stCondLst>
                                    <p:cond delay="0"/>
                                  </p:stCondLst>
                                  <p:childTnLst>
                                    <p:set>
                                      <p:cBhvr>
                                        <p:cTn id="90" dur="1" fill="hold">
                                          <p:stCondLst>
                                            <p:cond delay="0"/>
                                          </p:stCondLst>
                                        </p:cTn>
                                        <p:tgtEl>
                                          <p:spTgt spid="53"/>
                                        </p:tgtEl>
                                        <p:attrNameLst>
                                          <p:attrName>style.visibility</p:attrName>
                                        </p:attrNameLst>
                                      </p:cBhvr>
                                      <p:to>
                                        <p:strVal val="visible"/>
                                      </p:to>
                                    </p:set>
                                    <p:animEffect transition="in" filter="barn(inHorizontal)">
                                      <p:cBhvr>
                                        <p:cTn id="91" dur="500"/>
                                        <p:tgtEl>
                                          <p:spTgt spid="53"/>
                                        </p:tgtEl>
                                      </p:cBhvr>
                                    </p:animEffect>
                                  </p:childTnLst>
                                </p:cTn>
                              </p:par>
                            </p:childTnLst>
                          </p:cTn>
                        </p:par>
                        <p:par>
                          <p:cTn id="92" fill="hold">
                            <p:stCondLst>
                              <p:cond delay="9599"/>
                            </p:stCondLst>
                            <p:childTnLst>
                              <p:par>
                                <p:cTn id="93" presetID="22" presetClass="entr" presetSubtype="8" fill="hold" grpId="0" nodeType="afterEffect">
                                  <p:stCondLst>
                                    <p:cond delay="0"/>
                                  </p:stCondLst>
                                  <p:childTnLst>
                                    <p:set>
                                      <p:cBhvr>
                                        <p:cTn id="94" dur="1" fill="hold">
                                          <p:stCondLst>
                                            <p:cond delay="0"/>
                                          </p:stCondLst>
                                        </p:cTn>
                                        <p:tgtEl>
                                          <p:spTgt spid="66"/>
                                        </p:tgtEl>
                                        <p:attrNameLst>
                                          <p:attrName>style.visibility</p:attrName>
                                        </p:attrNameLst>
                                      </p:cBhvr>
                                      <p:to>
                                        <p:strVal val="visible"/>
                                      </p:to>
                                    </p:set>
                                    <p:animEffect transition="in" filter="wipe(left)">
                                      <p:cBhvr>
                                        <p:cTn id="95" dur="500"/>
                                        <p:tgtEl>
                                          <p:spTgt spid="66"/>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67"/>
                                        </p:tgtEl>
                                        <p:attrNameLst>
                                          <p:attrName>style.visibility</p:attrName>
                                        </p:attrNameLst>
                                      </p:cBhvr>
                                      <p:to>
                                        <p:strVal val="visible"/>
                                      </p:to>
                                    </p:set>
                                    <p:animEffect transition="in" filter="wipe(left)">
                                      <p:cBhvr>
                                        <p:cTn id="98" dur="500"/>
                                        <p:tgtEl>
                                          <p:spTgt spid="67"/>
                                        </p:tgtEl>
                                      </p:cBhvr>
                                    </p:animEffect>
                                  </p:childTnLst>
                                </p:cTn>
                              </p:par>
                            </p:childTnLst>
                          </p:cTn>
                        </p:par>
                        <p:par>
                          <p:cTn id="99" fill="hold">
                            <p:stCondLst>
                              <p:cond delay="10099"/>
                            </p:stCondLst>
                            <p:childTnLst>
                              <p:par>
                                <p:cTn id="100" presetID="41" presetClass="entr" presetSubtype="0" fill="hold" grpId="0" nodeType="afterEffect">
                                  <p:stCondLst>
                                    <p:cond delay="0"/>
                                  </p:stCondLst>
                                  <p:iterate type="lt">
                                    <p:tmPct val="10000"/>
                                  </p:iterate>
                                  <p:childTnLst>
                                    <p:set>
                                      <p:cBhvr>
                                        <p:cTn id="101" dur="1" fill="hold">
                                          <p:stCondLst>
                                            <p:cond delay="0"/>
                                          </p:stCondLst>
                                        </p:cTn>
                                        <p:tgtEl>
                                          <p:spTgt spid="69"/>
                                        </p:tgtEl>
                                        <p:attrNameLst>
                                          <p:attrName>style.visibility</p:attrName>
                                        </p:attrNameLst>
                                      </p:cBhvr>
                                      <p:to>
                                        <p:strVal val="visible"/>
                                      </p:to>
                                    </p:set>
                                    <p:anim calcmode="lin" valueType="num">
                                      <p:cBhvr>
                                        <p:cTn id="102" dur="500" fill="hold"/>
                                        <p:tgtEl>
                                          <p:spTgt spid="69"/>
                                        </p:tgtEl>
                                        <p:attrNameLst>
                                          <p:attrName>ppt_x</p:attrName>
                                        </p:attrNameLst>
                                      </p:cBhvr>
                                      <p:tavLst>
                                        <p:tav tm="0">
                                          <p:val>
                                            <p:strVal val="#ppt_x"/>
                                          </p:val>
                                        </p:tav>
                                        <p:tav tm="50000">
                                          <p:val>
                                            <p:strVal val="#ppt_x+.1"/>
                                          </p:val>
                                        </p:tav>
                                        <p:tav tm="100000">
                                          <p:val>
                                            <p:strVal val="#ppt_x"/>
                                          </p:val>
                                        </p:tav>
                                      </p:tavLst>
                                    </p:anim>
                                    <p:anim calcmode="lin" valueType="num">
                                      <p:cBhvr>
                                        <p:cTn id="103" dur="500" fill="hold"/>
                                        <p:tgtEl>
                                          <p:spTgt spid="69"/>
                                        </p:tgtEl>
                                        <p:attrNameLst>
                                          <p:attrName>ppt_y</p:attrName>
                                        </p:attrNameLst>
                                      </p:cBhvr>
                                      <p:tavLst>
                                        <p:tav tm="0">
                                          <p:val>
                                            <p:strVal val="#ppt_y"/>
                                          </p:val>
                                        </p:tav>
                                        <p:tav tm="100000">
                                          <p:val>
                                            <p:strVal val="#ppt_y"/>
                                          </p:val>
                                        </p:tav>
                                      </p:tavLst>
                                    </p:anim>
                                    <p:anim calcmode="lin" valueType="num">
                                      <p:cBhvr>
                                        <p:cTn id="104" dur="500" fill="hold"/>
                                        <p:tgtEl>
                                          <p:spTgt spid="69"/>
                                        </p:tgtEl>
                                        <p:attrNameLst>
                                          <p:attrName>ppt_h</p:attrName>
                                        </p:attrNameLst>
                                      </p:cBhvr>
                                      <p:tavLst>
                                        <p:tav tm="0">
                                          <p:val>
                                            <p:strVal val="#ppt_h/10"/>
                                          </p:val>
                                        </p:tav>
                                        <p:tav tm="50000">
                                          <p:val>
                                            <p:strVal val="#ppt_h+.01"/>
                                          </p:val>
                                        </p:tav>
                                        <p:tav tm="100000">
                                          <p:val>
                                            <p:strVal val="#ppt_h"/>
                                          </p:val>
                                        </p:tav>
                                      </p:tavLst>
                                    </p:anim>
                                    <p:anim calcmode="lin" valueType="num">
                                      <p:cBhvr>
                                        <p:cTn id="105" dur="500" fill="hold"/>
                                        <p:tgtEl>
                                          <p:spTgt spid="69"/>
                                        </p:tgtEl>
                                        <p:attrNameLst>
                                          <p:attrName>ppt_w</p:attrName>
                                        </p:attrNameLst>
                                      </p:cBhvr>
                                      <p:tavLst>
                                        <p:tav tm="0">
                                          <p:val>
                                            <p:strVal val="#ppt_w/10"/>
                                          </p:val>
                                        </p:tav>
                                        <p:tav tm="50000">
                                          <p:val>
                                            <p:strVal val="#ppt_w+.01"/>
                                          </p:val>
                                        </p:tav>
                                        <p:tav tm="100000">
                                          <p:val>
                                            <p:strVal val="#ppt_w"/>
                                          </p:val>
                                        </p:tav>
                                      </p:tavLst>
                                    </p:anim>
                                    <p:animEffect transition="in" filter="fade">
                                      <p:cBhvr>
                                        <p:cTn id="106" dur="500" tmFilter="0,0; .5, 1; 1, 1"/>
                                        <p:tgtEl>
                                          <p:spTgt spid="69"/>
                                        </p:tgtEl>
                                      </p:cBhvr>
                                    </p:animEffect>
                                  </p:childTnLst>
                                </p:cTn>
                              </p:par>
                            </p:childTnLst>
                          </p:cTn>
                        </p:par>
                        <p:par>
                          <p:cTn id="107" fill="hold">
                            <p:stCondLst>
                              <p:cond delay="10149"/>
                            </p:stCondLst>
                            <p:childTnLst>
                              <p:par>
                                <p:cTn id="108" presetID="42" presetClass="entr" presetSubtype="0" fill="hold" grpId="0" nodeType="afterEffect">
                                  <p:stCondLst>
                                    <p:cond delay="0"/>
                                  </p:stCondLst>
                                  <p:childTnLst>
                                    <p:set>
                                      <p:cBhvr>
                                        <p:cTn id="109" dur="1" fill="hold">
                                          <p:stCondLst>
                                            <p:cond delay="0"/>
                                          </p:stCondLst>
                                        </p:cTn>
                                        <p:tgtEl>
                                          <p:spTgt spid="74"/>
                                        </p:tgtEl>
                                        <p:attrNameLst>
                                          <p:attrName>style.visibility</p:attrName>
                                        </p:attrNameLst>
                                      </p:cBhvr>
                                      <p:to>
                                        <p:strVal val="visible"/>
                                      </p:to>
                                    </p:set>
                                    <p:animEffect transition="in" filter="fade">
                                      <p:cBhvr>
                                        <p:cTn id="110" dur="750"/>
                                        <p:tgtEl>
                                          <p:spTgt spid="74"/>
                                        </p:tgtEl>
                                      </p:cBhvr>
                                    </p:animEffect>
                                    <p:anim calcmode="lin" valueType="num">
                                      <p:cBhvr>
                                        <p:cTn id="111" dur="750" fill="hold"/>
                                        <p:tgtEl>
                                          <p:spTgt spid="74"/>
                                        </p:tgtEl>
                                        <p:attrNameLst>
                                          <p:attrName>ppt_x</p:attrName>
                                        </p:attrNameLst>
                                      </p:cBhvr>
                                      <p:tavLst>
                                        <p:tav tm="0">
                                          <p:val>
                                            <p:strVal val="#ppt_x"/>
                                          </p:val>
                                        </p:tav>
                                        <p:tav tm="100000">
                                          <p:val>
                                            <p:strVal val="#ppt_x"/>
                                          </p:val>
                                        </p:tav>
                                      </p:tavLst>
                                    </p:anim>
                                    <p:anim calcmode="lin" valueType="num">
                                      <p:cBhvr>
                                        <p:cTn id="112" dur="750" fill="hold"/>
                                        <p:tgtEl>
                                          <p:spTgt spid="74"/>
                                        </p:tgtEl>
                                        <p:attrNameLst>
                                          <p:attrName>ppt_y</p:attrName>
                                        </p:attrNameLst>
                                      </p:cBhvr>
                                      <p:tavLst>
                                        <p:tav tm="0">
                                          <p:val>
                                            <p:strVal val="#ppt_y+.1"/>
                                          </p:val>
                                        </p:tav>
                                        <p:tav tm="100000">
                                          <p:val>
                                            <p:strVal val="#ppt_y"/>
                                          </p:val>
                                        </p:tav>
                                      </p:tavLst>
                                    </p:anim>
                                  </p:childTnLst>
                                </p:cTn>
                              </p:par>
                            </p:childTnLst>
                          </p:cTn>
                        </p:par>
                        <p:par>
                          <p:cTn id="113" fill="hold">
                            <p:stCondLst>
                              <p:cond delay="11149"/>
                            </p:stCondLst>
                            <p:childTnLst>
                              <p:par>
                                <p:cTn id="114" presetID="2" presetClass="entr" presetSubtype="8" decel="100000" fill="hold" nodeType="afterEffect">
                                  <p:stCondLst>
                                    <p:cond delay="0"/>
                                  </p:stCondLst>
                                  <p:childTnLst>
                                    <p:set>
                                      <p:cBhvr>
                                        <p:cTn id="115" dur="1" fill="hold">
                                          <p:stCondLst>
                                            <p:cond delay="0"/>
                                          </p:stCondLst>
                                        </p:cTn>
                                        <p:tgtEl>
                                          <p:spTgt spid="75"/>
                                        </p:tgtEl>
                                        <p:attrNameLst>
                                          <p:attrName>style.visibility</p:attrName>
                                        </p:attrNameLst>
                                      </p:cBhvr>
                                      <p:to>
                                        <p:strVal val="visible"/>
                                      </p:to>
                                    </p:set>
                                    <p:anim calcmode="lin" valueType="num">
                                      <p:cBhvr additive="base">
                                        <p:cTn id="116" dur="750" fill="hold"/>
                                        <p:tgtEl>
                                          <p:spTgt spid="75"/>
                                        </p:tgtEl>
                                        <p:attrNameLst>
                                          <p:attrName>ppt_x</p:attrName>
                                        </p:attrNameLst>
                                      </p:cBhvr>
                                      <p:tavLst>
                                        <p:tav tm="0">
                                          <p:val>
                                            <p:strVal val="0-#ppt_w/2"/>
                                          </p:val>
                                        </p:tav>
                                        <p:tav tm="100000">
                                          <p:val>
                                            <p:strVal val="#ppt_x"/>
                                          </p:val>
                                        </p:tav>
                                      </p:tavLst>
                                    </p:anim>
                                    <p:anim calcmode="lin" valueType="num">
                                      <p:cBhvr additive="base">
                                        <p:cTn id="117" dur="750" fill="hold"/>
                                        <p:tgtEl>
                                          <p:spTgt spid="75"/>
                                        </p:tgtEl>
                                        <p:attrNameLst>
                                          <p:attrName>ppt_y</p:attrName>
                                        </p:attrNameLst>
                                      </p:cBhvr>
                                      <p:tavLst>
                                        <p:tav tm="0">
                                          <p:val>
                                            <p:strVal val="#ppt_y"/>
                                          </p:val>
                                        </p:tav>
                                        <p:tav tm="100000">
                                          <p:val>
                                            <p:strVal val="#ppt_y"/>
                                          </p:val>
                                        </p:tav>
                                      </p:tavLst>
                                    </p:anim>
                                  </p:childTnLst>
                                </p:cTn>
                              </p:par>
                            </p:childTnLst>
                          </p:cTn>
                        </p:par>
                        <p:par>
                          <p:cTn id="118" fill="hold">
                            <p:stCondLst>
                              <p:cond delay="12149"/>
                            </p:stCondLst>
                            <p:childTnLst>
                              <p:par>
                                <p:cTn id="119" presetID="16" presetClass="entr" presetSubtype="26" fill="hold" grpId="0" nodeType="afterEffect">
                                  <p:stCondLst>
                                    <p:cond delay="0"/>
                                  </p:stCondLst>
                                  <p:childTnLst>
                                    <p:set>
                                      <p:cBhvr>
                                        <p:cTn id="120" dur="1" fill="hold">
                                          <p:stCondLst>
                                            <p:cond delay="0"/>
                                          </p:stCondLst>
                                        </p:cTn>
                                        <p:tgtEl>
                                          <p:spTgt spid="73"/>
                                        </p:tgtEl>
                                        <p:attrNameLst>
                                          <p:attrName>style.visibility</p:attrName>
                                        </p:attrNameLst>
                                      </p:cBhvr>
                                      <p:to>
                                        <p:strVal val="visible"/>
                                      </p:to>
                                    </p:set>
                                    <p:animEffect transition="in" filter="barn(inHorizontal)">
                                      <p:cBhvr>
                                        <p:cTn id="121" dur="500"/>
                                        <p:tgtEl>
                                          <p:spTgt spid="73"/>
                                        </p:tgtEl>
                                      </p:cBhvr>
                                    </p:animEffect>
                                  </p:childTnLst>
                                </p:cTn>
                              </p:par>
                            </p:childTnLst>
                          </p:cTn>
                        </p:par>
                        <p:par>
                          <p:cTn id="122" fill="hold">
                            <p:stCondLst>
                              <p:cond delay="12649"/>
                            </p:stCondLst>
                            <p:childTnLst>
                              <p:par>
                                <p:cTn id="123" presetID="22" presetClass="entr" presetSubtype="8" fill="hold" grpId="0" nodeType="afterEffect">
                                  <p:stCondLst>
                                    <p:cond delay="0"/>
                                  </p:stCondLst>
                                  <p:childTnLst>
                                    <p:set>
                                      <p:cBhvr>
                                        <p:cTn id="124" dur="1" fill="hold">
                                          <p:stCondLst>
                                            <p:cond delay="0"/>
                                          </p:stCondLst>
                                        </p:cTn>
                                        <p:tgtEl>
                                          <p:spTgt spid="95"/>
                                        </p:tgtEl>
                                        <p:attrNameLst>
                                          <p:attrName>style.visibility</p:attrName>
                                        </p:attrNameLst>
                                      </p:cBhvr>
                                      <p:to>
                                        <p:strVal val="visible"/>
                                      </p:to>
                                    </p:set>
                                    <p:animEffect transition="in" filter="wipe(left)">
                                      <p:cBhvr>
                                        <p:cTn id="125" dur="500"/>
                                        <p:tgtEl>
                                          <p:spTgt spid="95"/>
                                        </p:tgtEl>
                                      </p:cBhvr>
                                    </p:animEffect>
                                  </p:childTnLst>
                                </p:cTn>
                              </p:par>
                              <p:par>
                                <p:cTn id="126" presetID="22" presetClass="entr" presetSubtype="8" fill="hold" grpId="0" nodeType="withEffect">
                                  <p:stCondLst>
                                    <p:cond delay="0"/>
                                  </p:stCondLst>
                                  <p:childTnLst>
                                    <p:set>
                                      <p:cBhvr>
                                        <p:cTn id="127" dur="1" fill="hold">
                                          <p:stCondLst>
                                            <p:cond delay="0"/>
                                          </p:stCondLst>
                                        </p:cTn>
                                        <p:tgtEl>
                                          <p:spTgt spid="96"/>
                                        </p:tgtEl>
                                        <p:attrNameLst>
                                          <p:attrName>style.visibility</p:attrName>
                                        </p:attrNameLst>
                                      </p:cBhvr>
                                      <p:to>
                                        <p:strVal val="visible"/>
                                      </p:to>
                                    </p:set>
                                    <p:animEffect transition="in" filter="wipe(left)">
                                      <p:cBhvr>
                                        <p:cTn id="128" dur="500"/>
                                        <p:tgtEl>
                                          <p:spTgt spid="96"/>
                                        </p:tgtEl>
                                      </p:cBhvr>
                                    </p:animEffect>
                                  </p:childTnLst>
                                </p:cTn>
                              </p:par>
                            </p:childTnLst>
                          </p:cTn>
                        </p:par>
                        <p:par>
                          <p:cTn id="129" fill="hold">
                            <p:stCondLst>
                              <p:cond delay="13149"/>
                            </p:stCondLst>
                            <p:childTnLst>
                              <p:par>
                                <p:cTn id="130" presetID="42" presetClass="entr" presetSubtype="0" fill="hold" grpId="0" nodeType="afterEffect">
                                  <p:stCondLst>
                                    <p:cond delay="0"/>
                                  </p:stCondLst>
                                  <p:childTnLst>
                                    <p:set>
                                      <p:cBhvr>
                                        <p:cTn id="131" dur="1" fill="hold">
                                          <p:stCondLst>
                                            <p:cond delay="0"/>
                                          </p:stCondLst>
                                        </p:cTn>
                                        <p:tgtEl>
                                          <p:spTgt spid="84"/>
                                        </p:tgtEl>
                                        <p:attrNameLst>
                                          <p:attrName>style.visibility</p:attrName>
                                        </p:attrNameLst>
                                      </p:cBhvr>
                                      <p:to>
                                        <p:strVal val="visible"/>
                                      </p:to>
                                    </p:set>
                                    <p:animEffect transition="in" filter="fade">
                                      <p:cBhvr>
                                        <p:cTn id="132" dur="750"/>
                                        <p:tgtEl>
                                          <p:spTgt spid="84"/>
                                        </p:tgtEl>
                                      </p:cBhvr>
                                    </p:animEffect>
                                    <p:anim calcmode="lin" valueType="num">
                                      <p:cBhvr>
                                        <p:cTn id="133" dur="750" fill="hold"/>
                                        <p:tgtEl>
                                          <p:spTgt spid="84"/>
                                        </p:tgtEl>
                                        <p:attrNameLst>
                                          <p:attrName>ppt_x</p:attrName>
                                        </p:attrNameLst>
                                      </p:cBhvr>
                                      <p:tavLst>
                                        <p:tav tm="0">
                                          <p:val>
                                            <p:strVal val="#ppt_x"/>
                                          </p:val>
                                        </p:tav>
                                        <p:tav tm="100000">
                                          <p:val>
                                            <p:strVal val="#ppt_x"/>
                                          </p:val>
                                        </p:tav>
                                      </p:tavLst>
                                    </p:anim>
                                    <p:anim calcmode="lin" valueType="num">
                                      <p:cBhvr>
                                        <p:cTn id="134" dur="750" fill="hold"/>
                                        <p:tgtEl>
                                          <p:spTgt spid="84"/>
                                        </p:tgtEl>
                                        <p:attrNameLst>
                                          <p:attrName>ppt_y</p:attrName>
                                        </p:attrNameLst>
                                      </p:cBhvr>
                                      <p:tavLst>
                                        <p:tav tm="0">
                                          <p:val>
                                            <p:strVal val="#ppt_y+.1"/>
                                          </p:val>
                                        </p:tav>
                                        <p:tav tm="100000">
                                          <p:val>
                                            <p:strVal val="#ppt_y"/>
                                          </p:val>
                                        </p:tav>
                                      </p:tavLst>
                                    </p:anim>
                                  </p:childTnLst>
                                </p:cTn>
                              </p:par>
                            </p:childTnLst>
                          </p:cTn>
                        </p:par>
                        <p:par>
                          <p:cTn id="135" fill="hold">
                            <p:stCondLst>
                              <p:cond delay="14149"/>
                            </p:stCondLst>
                            <p:childTnLst>
                              <p:par>
                                <p:cTn id="136" presetID="2" presetClass="entr" presetSubtype="2" decel="100000" fill="hold" nodeType="afterEffect">
                                  <p:stCondLst>
                                    <p:cond delay="0"/>
                                  </p:stCondLst>
                                  <p:childTnLst>
                                    <p:set>
                                      <p:cBhvr>
                                        <p:cTn id="137" dur="1" fill="hold">
                                          <p:stCondLst>
                                            <p:cond delay="0"/>
                                          </p:stCondLst>
                                        </p:cTn>
                                        <p:tgtEl>
                                          <p:spTgt spid="85"/>
                                        </p:tgtEl>
                                        <p:attrNameLst>
                                          <p:attrName>style.visibility</p:attrName>
                                        </p:attrNameLst>
                                      </p:cBhvr>
                                      <p:to>
                                        <p:strVal val="visible"/>
                                      </p:to>
                                    </p:set>
                                    <p:anim calcmode="lin" valueType="num">
                                      <p:cBhvr additive="base">
                                        <p:cTn id="138" dur="750" fill="hold"/>
                                        <p:tgtEl>
                                          <p:spTgt spid="85"/>
                                        </p:tgtEl>
                                        <p:attrNameLst>
                                          <p:attrName>ppt_x</p:attrName>
                                        </p:attrNameLst>
                                      </p:cBhvr>
                                      <p:tavLst>
                                        <p:tav tm="0">
                                          <p:val>
                                            <p:strVal val="1+#ppt_w/2"/>
                                          </p:val>
                                        </p:tav>
                                        <p:tav tm="100000">
                                          <p:val>
                                            <p:strVal val="#ppt_x"/>
                                          </p:val>
                                        </p:tav>
                                      </p:tavLst>
                                    </p:anim>
                                    <p:anim calcmode="lin" valueType="num">
                                      <p:cBhvr additive="base">
                                        <p:cTn id="139" dur="750" fill="hold"/>
                                        <p:tgtEl>
                                          <p:spTgt spid="85"/>
                                        </p:tgtEl>
                                        <p:attrNameLst>
                                          <p:attrName>ppt_y</p:attrName>
                                        </p:attrNameLst>
                                      </p:cBhvr>
                                      <p:tavLst>
                                        <p:tav tm="0">
                                          <p:val>
                                            <p:strVal val="#ppt_y"/>
                                          </p:val>
                                        </p:tav>
                                        <p:tav tm="100000">
                                          <p:val>
                                            <p:strVal val="#ppt_y"/>
                                          </p:val>
                                        </p:tav>
                                      </p:tavLst>
                                    </p:anim>
                                  </p:childTnLst>
                                </p:cTn>
                              </p:par>
                            </p:childTnLst>
                          </p:cTn>
                        </p:par>
                        <p:par>
                          <p:cTn id="140" fill="hold">
                            <p:stCondLst>
                              <p:cond delay="15149"/>
                            </p:stCondLst>
                            <p:childTnLst>
                              <p:par>
                                <p:cTn id="141" presetID="16" presetClass="entr" presetSubtype="26" fill="hold" grpId="0" nodeType="afterEffect">
                                  <p:stCondLst>
                                    <p:cond delay="0"/>
                                  </p:stCondLst>
                                  <p:childTnLst>
                                    <p:set>
                                      <p:cBhvr>
                                        <p:cTn id="142" dur="1" fill="hold">
                                          <p:stCondLst>
                                            <p:cond delay="0"/>
                                          </p:stCondLst>
                                        </p:cTn>
                                        <p:tgtEl>
                                          <p:spTgt spid="94"/>
                                        </p:tgtEl>
                                        <p:attrNameLst>
                                          <p:attrName>style.visibility</p:attrName>
                                        </p:attrNameLst>
                                      </p:cBhvr>
                                      <p:to>
                                        <p:strVal val="visible"/>
                                      </p:to>
                                    </p:set>
                                    <p:animEffect transition="in" filter="barn(inHorizontal)">
                                      <p:cBhvr>
                                        <p:cTn id="143" dur="500"/>
                                        <p:tgtEl>
                                          <p:spTgt spid="94"/>
                                        </p:tgtEl>
                                      </p:cBhvr>
                                    </p:animEffect>
                                  </p:childTnLst>
                                </p:cTn>
                              </p:par>
                            </p:childTnLst>
                          </p:cTn>
                        </p:par>
                        <p:par>
                          <p:cTn id="144" fill="hold">
                            <p:stCondLst>
                              <p:cond delay="15649"/>
                            </p:stCondLst>
                            <p:childTnLst>
                              <p:par>
                                <p:cTn id="145" presetID="22" presetClass="entr" presetSubtype="8" fill="hold" grpId="0" nodeType="afterEffect">
                                  <p:stCondLst>
                                    <p:cond delay="0"/>
                                  </p:stCondLst>
                                  <p:childTnLst>
                                    <p:set>
                                      <p:cBhvr>
                                        <p:cTn id="146" dur="1" fill="hold">
                                          <p:stCondLst>
                                            <p:cond delay="0"/>
                                          </p:stCondLst>
                                        </p:cTn>
                                        <p:tgtEl>
                                          <p:spTgt spid="97"/>
                                        </p:tgtEl>
                                        <p:attrNameLst>
                                          <p:attrName>style.visibility</p:attrName>
                                        </p:attrNameLst>
                                      </p:cBhvr>
                                      <p:to>
                                        <p:strVal val="visible"/>
                                      </p:to>
                                    </p:set>
                                    <p:animEffect transition="in" filter="wipe(left)">
                                      <p:cBhvr>
                                        <p:cTn id="147" dur="500"/>
                                        <p:tgtEl>
                                          <p:spTgt spid="97"/>
                                        </p:tgtEl>
                                      </p:cBhvr>
                                    </p:animEffect>
                                  </p:childTnLst>
                                </p:cTn>
                              </p:par>
                              <p:par>
                                <p:cTn id="148" presetID="22" presetClass="entr" presetSubtype="8" fill="hold" grpId="0" nodeType="withEffect">
                                  <p:stCondLst>
                                    <p:cond delay="0"/>
                                  </p:stCondLst>
                                  <p:childTnLst>
                                    <p:set>
                                      <p:cBhvr>
                                        <p:cTn id="149" dur="1" fill="hold">
                                          <p:stCondLst>
                                            <p:cond delay="0"/>
                                          </p:stCondLst>
                                        </p:cTn>
                                        <p:tgtEl>
                                          <p:spTgt spid="98"/>
                                        </p:tgtEl>
                                        <p:attrNameLst>
                                          <p:attrName>style.visibility</p:attrName>
                                        </p:attrNameLst>
                                      </p:cBhvr>
                                      <p:to>
                                        <p:strVal val="visible"/>
                                      </p:to>
                                    </p:set>
                                    <p:animEffect transition="in" filter="wipe(left)">
                                      <p:cBhvr>
                                        <p:cTn id="150" dur="500"/>
                                        <p:tgtEl>
                                          <p:spTgt spid="98"/>
                                        </p:tgtEl>
                                      </p:cBhvr>
                                    </p:animEffect>
                                  </p:childTnLst>
                                </p:cTn>
                              </p:par>
                            </p:childTnLst>
                          </p:cTn>
                        </p:par>
                        <p:par>
                          <p:cTn id="151" fill="hold">
                            <p:stCondLst>
                              <p:cond delay="16149"/>
                            </p:stCondLst>
                            <p:childTnLst>
                              <p:par>
                                <p:cTn id="152" presetID="41" presetClass="entr" presetSubtype="0" fill="hold" grpId="0" nodeType="afterEffect">
                                  <p:stCondLst>
                                    <p:cond delay="0"/>
                                  </p:stCondLst>
                                  <p:iterate type="lt">
                                    <p:tmPct val="10000"/>
                                  </p:iterate>
                                  <p:childTnLst>
                                    <p:set>
                                      <p:cBhvr>
                                        <p:cTn id="153" dur="1" fill="hold">
                                          <p:stCondLst>
                                            <p:cond delay="0"/>
                                          </p:stCondLst>
                                        </p:cTn>
                                        <p:tgtEl>
                                          <p:spTgt spid="100"/>
                                        </p:tgtEl>
                                        <p:attrNameLst>
                                          <p:attrName>style.visibility</p:attrName>
                                        </p:attrNameLst>
                                      </p:cBhvr>
                                      <p:to>
                                        <p:strVal val="visible"/>
                                      </p:to>
                                    </p:set>
                                    <p:anim calcmode="lin" valueType="num">
                                      <p:cBhvr>
                                        <p:cTn id="154" dur="500" fill="hold"/>
                                        <p:tgtEl>
                                          <p:spTgt spid="100"/>
                                        </p:tgtEl>
                                        <p:attrNameLst>
                                          <p:attrName>ppt_x</p:attrName>
                                        </p:attrNameLst>
                                      </p:cBhvr>
                                      <p:tavLst>
                                        <p:tav tm="0">
                                          <p:val>
                                            <p:strVal val="#ppt_x"/>
                                          </p:val>
                                        </p:tav>
                                        <p:tav tm="50000">
                                          <p:val>
                                            <p:strVal val="#ppt_x+.1"/>
                                          </p:val>
                                        </p:tav>
                                        <p:tav tm="100000">
                                          <p:val>
                                            <p:strVal val="#ppt_x"/>
                                          </p:val>
                                        </p:tav>
                                      </p:tavLst>
                                    </p:anim>
                                    <p:anim calcmode="lin" valueType="num">
                                      <p:cBhvr>
                                        <p:cTn id="155" dur="500" fill="hold"/>
                                        <p:tgtEl>
                                          <p:spTgt spid="100"/>
                                        </p:tgtEl>
                                        <p:attrNameLst>
                                          <p:attrName>ppt_y</p:attrName>
                                        </p:attrNameLst>
                                      </p:cBhvr>
                                      <p:tavLst>
                                        <p:tav tm="0">
                                          <p:val>
                                            <p:strVal val="#ppt_y"/>
                                          </p:val>
                                        </p:tav>
                                        <p:tav tm="100000">
                                          <p:val>
                                            <p:strVal val="#ppt_y"/>
                                          </p:val>
                                        </p:tav>
                                      </p:tavLst>
                                    </p:anim>
                                    <p:anim calcmode="lin" valueType="num">
                                      <p:cBhvr>
                                        <p:cTn id="156" dur="500" fill="hold"/>
                                        <p:tgtEl>
                                          <p:spTgt spid="100"/>
                                        </p:tgtEl>
                                        <p:attrNameLst>
                                          <p:attrName>ppt_h</p:attrName>
                                        </p:attrNameLst>
                                      </p:cBhvr>
                                      <p:tavLst>
                                        <p:tav tm="0">
                                          <p:val>
                                            <p:strVal val="#ppt_h/10"/>
                                          </p:val>
                                        </p:tav>
                                        <p:tav tm="50000">
                                          <p:val>
                                            <p:strVal val="#ppt_h+.01"/>
                                          </p:val>
                                        </p:tav>
                                        <p:tav tm="100000">
                                          <p:val>
                                            <p:strVal val="#ppt_h"/>
                                          </p:val>
                                        </p:tav>
                                      </p:tavLst>
                                    </p:anim>
                                    <p:anim calcmode="lin" valueType="num">
                                      <p:cBhvr>
                                        <p:cTn id="157" dur="500" fill="hold"/>
                                        <p:tgtEl>
                                          <p:spTgt spid="100"/>
                                        </p:tgtEl>
                                        <p:attrNameLst>
                                          <p:attrName>ppt_w</p:attrName>
                                        </p:attrNameLst>
                                      </p:cBhvr>
                                      <p:tavLst>
                                        <p:tav tm="0">
                                          <p:val>
                                            <p:strVal val="#ppt_w/10"/>
                                          </p:val>
                                        </p:tav>
                                        <p:tav tm="50000">
                                          <p:val>
                                            <p:strVal val="#ppt_w+.01"/>
                                          </p:val>
                                        </p:tav>
                                        <p:tav tm="100000">
                                          <p:val>
                                            <p:strVal val="#ppt_w"/>
                                          </p:val>
                                        </p:tav>
                                      </p:tavLst>
                                    </p:anim>
                                    <p:animEffect transition="in" filter="fade">
                                      <p:cBhvr>
                                        <p:cTn id="158" dur="500" tmFilter="0,0; .5, 1; 1, 1"/>
                                        <p:tgtEl>
                                          <p:spTgt spid="100"/>
                                        </p:tgtEl>
                                      </p:cBhvr>
                                    </p:animEffect>
                                  </p:childTnLst>
                                </p:cTn>
                              </p:par>
                            </p:childTnLst>
                          </p:cTn>
                        </p:par>
                        <p:par>
                          <p:cTn id="159" fill="hold">
                            <p:stCondLst>
                              <p:cond delay="15700"/>
                            </p:stCondLst>
                            <p:childTnLst>
                              <p:par>
                                <p:cTn id="160" presetID="41" presetClass="entr" presetSubtype="0" fill="hold" grpId="0" nodeType="afterEffect">
                                  <p:stCondLst>
                                    <p:cond delay="0"/>
                                  </p:stCondLst>
                                  <p:iterate type="lt">
                                    <p:tmPct val="10000"/>
                                  </p:iterate>
                                  <p:childTnLst>
                                    <p:set>
                                      <p:cBhvr>
                                        <p:cTn id="161" dur="1" fill="hold">
                                          <p:stCondLst>
                                            <p:cond delay="0"/>
                                          </p:stCondLst>
                                        </p:cTn>
                                        <p:tgtEl>
                                          <p:spTgt spid="101"/>
                                        </p:tgtEl>
                                        <p:attrNameLst>
                                          <p:attrName>style.visibility</p:attrName>
                                        </p:attrNameLst>
                                      </p:cBhvr>
                                      <p:to>
                                        <p:strVal val="visible"/>
                                      </p:to>
                                    </p:set>
                                    <p:anim calcmode="lin" valueType="num">
                                      <p:cBhvr>
                                        <p:cTn id="162" dur="500" fill="hold"/>
                                        <p:tgtEl>
                                          <p:spTgt spid="101"/>
                                        </p:tgtEl>
                                        <p:attrNameLst>
                                          <p:attrName>ppt_x</p:attrName>
                                        </p:attrNameLst>
                                      </p:cBhvr>
                                      <p:tavLst>
                                        <p:tav tm="0">
                                          <p:val>
                                            <p:strVal val="#ppt_x"/>
                                          </p:val>
                                        </p:tav>
                                        <p:tav tm="50000">
                                          <p:val>
                                            <p:strVal val="#ppt_x+.1"/>
                                          </p:val>
                                        </p:tav>
                                        <p:tav tm="100000">
                                          <p:val>
                                            <p:strVal val="#ppt_x"/>
                                          </p:val>
                                        </p:tav>
                                      </p:tavLst>
                                    </p:anim>
                                    <p:anim calcmode="lin" valueType="num">
                                      <p:cBhvr>
                                        <p:cTn id="163" dur="500" fill="hold"/>
                                        <p:tgtEl>
                                          <p:spTgt spid="101"/>
                                        </p:tgtEl>
                                        <p:attrNameLst>
                                          <p:attrName>ppt_y</p:attrName>
                                        </p:attrNameLst>
                                      </p:cBhvr>
                                      <p:tavLst>
                                        <p:tav tm="0">
                                          <p:val>
                                            <p:strVal val="#ppt_y"/>
                                          </p:val>
                                        </p:tav>
                                        <p:tav tm="100000">
                                          <p:val>
                                            <p:strVal val="#ppt_y"/>
                                          </p:val>
                                        </p:tav>
                                      </p:tavLst>
                                    </p:anim>
                                    <p:anim calcmode="lin" valueType="num">
                                      <p:cBhvr>
                                        <p:cTn id="164" dur="500" fill="hold"/>
                                        <p:tgtEl>
                                          <p:spTgt spid="101"/>
                                        </p:tgtEl>
                                        <p:attrNameLst>
                                          <p:attrName>ppt_h</p:attrName>
                                        </p:attrNameLst>
                                      </p:cBhvr>
                                      <p:tavLst>
                                        <p:tav tm="0">
                                          <p:val>
                                            <p:strVal val="#ppt_h/10"/>
                                          </p:val>
                                        </p:tav>
                                        <p:tav tm="50000">
                                          <p:val>
                                            <p:strVal val="#ppt_h+.01"/>
                                          </p:val>
                                        </p:tav>
                                        <p:tav tm="100000">
                                          <p:val>
                                            <p:strVal val="#ppt_h"/>
                                          </p:val>
                                        </p:tav>
                                      </p:tavLst>
                                    </p:anim>
                                    <p:anim calcmode="lin" valueType="num">
                                      <p:cBhvr>
                                        <p:cTn id="165" dur="500" fill="hold"/>
                                        <p:tgtEl>
                                          <p:spTgt spid="101"/>
                                        </p:tgtEl>
                                        <p:attrNameLst>
                                          <p:attrName>ppt_w</p:attrName>
                                        </p:attrNameLst>
                                      </p:cBhvr>
                                      <p:tavLst>
                                        <p:tav tm="0">
                                          <p:val>
                                            <p:strVal val="#ppt_w/10"/>
                                          </p:val>
                                        </p:tav>
                                        <p:tav tm="50000">
                                          <p:val>
                                            <p:strVal val="#ppt_w+.01"/>
                                          </p:val>
                                        </p:tav>
                                        <p:tav tm="100000">
                                          <p:val>
                                            <p:strVal val="#ppt_w"/>
                                          </p:val>
                                        </p:tav>
                                      </p:tavLst>
                                    </p:anim>
                                    <p:animEffect transition="in" filter="fade">
                                      <p:cBhvr>
                                        <p:cTn id="166" dur="500" tmFilter="0,0; .5, 1; 1, 1"/>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47">
                <p:cTn id="167" repeatCount="indefinite" fill="hold" display="0">
                  <p:stCondLst>
                    <p:cond delay="indefinite"/>
                  </p:stCondLst>
                  <p:endCondLst>
                    <p:cond evt="onStopAudio" delay="0">
                      <p:tgtEl>
                        <p:sldTgt/>
                      </p:tgtEl>
                    </p:cond>
                  </p:endCondLst>
                </p:cTn>
                <p:tgtEl>
                  <p:spTgt spid="36"/>
                </p:tgtEl>
              </p:cMediaNode>
            </p:audio>
          </p:childTnLst>
        </p:cTn>
      </p:par>
    </p:tnLst>
    <p:bldLst>
      <p:bldP spid="40" grpId="0"/>
      <p:bldP spid="18" grpId="0" bldLvl="0" animBg="1"/>
      <p:bldP spid="20" grpId="0" bldLvl="0" animBg="1"/>
      <p:bldP spid="33" grpId="0" bldLvl="0" animBg="1"/>
      <p:bldP spid="45" grpId="0" bldLvl="0" animBg="1"/>
      <p:bldP spid="46" grpId="0" bldLvl="0" animBg="1"/>
      <p:bldP spid="47" grpId="0"/>
      <p:bldP spid="48" grpId="0" bldLvl="0" animBg="1"/>
      <p:bldP spid="49" grpId="0"/>
      <p:bldP spid="51" grpId="0"/>
      <p:bldP spid="52" grpId="0"/>
      <p:bldP spid="53" grpId="0" bldLvl="0" animBg="1"/>
      <p:bldP spid="54" grpId="0" bldLvl="0" animBg="1"/>
      <p:bldP spid="66" grpId="0" bldLvl="0" animBg="1"/>
      <p:bldP spid="67" grpId="0"/>
      <p:bldP spid="69" grpId="0"/>
      <p:bldP spid="73" grpId="0" bldLvl="0" animBg="1"/>
      <p:bldP spid="74" grpId="0" bldLvl="0" animBg="1"/>
      <p:bldP spid="84" grpId="0" bldLvl="0" animBg="1"/>
      <p:bldP spid="94" grpId="0" bldLvl="0" animBg="1"/>
      <p:bldP spid="95" grpId="0" bldLvl="0" animBg="1"/>
      <p:bldP spid="96" grpId="0"/>
      <p:bldP spid="97" grpId="0" bldLvl="0" animBg="1"/>
      <p:bldP spid="98" grpId="0"/>
      <p:bldP spid="100" grpId="0"/>
      <p:bldP spid="10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600" y="515983"/>
            <a:ext cx="460375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8"/>
            <a:ext cx="3448050" cy="39878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如何防止煤气中毒</a:t>
            </a:r>
            <a:endParaRPr lang="zh-CN" altLang="en-US" dirty="0">
              <a:latin typeface="思源宋体 CN" panose="02020400000000000000" pitchFamily="18" charset="-122"/>
              <a:ea typeface="思源宋体 CN" panose="02020400000000000000" pitchFamily="18" charset="-122"/>
            </a:endParaRPr>
          </a:p>
        </p:txBody>
      </p:sp>
      <p:sp>
        <p:nvSpPr>
          <p:cNvPr id="3" name="Rectangle 1"/>
          <p:cNvSpPr>
            <a:spLocks noChangeArrowheads="1"/>
          </p:cNvSpPr>
          <p:nvPr/>
        </p:nvSpPr>
        <p:spPr bwMode="auto">
          <a:xfrm>
            <a:off x="323850" y="1260808"/>
            <a:ext cx="3105150" cy="3328670"/>
          </a:xfrm>
          <a:prstGeom prst="rect">
            <a:avLst/>
          </a:prstGeom>
          <a:noFill/>
        </p:spPr>
        <p:txBody>
          <a:bodyPr wrap="square">
            <a:spAutoFit/>
          </a:bodyPr>
          <a:lstStyle/>
          <a:p>
            <a:pPr algn="just">
              <a:lnSpc>
                <a:spcPct val="130000"/>
              </a:lnSpc>
            </a:pP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煤气中毒主要指含有一氧化碳的人工煤气所引起的急性中毒。它比液化气和天然气所引起的麻醉、窒息毒害严重得多。发生煤气中毒的例子很多。例如：有的用户在就寝前烧水人困睡去，由于开水熄灭了煤气发生煤气中毒死亡事故。还有因为住房</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pic>
        <p:nvPicPr>
          <p:cNvPr id="296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619500" y="1444685"/>
            <a:ext cx="3067050" cy="2801239"/>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p:cNvSpPr txBox="1"/>
          <p:nvPr/>
        </p:nvSpPr>
        <p:spPr>
          <a:xfrm>
            <a:off x="323850" y="4542925"/>
            <a:ext cx="6210300" cy="2249170"/>
          </a:xfrm>
          <a:prstGeom prst="rect">
            <a:avLst/>
          </a:prstGeom>
          <a:noFill/>
        </p:spPr>
        <p:txBody>
          <a:bodyPr wrap="square">
            <a:spAutoFit/>
          </a:bodyPr>
          <a:lstStyle/>
          <a:p>
            <a:pPr algn="just">
              <a:lnSpc>
                <a:spcPct val="130000"/>
              </a:lnSpc>
            </a:pP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附近的地下燃气管道断裂，未能及时发现，从而漏气，使煤气沿松土层渗透至室内致人中毒身亡。</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 要防止煤气中毒，首先要保持燃气设施完好，避免燃气泄漏；有可能发生煤气泄漏的场所应保证一定程度的通风，同时注意看护好正在使用的燃气燃烧设备，避免由于燃气灶具熄灭引起燃气泄漏。</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600" y="515983"/>
            <a:ext cx="460375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8"/>
            <a:ext cx="3448050" cy="39878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煤气中毒的急救措施有哪些</a:t>
            </a:r>
            <a:endParaRPr lang="zh-CN" altLang="en-US" dirty="0">
              <a:latin typeface="思源宋体 CN" panose="02020400000000000000" pitchFamily="18" charset="-122"/>
              <a:ea typeface="思源宋体 CN" panose="02020400000000000000" pitchFamily="18" charset="-122"/>
            </a:endParaRPr>
          </a:p>
        </p:txBody>
      </p:sp>
      <p:sp>
        <p:nvSpPr>
          <p:cNvPr id="8" name="文本框 7"/>
          <p:cNvSpPr txBox="1"/>
          <p:nvPr/>
        </p:nvSpPr>
        <p:spPr>
          <a:xfrm>
            <a:off x="323850" y="1260808"/>
            <a:ext cx="6172200" cy="5126990"/>
          </a:xfrm>
          <a:prstGeom prst="rect">
            <a:avLst/>
          </a:prstGeom>
          <a:noFill/>
        </p:spPr>
        <p:txBody>
          <a:bodyPr wrap="square">
            <a:spAutoFit/>
          </a:bodyPr>
          <a:lstStyle>
            <a:defPPr>
              <a:defRPr lang="en-US"/>
            </a:defPPr>
            <a:lvl1pPr algn="just">
              <a:lnSpc>
                <a:spcPct val="130000"/>
              </a:lnSpc>
              <a:defRPr kern="100">
                <a:latin typeface="黑体" panose="02010609060101010101" charset="-122"/>
                <a:ea typeface="黑体" panose="02010609060101010101"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发现煤气中毒者，应采取以下方法急救：</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1.</a:t>
            </a:r>
            <a:r>
              <a:rPr lang="zh-CN" altLang="en-US" dirty="0">
                <a:latin typeface="思源宋体 CN" panose="02020400000000000000" pitchFamily="18" charset="-122"/>
                <a:ea typeface="思源宋体 CN" panose="02020400000000000000" pitchFamily="18" charset="-122"/>
              </a:rPr>
              <a:t>将中毒者迅速救出煤气危险区域，抬到空气新鲜、通风良好的地方，松解衣服和排除口中、鼻中杂物，并注意保暖和保持抢救场所清静，不要将火种带入现场。</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2.</a:t>
            </a:r>
            <a:r>
              <a:rPr lang="zh-CN" altLang="en-US" dirty="0">
                <a:latin typeface="思源宋体 CN" panose="02020400000000000000" pitchFamily="18" charset="-122"/>
                <a:ea typeface="思源宋体 CN" panose="02020400000000000000" pitchFamily="18" charset="-122"/>
              </a:rPr>
              <a:t>对头痛、恶心、呕吐等轻微中毒者，可直接送附近医院急救。</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3.</a:t>
            </a:r>
            <a:r>
              <a:rPr lang="zh-CN" altLang="en-US" dirty="0">
                <a:latin typeface="思源宋体 CN" panose="02020400000000000000" pitchFamily="18" charset="-122"/>
                <a:ea typeface="思源宋体 CN" panose="02020400000000000000" pitchFamily="18" charset="-122"/>
              </a:rPr>
              <a:t>对失去知觉、口吐白沫等严重中毒者，应迅速请医务人员现场救治，然后由医务人员陪同，送往医院急救。</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4.</a:t>
            </a:r>
            <a:r>
              <a:rPr lang="zh-CN" altLang="en-US" dirty="0">
                <a:latin typeface="思源宋体 CN" panose="02020400000000000000" pitchFamily="18" charset="-122"/>
                <a:ea typeface="思源宋体 CN" panose="02020400000000000000" pitchFamily="18" charset="-122"/>
              </a:rPr>
              <a:t>对已停止呼吸者，应在通知医院的同时，在现场立即做人工呼吸或使用苏生器急救，中毒者在恢复知觉前，不要用急救车送往较远的医院急救，就近送往医院抢救时，途中要有有效的急救措施，并伴有医务人员护送。</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5.</a:t>
            </a:r>
            <a:r>
              <a:rPr lang="zh-CN" altLang="en-US" dirty="0">
                <a:latin typeface="思源宋体 CN" panose="02020400000000000000" pitchFamily="18" charset="-122"/>
                <a:ea typeface="思源宋体 CN" panose="02020400000000000000" pitchFamily="18" charset="-122"/>
              </a:rPr>
              <a:t>有条件者，应将中毒者送往设有高压氧舱的医院抢救。</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6.</a:t>
            </a:r>
            <a:r>
              <a:rPr lang="zh-CN" altLang="en-US" dirty="0">
                <a:latin typeface="思源宋体 CN" panose="02020400000000000000" pitchFamily="18" charset="-122"/>
                <a:ea typeface="思源宋体 CN" panose="02020400000000000000" pitchFamily="18" charset="-122"/>
              </a:rPr>
              <a:t>急救中毒者的同时，派人排除漏气事故。</a:t>
            </a:r>
            <a:endParaRPr lang="zh-CN" altLang="en-US" dirty="0">
              <a:latin typeface="思源宋体 CN" panose="02020400000000000000" pitchFamily="18" charset="-122"/>
              <a:ea typeface="思源宋体 CN" panose="02020400000000000000" pitchFamily="18" charset="-122"/>
            </a:endParaRPr>
          </a:p>
        </p:txBody>
      </p:sp>
      <p:pic>
        <p:nvPicPr>
          <p:cNvPr id="30722" name="Picture 2"/>
          <p:cNvPicPr>
            <a:picLocks noChangeAspect="1" noChangeArrowheads="1"/>
          </p:cNvPicPr>
          <p:nvPr/>
        </p:nvPicPr>
        <p:blipFill rotWithShape="1">
          <a:blip r:embed="rId1"/>
          <a:srcRect t="4647" b="5450"/>
          <a:stretch>
            <a:fillRect/>
          </a:stretch>
        </p:blipFill>
        <p:spPr bwMode="auto">
          <a:xfrm>
            <a:off x="342900" y="6458323"/>
            <a:ext cx="6172200" cy="31238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1600" y="515983"/>
            <a:ext cx="460375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8"/>
            <a:ext cx="4381500" cy="39878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家庭安全用气的五要和五不准是什么</a:t>
            </a:r>
            <a:endParaRPr lang="zh-CN" altLang="en-US" dirty="0">
              <a:latin typeface="思源宋体 CN" panose="02020400000000000000" pitchFamily="18" charset="-122"/>
              <a:ea typeface="思源宋体 CN" panose="02020400000000000000" pitchFamily="18" charset="-122"/>
            </a:endParaRPr>
          </a:p>
        </p:txBody>
      </p:sp>
      <p:sp>
        <p:nvSpPr>
          <p:cNvPr id="7" name="文本框 6"/>
          <p:cNvSpPr txBox="1"/>
          <p:nvPr/>
        </p:nvSpPr>
        <p:spPr>
          <a:xfrm>
            <a:off x="323850" y="1260808"/>
            <a:ext cx="6137910" cy="4767580"/>
          </a:xfrm>
          <a:prstGeom prst="rect">
            <a:avLst/>
          </a:prstGeom>
          <a:noFill/>
        </p:spPr>
        <p:txBody>
          <a:bodyPr wrap="square">
            <a:spAutoFit/>
          </a:bodyPr>
          <a:lstStyle>
            <a:defPPr>
              <a:defRPr lang="en-US"/>
            </a:defPPr>
            <a:lvl1pPr algn="just">
              <a:lnSpc>
                <a:spcPct val="130000"/>
              </a:lnSpc>
              <a:defRPr kern="100">
                <a:latin typeface="黑体" panose="02010609060101010101" charset="-122"/>
                <a:ea typeface="黑体" panose="02010609060101010101" charset="-122"/>
                <a:cs typeface="Times New Roman" panose="02020603050405020304" pitchFamily="18" charset="0"/>
              </a:defRPr>
            </a:lvl1pPr>
          </a:lstStyle>
          <a:p>
            <a:r>
              <a:rPr lang="en-US" altLang="zh-CN" b="1" dirty="0">
                <a:latin typeface="思源宋体 CN" panose="02020400000000000000" pitchFamily="18" charset="-122"/>
                <a:ea typeface="思源宋体 CN" panose="02020400000000000000" pitchFamily="18" charset="-122"/>
              </a:rPr>
              <a:t>(</a:t>
            </a:r>
            <a:r>
              <a:rPr lang="zh-CN" altLang="en-US" b="1" dirty="0">
                <a:latin typeface="思源宋体 CN" panose="02020400000000000000" pitchFamily="18" charset="-122"/>
                <a:ea typeface="思源宋体 CN" panose="02020400000000000000" pitchFamily="18" charset="-122"/>
              </a:rPr>
              <a:t>一</a:t>
            </a:r>
            <a:r>
              <a:rPr lang="en-US" altLang="zh-CN" b="1" dirty="0">
                <a:latin typeface="思源宋体 CN" panose="02020400000000000000" pitchFamily="18" charset="-122"/>
                <a:ea typeface="思源宋体 CN" panose="02020400000000000000" pitchFamily="18" charset="-122"/>
              </a:rPr>
              <a:t>)</a:t>
            </a:r>
            <a:r>
              <a:rPr lang="zh-CN" altLang="en-US" b="1" dirty="0">
                <a:latin typeface="思源宋体 CN" panose="02020400000000000000" pitchFamily="18" charset="-122"/>
                <a:ea typeface="思源宋体 CN" panose="02020400000000000000" pitchFamily="18" charset="-122"/>
              </a:rPr>
              <a:t>五要：</a:t>
            </a:r>
            <a:endParaRPr lang="zh-CN" altLang="en-US" b="1"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1</a:t>
            </a:r>
            <a:r>
              <a:rPr lang="zh-CN" altLang="en-US" dirty="0">
                <a:latin typeface="思源宋体 CN" panose="02020400000000000000" pitchFamily="18" charset="-122"/>
                <a:ea typeface="思源宋体 CN" panose="02020400000000000000" pitchFamily="18" charset="-122"/>
              </a:rPr>
              <a:t>胶管与炉端和阀门端要拧紧；</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2.</a:t>
            </a:r>
            <a:r>
              <a:rPr lang="zh-CN" altLang="en-US" dirty="0">
                <a:latin typeface="思源宋体 CN" panose="02020400000000000000" pitchFamily="18" charset="-122"/>
                <a:ea typeface="思源宋体 CN" panose="02020400000000000000" pitchFamily="18" charset="-122"/>
              </a:rPr>
              <a:t>点火用气时要有人看管；</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3.</a:t>
            </a:r>
            <a:r>
              <a:rPr lang="zh-CN" altLang="en-US" dirty="0">
                <a:latin typeface="思源宋体 CN" panose="02020400000000000000" pitchFamily="18" charset="-122"/>
                <a:ea typeface="思源宋体 CN" panose="02020400000000000000" pitchFamily="18" charset="-122"/>
              </a:rPr>
              <a:t>人走要熄火；</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4.</a:t>
            </a:r>
            <a:r>
              <a:rPr lang="zh-CN" altLang="en-US" dirty="0">
                <a:latin typeface="思源宋体 CN" panose="02020400000000000000" pitchFamily="18" charset="-122"/>
                <a:ea typeface="思源宋体 CN" panose="02020400000000000000" pitchFamily="18" charset="-122"/>
              </a:rPr>
              <a:t>发现漏气或异常要迅速关闭阀门打开门窗通风换气；</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5.</a:t>
            </a:r>
            <a:r>
              <a:rPr lang="zh-CN" altLang="en-US" dirty="0">
                <a:latin typeface="思源宋体 CN" panose="02020400000000000000" pitchFamily="18" charset="-122"/>
                <a:ea typeface="思源宋体 CN" panose="02020400000000000000" pitchFamily="18" charset="-122"/>
              </a:rPr>
              <a:t>休息前要检查供气阀门和灶前开关是否关严。</a:t>
            </a:r>
            <a:endParaRPr lang="en-US" altLang="zh-CN" dirty="0">
              <a:latin typeface="思源宋体 CN" panose="02020400000000000000" pitchFamily="18" charset="-122"/>
              <a:ea typeface="思源宋体 CN" panose="02020400000000000000" pitchFamily="18" charset="-122"/>
            </a:endParaRPr>
          </a:p>
          <a:p>
            <a:endParaRPr lang="zh-CN" altLang="en-US" dirty="0">
              <a:latin typeface="思源宋体 CN" panose="02020400000000000000" pitchFamily="18" charset="-122"/>
              <a:ea typeface="思源宋体 CN" panose="02020400000000000000" pitchFamily="18" charset="-122"/>
            </a:endParaRPr>
          </a:p>
          <a:p>
            <a:r>
              <a:rPr lang="en-US" altLang="zh-CN" b="1" dirty="0">
                <a:latin typeface="思源宋体 CN" panose="02020400000000000000" pitchFamily="18" charset="-122"/>
                <a:ea typeface="思源宋体 CN" panose="02020400000000000000" pitchFamily="18" charset="-122"/>
              </a:rPr>
              <a:t>(</a:t>
            </a:r>
            <a:r>
              <a:rPr lang="zh-CN" altLang="en-US" b="1" dirty="0">
                <a:latin typeface="思源宋体 CN" panose="02020400000000000000" pitchFamily="18" charset="-122"/>
                <a:ea typeface="思源宋体 CN" panose="02020400000000000000" pitchFamily="18" charset="-122"/>
              </a:rPr>
              <a:t>二</a:t>
            </a:r>
            <a:r>
              <a:rPr lang="en-US" altLang="zh-CN" b="1" dirty="0">
                <a:latin typeface="思源宋体 CN" panose="02020400000000000000" pitchFamily="18" charset="-122"/>
                <a:ea typeface="思源宋体 CN" panose="02020400000000000000" pitchFamily="18" charset="-122"/>
              </a:rPr>
              <a:t>)</a:t>
            </a:r>
            <a:r>
              <a:rPr lang="zh-CN" altLang="en-US" b="1" dirty="0">
                <a:latin typeface="思源宋体 CN" panose="02020400000000000000" pitchFamily="18" charset="-122"/>
                <a:ea typeface="思源宋体 CN" panose="02020400000000000000" pitchFamily="18" charset="-122"/>
              </a:rPr>
              <a:t>五不准：</a:t>
            </a:r>
            <a:endParaRPr lang="zh-CN" altLang="en-US" b="1"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1.</a:t>
            </a:r>
            <a:r>
              <a:rPr lang="zh-CN" altLang="en-US" dirty="0">
                <a:latin typeface="思源宋体 CN" panose="02020400000000000000" pitchFamily="18" charset="-122"/>
                <a:ea typeface="思源宋体 CN" panose="02020400000000000000" pitchFamily="18" charset="-122"/>
              </a:rPr>
              <a:t>不准在闻到有燃气气味时点火或开灯；</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2.</a:t>
            </a:r>
            <a:r>
              <a:rPr lang="zh-CN" altLang="en-US" dirty="0">
                <a:latin typeface="思源宋体 CN" panose="02020400000000000000" pitchFamily="18" charset="-122"/>
                <a:ea typeface="思源宋体 CN" panose="02020400000000000000" pitchFamily="18" charset="-122"/>
              </a:rPr>
              <a:t>不准开火睡觉；</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3.</a:t>
            </a:r>
            <a:r>
              <a:rPr lang="zh-CN" altLang="en-US" dirty="0">
                <a:latin typeface="思源宋体 CN" panose="02020400000000000000" pitchFamily="18" charset="-122"/>
                <a:ea typeface="思源宋体 CN" panose="02020400000000000000" pitchFamily="18" charset="-122"/>
              </a:rPr>
              <a:t>不准小孩玩火；</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4.</a:t>
            </a:r>
            <a:r>
              <a:rPr lang="zh-CN" altLang="en-US" dirty="0">
                <a:latin typeface="思源宋体 CN" panose="02020400000000000000" pitchFamily="18" charset="-122"/>
                <a:ea typeface="思源宋体 CN" panose="02020400000000000000" pitchFamily="18" charset="-122"/>
              </a:rPr>
              <a:t>不准先开气后点火；</a:t>
            </a:r>
            <a:endParaRPr lang="zh-CN" altLang="en-US"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5.</a:t>
            </a:r>
            <a:r>
              <a:rPr lang="zh-CN" altLang="en-US" dirty="0">
                <a:latin typeface="思源宋体 CN" panose="02020400000000000000" pitchFamily="18" charset="-122"/>
                <a:ea typeface="思源宋体 CN" panose="02020400000000000000" pitchFamily="18" charset="-122"/>
              </a:rPr>
              <a:t>不准私自安装、改装炉灶、热水器、加大火嘴或增加火头。</a:t>
            </a:r>
            <a:endParaRPr lang="zh-CN" altLang="en-US" dirty="0">
              <a:latin typeface="思源宋体 CN" panose="02020400000000000000" pitchFamily="18" charset="-122"/>
              <a:ea typeface="思源宋体 CN" panose="02020400000000000000" pitchFamily="18" charset="-122"/>
            </a:endParaRPr>
          </a:p>
        </p:txBody>
      </p:sp>
      <p:pic>
        <p:nvPicPr>
          <p:cNvPr id="31746" name="Picture 2"/>
          <p:cNvPicPr>
            <a:picLocks noChangeAspect="1" noChangeArrowheads="1"/>
          </p:cNvPicPr>
          <p:nvPr/>
        </p:nvPicPr>
        <p:blipFill rotWithShape="1">
          <a:blip r:embed="rId1"/>
          <a:srcRect t="6646" b="20065"/>
          <a:stretch>
            <a:fillRect/>
          </a:stretch>
        </p:blipFill>
        <p:spPr bwMode="auto">
          <a:xfrm>
            <a:off x="323850" y="6261956"/>
            <a:ext cx="6137910" cy="31280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7"/>
            <a:ext cx="2785110" cy="39878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雷雨天注意事项</a:t>
            </a:r>
            <a:endParaRPr lang="zh-CN" altLang="en-US" dirty="0">
              <a:latin typeface="思源宋体 CN" panose="02020400000000000000" pitchFamily="18" charset="-122"/>
              <a:ea typeface="思源宋体 CN" panose="02020400000000000000" pitchFamily="18" charset="-122"/>
            </a:endParaRPr>
          </a:p>
        </p:txBody>
      </p:sp>
      <p:sp>
        <p:nvSpPr>
          <p:cNvPr id="3" name="Rectangle 1"/>
          <p:cNvSpPr>
            <a:spLocks noChangeArrowheads="1"/>
          </p:cNvSpPr>
          <p:nvPr/>
        </p:nvSpPr>
        <p:spPr bwMode="auto">
          <a:xfrm>
            <a:off x="323850" y="1498385"/>
            <a:ext cx="3105150" cy="3688080"/>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1.注意关闭门窗，室内人员应远离门窗、水管、煤气管等金属物体。</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2.关闭家用电器，拔掉电源插头，防止雷电从电源线入侵。</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3.在室外时，要及时躲避，不要再空旷的野外停留。在空旷的野外无处躲避时，应尽量寻找低洼之处藏身，</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pic>
        <p:nvPicPr>
          <p:cNvPr id="32770" name="Picture 2"/>
          <p:cNvPicPr>
            <a:picLocks noChangeAspect="1" noChangeArrowheads="1"/>
          </p:cNvPicPr>
          <p:nvPr/>
        </p:nvPicPr>
        <p:blipFill>
          <a:blip r:embed="rId1"/>
          <a:srcRect/>
          <a:stretch>
            <a:fillRect/>
          </a:stretch>
        </p:blipFill>
        <p:spPr bwMode="auto">
          <a:xfrm>
            <a:off x="3569680" y="1498385"/>
            <a:ext cx="3122440" cy="3454615"/>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p:cNvSpPr txBox="1"/>
          <p:nvPr/>
        </p:nvSpPr>
        <p:spPr>
          <a:xfrm>
            <a:off x="323850" y="5140601"/>
            <a:ext cx="6210300" cy="2968625"/>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或者立即下蹲，降低身体高度。</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4.远离孤立的大树、高塔、电线杆、广告牌。</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5.立即停止室外游泳、划船、钓鱼等水上活动。</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6.如多人共处室外，相互之间不要挤靠，以防被雷击中后电流互相传导。</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7.高大建筑物上必须安装避雷装置，防御雷击灾害。</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8.在户外不要使用手机。</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9.雷雨天尽量少洗澡，太阳能热水器用户切忌洗澡。</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429254" y="2641671"/>
            <a:ext cx="1999492" cy="1505715"/>
          </a:xfrm>
          <a:prstGeom prst="rect">
            <a:avLst/>
          </a:prstGeom>
        </p:spPr>
      </p:pic>
      <p:sp>
        <p:nvSpPr>
          <p:cNvPr id="6" name="文本框 5"/>
          <p:cNvSpPr txBox="1"/>
          <p:nvPr/>
        </p:nvSpPr>
        <p:spPr>
          <a:xfrm>
            <a:off x="1676400" y="5206908"/>
            <a:ext cx="3505200" cy="768350"/>
          </a:xfrm>
          <a:prstGeom prst="rect">
            <a:avLst/>
          </a:prstGeom>
          <a:noFill/>
        </p:spPr>
        <p:txBody>
          <a:bodyPr wrap="square">
            <a:spAutoFit/>
          </a:bodyPr>
          <a:lstStyle>
            <a:defPPr>
              <a:defRPr lang="en-US"/>
            </a:defPPr>
            <a:lvl1pPr marR="0" algn="ctr" fontAlgn="ctr">
              <a:spcBef>
                <a:spcPts val="0"/>
              </a:spcBef>
              <a:spcAft>
                <a:spcPts val="0"/>
              </a:spcAft>
              <a:defRPr sz="4400" kern="100">
                <a:solidFill>
                  <a:srgbClr val="C32A2C"/>
                </a:solidFill>
                <a:effectLst/>
                <a:latin typeface="华文中宋" panose="02010600040101010101" pitchFamily="2" charset="-122"/>
                <a:ea typeface="华文中宋" panose="02010600040101010101" pitchFamily="2" charset="-122"/>
              </a:defRPr>
            </a:lvl1pPr>
          </a:lstStyle>
          <a:p>
            <a:r>
              <a:rPr lang="zh-CN" altLang="en-US" dirty="0">
                <a:latin typeface="思源宋体 CN" panose="02020400000000000000" pitchFamily="18" charset="-122"/>
                <a:ea typeface="思源宋体 CN" panose="02020400000000000000" pitchFamily="18" charset="-122"/>
              </a:rPr>
              <a:t>生活安全篇</a:t>
            </a:r>
            <a:endParaRPr lang="zh-CN" altLang="en-US" dirty="0">
              <a:latin typeface="思源宋体 CN" panose="02020400000000000000" pitchFamily="18" charset="-122"/>
              <a:ea typeface="思源宋体 CN" panose="02020400000000000000" pitchFamily="18" charset="-122"/>
            </a:endParaRPr>
          </a:p>
        </p:txBody>
      </p:sp>
      <p:sp>
        <p:nvSpPr>
          <p:cNvPr id="4" name="文本框 3"/>
          <p:cNvSpPr txBox="1"/>
          <p:nvPr/>
        </p:nvSpPr>
        <p:spPr>
          <a:xfrm>
            <a:off x="2962071" y="2979029"/>
            <a:ext cx="923698" cy="829945"/>
          </a:xfrm>
          <a:prstGeom prst="rect">
            <a:avLst/>
          </a:prstGeom>
          <a:noFill/>
        </p:spPr>
        <p:txBody>
          <a:bodyPr wrap="square">
            <a:spAutoFit/>
          </a:bodyPr>
          <a:lstStyle/>
          <a:p>
            <a:pPr algn="ctr"/>
            <a:r>
              <a:rPr lang="zh-CN" altLang="en-US" sz="4800" b="1" kern="100" dirty="0">
                <a:solidFill>
                  <a:srgbClr val="C32A2C"/>
                </a:solidFill>
                <a:latin typeface="思源宋体 CN" panose="02020400000000000000" pitchFamily="18" charset="-122"/>
                <a:ea typeface="思源宋体 CN" panose="02020400000000000000" pitchFamily="18" charset="-122"/>
                <a:cs typeface="Times New Roman" panose="02020603050405020304" pitchFamily="18" charset="0"/>
              </a:rPr>
              <a:t>叁</a:t>
            </a:r>
            <a:endParaRPr lang="zh-CN" altLang="en-US" sz="4800" b="1" kern="100" dirty="0">
              <a:solidFill>
                <a:srgbClr val="C32A2C"/>
              </a:solidFill>
              <a:latin typeface="思源宋体 CN" panose="02020400000000000000" pitchFamily="18" charset="-122"/>
              <a:ea typeface="思源宋体 CN" panose="02020400000000000000" pitchFamily="18" charset="-122"/>
              <a:cs typeface="Times New Roman" panose="02020603050405020304"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7"/>
            <a:ext cx="2785110" cy="39878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latin typeface="思源宋体 CN" panose="02020400000000000000" pitchFamily="18" charset="-122"/>
                <a:ea typeface="思源宋体 CN" panose="02020400000000000000" pitchFamily="18" charset="-122"/>
              </a:rPr>
              <a:t>行人安全</a:t>
            </a:r>
            <a:endParaRPr lang="zh-CN" altLang="en-US" dirty="0">
              <a:latin typeface="思源宋体 CN" panose="02020400000000000000" pitchFamily="18" charset="-122"/>
              <a:ea typeface="思源宋体 CN" panose="02020400000000000000" pitchFamily="18" charset="-122"/>
            </a:endParaRPr>
          </a:p>
        </p:txBody>
      </p:sp>
      <p:sp>
        <p:nvSpPr>
          <p:cNvPr id="2" name="Rectangle 1"/>
          <p:cNvSpPr>
            <a:spLocks noChangeArrowheads="1"/>
          </p:cNvSpPr>
          <p:nvPr/>
        </p:nvSpPr>
        <p:spPr bwMode="auto">
          <a:xfrm>
            <a:off x="323850" y="1310784"/>
            <a:ext cx="6198869" cy="5126990"/>
          </a:xfrm>
          <a:prstGeom prst="rect">
            <a:avLst/>
          </a:prstGeom>
          <a:noFill/>
        </p:spPr>
        <p:txBody>
          <a:bodyPr wrap="square">
            <a:spAutoFit/>
          </a:bodyPr>
          <a:lstStyle/>
          <a:p>
            <a:pPr algn="just">
              <a:lnSpc>
                <a:spcPct val="130000"/>
              </a:lnSpc>
            </a:pP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应</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当自觉遵守交通法规，增强自我保护和现代交通意识，掌握行人交通安全特点，防止交通事故。</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1.行人要走人行道，没有人行道的靠路边行走。</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2.通过路口或者横过道路，应当走人行横道或过街设施；有交通信号灯的人行横道，应当按照交通信号灯指示通行。</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3.通过没有交通信号灯、人行横道的路口，或者在没有过街设施的路段横过道路，应当在确认安全后通过。</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4.不要在道路上强行拦车、追车、扒车或抛物击车。</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5.不要在道路上远耍、坐、卧或进行其他妨碍交通的行为。</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6.不要钻越、跨越人行护栏或道路隔离设施。</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7.不要进入高速公路，高架道路或者有人行隔离设施的机动车专用道。</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8.学龄前儿童应当由成年人带领在道路上行走。</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9.高龄老人上街最好有人陪同。</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pic>
        <p:nvPicPr>
          <p:cNvPr id="7" name="图片 6" descr="图片包含 标志, 站, 乐高, 女人&#10;&#10;描述已自动生成"/>
          <p:cNvPicPr>
            <a:picLocks noChangeAspect="1"/>
          </p:cNvPicPr>
          <p:nvPr/>
        </p:nvPicPr>
        <p:blipFill>
          <a:blip r:embed="rId1"/>
          <a:stretch>
            <a:fillRect/>
          </a:stretch>
        </p:blipFill>
        <p:spPr>
          <a:xfrm>
            <a:off x="101600" y="4776014"/>
            <a:ext cx="6642100" cy="4981575"/>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7"/>
            <a:ext cx="2785110" cy="39878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骑车安全</a:t>
            </a:r>
            <a:endParaRPr lang="zh-CN" altLang="zh-CN" dirty="0">
              <a:latin typeface="思源宋体 CN" panose="02020400000000000000" pitchFamily="18" charset="-122"/>
              <a:ea typeface="思源宋体 CN" panose="02020400000000000000" pitchFamily="18" charset="-122"/>
            </a:endParaRPr>
          </a:p>
        </p:txBody>
      </p:sp>
      <p:sp>
        <p:nvSpPr>
          <p:cNvPr id="3" name="Rectangle 3"/>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 name="Rectangle 8"/>
          <p:cNvSpPr>
            <a:spLocks noChangeArrowheads="1"/>
          </p:cNvSpPr>
          <p:nvPr/>
        </p:nvSpPr>
        <p:spPr bwMode="auto">
          <a:xfrm>
            <a:off x="-3327400" y="2830286"/>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0" name="Rectangle 9"/>
          <p:cNvSpPr>
            <a:spLocks noChangeArrowheads="1"/>
          </p:cNvSpPr>
          <p:nvPr/>
        </p:nvSpPr>
        <p:spPr bwMode="auto">
          <a:xfrm>
            <a:off x="323850" y="1321850"/>
            <a:ext cx="6236607" cy="4767580"/>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为了维护公共交通秩序，减少不必要的矛盾或伤害，骑车人应遵守以下交通安全事项：</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转弯前须减速慢行，伸手示意，不突然猛拐。</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2.</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超越前车时，不要妨碍被超车的行驶。</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3.</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通过陡坡，横穿</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4</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条以上机动车道时，须下车推行，下车前须伸手上下摆动示意，不要妨碍后面车辆行驶。</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4.</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不要双手离把、攀扶其他车辆或单手持物骑车。</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5.</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不牵引其他车辆，更不要被其他车辆牵引。</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6.</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不要并行，互相追逐或曲折竞驶。</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7.</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除带有</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固定座椅的学龄前儿童外，在市区骑自行车不</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准带人。</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8.</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不准与三轮车并行。</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9.</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不闯经灯，遇停车等信号时不越停车横线。</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pic>
        <p:nvPicPr>
          <p:cNvPr id="13" name="图片 12"/>
          <p:cNvPicPr>
            <a:picLocks noChangeAspect="1"/>
          </p:cNvPicPr>
          <p:nvPr/>
        </p:nvPicPr>
        <p:blipFill rotWithShape="1">
          <a:blip r:embed="rId1"/>
          <a:srcRect l="10582" t="28484" b="1"/>
          <a:stretch>
            <a:fillRect/>
          </a:stretch>
        </p:blipFill>
        <p:spPr>
          <a:xfrm>
            <a:off x="350157" y="6321595"/>
            <a:ext cx="6157686" cy="2462403"/>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7"/>
            <a:ext cx="2785110" cy="39878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安全通过铁路道口</a:t>
            </a:r>
            <a:endParaRPr lang="zh-CN" altLang="zh-CN" dirty="0">
              <a:latin typeface="思源宋体 CN" panose="02020400000000000000" pitchFamily="18" charset="-122"/>
              <a:ea typeface="思源宋体 CN" panose="02020400000000000000" pitchFamily="18" charset="-122"/>
            </a:endParaRPr>
          </a:p>
        </p:txBody>
      </p:sp>
      <p:sp>
        <p:nvSpPr>
          <p:cNvPr id="3" name="Rectangle 3"/>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 name="Rectangle 8"/>
          <p:cNvSpPr>
            <a:spLocks noChangeArrowheads="1"/>
          </p:cNvSpPr>
          <p:nvPr/>
        </p:nvSpPr>
        <p:spPr bwMode="auto">
          <a:xfrm>
            <a:off x="-3327400" y="2830286"/>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 name="Rectangle 2"/>
          <p:cNvSpPr>
            <a:spLocks noChangeArrowheads="1"/>
          </p:cNvSpPr>
          <p:nvPr/>
        </p:nvSpPr>
        <p:spPr bwMode="auto">
          <a:xfrm>
            <a:off x="323850" y="1260807"/>
            <a:ext cx="6280150" cy="1529715"/>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车辆和行人通过铁路道口时应注意以下事项：</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遇有道口栏杆关闭、音响器发出报警、红灯闪亮或看守人员示意停止行进时，须依次停止线以外；没有停止线的，停在距最外股铁轨最外股铁轨</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5</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米以外，严禁抢行。</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pic>
        <p:nvPicPr>
          <p:cNvPr id="3073" name="Picture 1"/>
          <p:cNvPicPr>
            <a:picLocks noChangeAspect="1" noChangeArrowheads="1"/>
          </p:cNvPicPr>
          <p:nvPr/>
        </p:nvPicPr>
        <p:blipFill>
          <a:blip r:embed="rId1"/>
          <a:srcRect/>
          <a:stretch>
            <a:fillRect/>
          </a:stretch>
        </p:blipFill>
        <p:spPr bwMode="auto">
          <a:xfrm>
            <a:off x="3530601" y="2786744"/>
            <a:ext cx="3003550" cy="2812204"/>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p:cNvSpPr txBox="1"/>
          <p:nvPr/>
        </p:nvSpPr>
        <p:spPr>
          <a:xfrm>
            <a:off x="323849" y="2830286"/>
            <a:ext cx="3105151" cy="3328670"/>
          </a:xfrm>
          <a:prstGeom prst="rect">
            <a:avLst/>
          </a:prstGeom>
          <a:noFill/>
        </p:spPr>
        <p:txBody>
          <a:bodyPr wrap="square">
            <a:spAutoFit/>
          </a:bodyPr>
          <a:lstStyle/>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2.</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通过无人看守的道口时，须停车或止步观望，确认两端均无火车开来后，方可通过。</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3.</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遇有道口信号两个红灯交替闪烁或红灯亮时，表示火车已近到道口，不准能过。</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4.</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载运百吨以上大型设备构件时，须按当地铁路部门</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sp>
        <p:nvSpPr>
          <p:cNvPr id="14" name="文本框 13"/>
          <p:cNvSpPr txBox="1"/>
          <p:nvPr/>
        </p:nvSpPr>
        <p:spPr>
          <a:xfrm>
            <a:off x="323849" y="6090545"/>
            <a:ext cx="6210302" cy="1889760"/>
          </a:xfrm>
          <a:prstGeom prst="rect">
            <a:avLst/>
          </a:prstGeom>
          <a:noFill/>
        </p:spPr>
        <p:txBody>
          <a:bodyPr wrap="square">
            <a:spAutoFit/>
          </a:bodyPr>
          <a:lstStyle/>
          <a:p>
            <a:pPr algn="just">
              <a:lnSpc>
                <a:spcPct val="130000"/>
              </a:lnSpc>
            </a:pP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指定的道口，指定的时间通过。</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5.</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机动车在铁路道口处，不准转弯掉头。在距道口</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20</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米以内的道路上，除停车观望或让行的情况以外，不准停留车辆。</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6.</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车辆在铁路道口停车等待通过时，要拉紧手制动器、以防车辆溜滑，导致意外事故的发生。</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7"/>
            <a:ext cx="2785110" cy="39878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安全乘坐汽车</a:t>
            </a:r>
            <a:endParaRPr lang="zh-CN" altLang="zh-CN" dirty="0">
              <a:latin typeface="思源宋体 CN" panose="02020400000000000000" pitchFamily="18" charset="-122"/>
              <a:ea typeface="思源宋体 CN" panose="02020400000000000000" pitchFamily="18" charset="-122"/>
            </a:endParaRPr>
          </a:p>
        </p:txBody>
      </p:sp>
      <p:sp>
        <p:nvSpPr>
          <p:cNvPr id="3" name="Rectangle 3"/>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 name="Rectangle 8"/>
          <p:cNvSpPr>
            <a:spLocks noChangeArrowheads="1"/>
          </p:cNvSpPr>
          <p:nvPr/>
        </p:nvSpPr>
        <p:spPr bwMode="auto">
          <a:xfrm>
            <a:off x="-3327400" y="2830286"/>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 name="文本框 10"/>
          <p:cNvSpPr txBox="1"/>
          <p:nvPr/>
        </p:nvSpPr>
        <p:spPr>
          <a:xfrm>
            <a:off x="276679" y="3832405"/>
            <a:ext cx="6164036" cy="5487035"/>
          </a:xfrm>
          <a:prstGeom prst="rect">
            <a:avLst/>
          </a:prstGeom>
          <a:noFill/>
        </p:spPr>
        <p:txBody>
          <a:bodyPr wrap="square">
            <a:spAutoFit/>
          </a:bodyPr>
          <a:lstStyle>
            <a:defPPr>
              <a:defRPr lang="en-US"/>
            </a:defPPr>
            <a:lvl1pPr algn="just">
              <a:lnSpc>
                <a:spcPct val="130000"/>
              </a:lnSpc>
              <a:defRPr kern="100">
                <a:latin typeface="黑体" panose="02010609060101010101" charset="-122"/>
                <a:ea typeface="黑体" panose="02010609060101010101"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乘坐汽车时应注意下列事项：</a:t>
            </a:r>
            <a:endParaRPr lang="zh-CN" altLang="zh-CN"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1.</a:t>
            </a:r>
            <a:r>
              <a:rPr lang="zh-CN" altLang="zh-CN" dirty="0">
                <a:latin typeface="思源宋体 CN" panose="02020400000000000000" pitchFamily="18" charset="-122"/>
                <a:ea typeface="思源宋体 CN" panose="02020400000000000000" pitchFamily="18" charset="-122"/>
              </a:rPr>
              <a:t>遵守国家有关安全法规，不带易燃易爆有毒有害物品上车。</a:t>
            </a:r>
            <a:endParaRPr lang="zh-CN" altLang="zh-CN"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2.</a:t>
            </a:r>
            <a:r>
              <a:rPr lang="zh-CN" altLang="zh-CN" dirty="0">
                <a:latin typeface="思源宋体 CN" panose="02020400000000000000" pitchFamily="18" charset="-122"/>
                <a:ea typeface="思源宋体 CN" panose="02020400000000000000" pitchFamily="18" charset="-122"/>
              </a:rPr>
              <a:t>乘坐各类公共汽车，应在站台或指定地点候车，待来车停稳后，先下后上，依次上车。</a:t>
            </a:r>
            <a:endParaRPr lang="zh-CN" altLang="zh-CN"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3.</a:t>
            </a:r>
            <a:r>
              <a:rPr lang="zh-CN" altLang="zh-CN" dirty="0">
                <a:latin typeface="思源宋体 CN" panose="02020400000000000000" pitchFamily="18" charset="-122"/>
                <a:ea typeface="思源宋体 CN" panose="02020400000000000000" pitchFamily="18" charset="-122"/>
              </a:rPr>
              <a:t>如以往曾发生过晕车的情况，应在开车前半小时服用晕车药。</a:t>
            </a:r>
            <a:endParaRPr lang="zh-CN" altLang="zh-CN"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4.</a:t>
            </a:r>
            <a:r>
              <a:rPr lang="zh-CN" altLang="zh-CN" dirty="0">
                <a:latin typeface="思源宋体 CN" panose="02020400000000000000" pitchFamily="18" charset="-122"/>
                <a:ea typeface="思源宋体 CN" panose="02020400000000000000" pitchFamily="18" charset="-122"/>
              </a:rPr>
              <a:t>不要将头，手伸向车窗外边，以防出现刮伤或撞伤。</a:t>
            </a:r>
            <a:endParaRPr lang="zh-CN" altLang="zh-CN"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5.</a:t>
            </a:r>
            <a:r>
              <a:rPr lang="zh-CN" altLang="zh-CN" dirty="0">
                <a:latin typeface="思源宋体 CN" panose="02020400000000000000" pitchFamily="18" charset="-122"/>
                <a:ea typeface="思源宋体 CN" panose="02020400000000000000" pitchFamily="18" charset="-122"/>
              </a:rPr>
              <a:t>不要酒后乘车，以免导致晕车。尽量不要在车上睡觉以免突然杀车或发生事故时无从防范而造成伤害。</a:t>
            </a:r>
            <a:endParaRPr lang="zh-CN" altLang="zh-CN"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6.</a:t>
            </a:r>
            <a:r>
              <a:rPr lang="zh-CN" altLang="zh-CN" dirty="0">
                <a:latin typeface="思源宋体 CN" panose="02020400000000000000" pitchFamily="18" charset="-122"/>
                <a:ea typeface="思源宋体 CN" panose="02020400000000000000" pitchFamily="18" charset="-122"/>
              </a:rPr>
              <a:t>不要同司机攀谈，以免分散司机注意力。不要催司机开车或以其他方式妨碍司机的正常驾驶。</a:t>
            </a:r>
            <a:endParaRPr lang="zh-CN" altLang="zh-CN" dirty="0">
              <a:latin typeface="思源宋体 CN" panose="02020400000000000000" pitchFamily="18" charset="-122"/>
              <a:ea typeface="思源宋体 CN" panose="02020400000000000000" pitchFamily="18" charset="-122"/>
            </a:endParaRPr>
          </a:p>
          <a:p>
            <a:r>
              <a:rPr lang="en-US" altLang="zh-CN" dirty="0">
                <a:latin typeface="思源宋体 CN" panose="02020400000000000000" pitchFamily="18" charset="-122"/>
                <a:ea typeface="思源宋体 CN" panose="02020400000000000000" pitchFamily="18" charset="-122"/>
              </a:rPr>
              <a:t>7.</a:t>
            </a:r>
            <a:r>
              <a:rPr lang="zh-CN" altLang="zh-CN" dirty="0">
                <a:latin typeface="思源宋体 CN" panose="02020400000000000000" pitchFamily="18" charset="-122"/>
                <a:ea typeface="思源宋体 CN" panose="02020400000000000000" pitchFamily="18" charset="-122"/>
              </a:rPr>
              <a:t>下车时，应首先看前后有无来车（包括自行车），从较为安全的右门下车。如确需从左门下车，应观察确认没有来车时再开门下车，并迅速从车后走上人行道，切不可从车前或车后突然猛跑横过马路。</a:t>
            </a:r>
            <a:endParaRPr lang="zh-CN" altLang="zh-CN" dirty="0">
              <a:latin typeface="思源宋体 CN" panose="02020400000000000000" pitchFamily="18" charset="-122"/>
              <a:ea typeface="思源宋体 CN" panose="02020400000000000000" pitchFamily="18" charset="-122"/>
            </a:endParaRPr>
          </a:p>
        </p:txBody>
      </p:sp>
      <p:pic>
        <p:nvPicPr>
          <p:cNvPr id="8" name="图片 7"/>
          <p:cNvPicPr>
            <a:picLocks noChangeAspect="1"/>
          </p:cNvPicPr>
          <p:nvPr/>
        </p:nvPicPr>
        <p:blipFill rotWithShape="1">
          <a:blip r:embed="rId1"/>
          <a:srcRect r="10807"/>
          <a:stretch>
            <a:fillRect/>
          </a:stretch>
        </p:blipFill>
        <p:spPr>
          <a:xfrm>
            <a:off x="323850" y="1417591"/>
            <a:ext cx="6116865" cy="2143125"/>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7"/>
            <a:ext cx="3206750" cy="39878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乘坐火车时注意下列事项</a:t>
            </a:r>
            <a:endParaRPr lang="zh-CN" altLang="zh-CN" dirty="0">
              <a:latin typeface="思源宋体 CN" panose="02020400000000000000" pitchFamily="18" charset="-122"/>
              <a:ea typeface="思源宋体 CN" panose="02020400000000000000" pitchFamily="18" charset="-122"/>
            </a:endParaRPr>
          </a:p>
        </p:txBody>
      </p:sp>
      <p:sp>
        <p:nvSpPr>
          <p:cNvPr id="3" name="Rectangle 3"/>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 name="Rectangle 8"/>
          <p:cNvSpPr>
            <a:spLocks noChangeArrowheads="1"/>
          </p:cNvSpPr>
          <p:nvPr/>
        </p:nvSpPr>
        <p:spPr bwMode="auto">
          <a:xfrm>
            <a:off x="-3327400" y="2830286"/>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 name="Rectangle 3"/>
          <p:cNvSpPr>
            <a:spLocks noChangeArrowheads="1"/>
          </p:cNvSpPr>
          <p:nvPr/>
        </p:nvSpPr>
        <p:spPr bwMode="auto">
          <a:xfrm>
            <a:off x="323850" y="1229843"/>
            <a:ext cx="6149521" cy="6206490"/>
          </a:xfrm>
          <a:prstGeom prst="rect">
            <a:avLst/>
          </a:prstGeom>
          <a:noFill/>
        </p:spPr>
        <p:txBody>
          <a:bodyPr wrap="square">
            <a:spAutoFit/>
          </a:bodyPr>
          <a:lstStyle/>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自觉遵守车站的安全管理规定，不携带易燃品、易爆品、放射性物品等危险品进站，乘车前自觉进行安全检查。</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2.</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听从站务人员的安排，在指定的地点候车。来车后须停稳再上，先下后上，依次乘车；严禁攀爬车窗上车；严禁在站台上打闹和跨越铁轨线路。</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3.</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乘车时，不能将头、手伸出窗外，不能将废弃物扔出窗外，不要让儿童在车门及车厢连接处玩耍。</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4.</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到茶水炉接水时不要过满，以免列车晃动溅出烫伤人。</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5.</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不要饮酒过量，以免醉酒摔伤、碰伤。</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6.</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不要在车厢内吸烟，以免引起火灾。</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7.</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尽量把物品集中放在可以方便看到的地方，使物品随时在你的视线内。不乱堆乱放，要放置牢固，以免落下伤人，下车前，要提前做好准备。</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8.</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不能乱动车厢内的紧急制动阀，以免导致事故发生。</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9.</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火车有时会紧急刹车，当旅客有所察觉时，应充分利</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用有限的时间，使自己身体处于较为安全的姿势，或抓住牢固的物体以防碰撞。 </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pic>
        <p:nvPicPr>
          <p:cNvPr id="10" name="图片 9"/>
          <p:cNvPicPr>
            <a:picLocks noChangeAspect="1"/>
          </p:cNvPicPr>
          <p:nvPr/>
        </p:nvPicPr>
        <p:blipFill rotWithShape="1">
          <a:blip r:embed="rId1"/>
          <a:srcRect t="21474" b="23096"/>
          <a:stretch>
            <a:fillRect/>
          </a:stretch>
        </p:blipFill>
        <p:spPr>
          <a:xfrm>
            <a:off x="454478" y="7392749"/>
            <a:ext cx="6018893" cy="222421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图片 56"/>
          <p:cNvPicPr>
            <a:picLocks noChangeAspect="1"/>
          </p:cNvPicPr>
          <p:nvPr/>
        </p:nvPicPr>
        <p:blipFill>
          <a:blip r:embed="rId1"/>
          <a:srcRect r="183" b="10719"/>
          <a:stretch>
            <a:fillRect/>
          </a:stretch>
        </p:blipFill>
        <p:spPr>
          <a:xfrm>
            <a:off x="0" y="1544431"/>
            <a:ext cx="6858000" cy="2502741"/>
          </a:xfrm>
          <a:custGeom>
            <a:avLst/>
            <a:gdLst>
              <a:gd name="connsiteX0" fmla="*/ 0 w 12192000"/>
              <a:gd name="connsiteY0" fmla="*/ 0 h 4449318"/>
              <a:gd name="connsiteX1" fmla="*/ 12192000 w 12192000"/>
              <a:gd name="connsiteY1" fmla="*/ 0 h 4449318"/>
              <a:gd name="connsiteX2" fmla="*/ 12192000 w 12192000"/>
              <a:gd name="connsiteY2" fmla="*/ 4449318 h 4449318"/>
              <a:gd name="connsiteX3" fmla="*/ 0 w 12192000"/>
              <a:gd name="connsiteY3" fmla="*/ 4449318 h 4449318"/>
            </a:gdLst>
            <a:ahLst/>
            <a:cxnLst>
              <a:cxn ang="0">
                <a:pos x="connsiteX0" y="connsiteY0"/>
              </a:cxn>
              <a:cxn ang="0">
                <a:pos x="connsiteX1" y="connsiteY1"/>
              </a:cxn>
              <a:cxn ang="0">
                <a:pos x="connsiteX2" y="connsiteY2"/>
              </a:cxn>
              <a:cxn ang="0">
                <a:pos x="connsiteX3" y="connsiteY3"/>
              </a:cxn>
            </a:cxnLst>
            <a:rect l="l" t="t" r="r" b="b"/>
            <a:pathLst>
              <a:path w="12192000" h="4449318">
                <a:moveTo>
                  <a:pt x="0" y="0"/>
                </a:moveTo>
                <a:lnTo>
                  <a:pt x="12192000" y="0"/>
                </a:lnTo>
                <a:lnTo>
                  <a:pt x="12192000" y="4449318"/>
                </a:lnTo>
                <a:lnTo>
                  <a:pt x="0" y="4449318"/>
                </a:lnTo>
                <a:close/>
              </a:path>
            </a:pathLst>
          </a:custGeom>
        </p:spPr>
      </p:pic>
      <p:pic>
        <p:nvPicPr>
          <p:cNvPr id="9" name="图片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425491" y="164776"/>
            <a:ext cx="2432509" cy="653941"/>
          </a:xfrm>
          <a:prstGeom prst="rect">
            <a:avLst/>
          </a:prstGeom>
        </p:spPr>
      </p:pic>
      <p:sp>
        <p:nvSpPr>
          <p:cNvPr id="27" name="矩形 26"/>
          <p:cNvSpPr/>
          <p:nvPr/>
        </p:nvSpPr>
        <p:spPr>
          <a:xfrm>
            <a:off x="0" y="3736419"/>
            <a:ext cx="6858000" cy="28575"/>
          </a:xfrm>
          <a:prstGeom prst="rect">
            <a:avLst/>
          </a:prstGeom>
          <a:solidFill>
            <a:srgbClr val="EBA64B"/>
          </a:solidFill>
          <a:ln>
            <a:solidFill>
              <a:srgbClr val="F0822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endParaRPr lang="zh-CN" altLang="en-US" sz="1015">
              <a:solidFill>
                <a:prstClr val="white"/>
              </a:solidFill>
              <a:latin typeface="思源黑体 CN Medium" panose="020B0600000000000000" charset="-122"/>
              <a:ea typeface="思源黑体 CN Medium" panose="020B0600000000000000" charset="-122"/>
            </a:endParaRPr>
          </a:p>
        </p:txBody>
      </p:sp>
      <p:pic>
        <p:nvPicPr>
          <p:cNvPr id="58" name="图片 57"/>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63985" y="260697"/>
            <a:ext cx="1284247" cy="823317"/>
          </a:xfrm>
          <a:prstGeom prst="rect">
            <a:avLst/>
          </a:prstGeom>
        </p:spPr>
      </p:pic>
      <p:pic>
        <p:nvPicPr>
          <p:cNvPr id="36" name="4">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274142" y="342505"/>
            <a:ext cx="274142" cy="274141"/>
          </a:xfrm>
          <a:prstGeom prst="rect">
            <a:avLst/>
          </a:prstGeom>
        </p:spPr>
      </p:pic>
      <p:sp>
        <p:nvSpPr>
          <p:cNvPr id="40" name="2"/>
          <p:cNvSpPr txBox="1"/>
          <p:nvPr/>
        </p:nvSpPr>
        <p:spPr>
          <a:xfrm>
            <a:off x="597633" y="1610937"/>
            <a:ext cx="5680187" cy="830997"/>
          </a:xfrm>
          <a:prstGeom prst="rect">
            <a:avLst/>
          </a:prstGeom>
          <a:noFill/>
        </p:spPr>
        <p:txBody>
          <a:bodyPr wrap="square" rtlCol="0">
            <a:spAutoFit/>
          </a:bodyPr>
          <a:lstStyle/>
          <a:p>
            <a:pPr lvl="0" algn="ctr"/>
            <a:r>
              <a:rPr lang="zh-CN" altLang="en-US" sz="2400" b="1">
                <a:gradFill>
                  <a:gsLst>
                    <a:gs pos="7000">
                      <a:srgbClr val="FF0000"/>
                    </a:gs>
                    <a:gs pos="100000">
                      <a:srgbClr val="C00000"/>
                    </a:gs>
                  </a:gsLst>
                  <a:lin ang="5400000" scaled="1"/>
                </a:gradFill>
                <a:latin typeface="思源宋体 CN" panose="02020400000000000000" pitchFamily="18" charset="-122"/>
                <a:ea typeface="思源宋体 CN" panose="02020400000000000000" pitchFamily="18" charset="-122"/>
              </a:rPr>
              <a:t>认真组织开展全国</a:t>
            </a:r>
            <a:endParaRPr lang="en-US" altLang="zh-CN" sz="2400" b="1">
              <a:gradFill>
                <a:gsLst>
                  <a:gs pos="7000">
                    <a:srgbClr val="FF0000"/>
                  </a:gs>
                  <a:gs pos="100000">
                    <a:srgbClr val="C00000"/>
                  </a:gs>
                </a:gsLst>
                <a:lin ang="5400000" scaled="1"/>
              </a:gradFill>
              <a:latin typeface="思源宋体 CN" panose="02020400000000000000" pitchFamily="18" charset="-122"/>
              <a:ea typeface="思源宋体 CN" panose="02020400000000000000" pitchFamily="18" charset="-122"/>
            </a:endParaRPr>
          </a:p>
          <a:p>
            <a:pPr lvl="0" algn="ctr"/>
            <a:r>
              <a:rPr lang="zh-CN" altLang="en-US" sz="2400" b="1">
                <a:gradFill>
                  <a:gsLst>
                    <a:gs pos="7000">
                      <a:srgbClr val="FF0000"/>
                    </a:gs>
                    <a:gs pos="100000">
                      <a:srgbClr val="C00000"/>
                    </a:gs>
                  </a:gsLst>
                  <a:lin ang="5400000" scaled="1"/>
                </a:gradFill>
                <a:latin typeface="思源宋体 CN" panose="02020400000000000000" pitchFamily="18" charset="-122"/>
                <a:ea typeface="思源宋体 CN" panose="02020400000000000000" pitchFamily="18" charset="-122"/>
              </a:rPr>
              <a:t>“安全宣传咨询日”活动</a:t>
            </a:r>
            <a:endParaRPr lang="zh-CN" altLang="en-US" sz="2400" b="1" dirty="0">
              <a:gradFill>
                <a:gsLst>
                  <a:gs pos="7000">
                    <a:srgbClr val="FF0000"/>
                  </a:gs>
                  <a:gs pos="100000">
                    <a:srgbClr val="C00000"/>
                  </a:gs>
                </a:gsLst>
                <a:lin ang="5400000" scaled="1"/>
              </a:gradFill>
              <a:latin typeface="思源宋体 CN" panose="02020400000000000000" pitchFamily="18" charset="-122"/>
              <a:ea typeface="思源宋体 CN" panose="02020400000000000000" pitchFamily="18" charset="-122"/>
            </a:endParaRPr>
          </a:p>
        </p:txBody>
      </p:sp>
      <p:grpSp>
        <p:nvGrpSpPr>
          <p:cNvPr id="5" name="2"/>
          <p:cNvGrpSpPr/>
          <p:nvPr/>
        </p:nvGrpSpPr>
        <p:grpSpPr>
          <a:xfrm>
            <a:off x="998067" y="2507388"/>
            <a:ext cx="5030122" cy="429994"/>
            <a:chOff x="1077419" y="5496453"/>
            <a:chExt cx="9270563" cy="726737"/>
          </a:xfrm>
        </p:grpSpPr>
        <p:sp>
          <p:nvSpPr>
            <p:cNvPr id="2" name="2-1"/>
            <p:cNvSpPr/>
            <p:nvPr/>
          </p:nvSpPr>
          <p:spPr>
            <a:xfrm>
              <a:off x="1077419" y="5496453"/>
              <a:ext cx="9028111" cy="582163"/>
            </a:xfrm>
            <a:prstGeom prst="rect">
              <a:avLst/>
            </a:prstGeom>
          </p:spPr>
          <p:txBody>
            <a:bodyPr wrap="square">
              <a:spAutoFit/>
            </a:bodyPr>
            <a:lstStyle/>
            <a:p>
              <a:pPr algn="ctr" eaLnBrk="0" fontAlgn="base" hangingPunct="0">
                <a:lnSpc>
                  <a:spcPct val="110000"/>
                </a:lnSpc>
                <a:spcBef>
                  <a:spcPct val="0"/>
                </a:spcBef>
                <a:spcAft>
                  <a:spcPct val="0"/>
                </a:spcAft>
              </a:pPr>
              <a:r>
                <a:rPr sz="1600" b="1" kern="0" dirty="0">
                  <a:solidFill>
                    <a:srgbClr val="FF0000"/>
                  </a:solidFill>
                  <a:latin typeface="思源宋体 CN" panose="02020400000000000000" pitchFamily="18" charset="-122"/>
                  <a:ea typeface="思源宋体 CN" panose="02020400000000000000" pitchFamily="18" charset="-122"/>
                  <a:cs typeface="+mn-ea"/>
                </a:rPr>
                <a:t>人人讲安全</a:t>
              </a:r>
              <a:r>
                <a:rPr sz="1600" b="1" kern="0">
                  <a:solidFill>
                    <a:srgbClr val="FF0000"/>
                  </a:solidFill>
                  <a:latin typeface="思源宋体 CN" panose="02020400000000000000" pitchFamily="18" charset="-122"/>
                  <a:ea typeface="思源宋体 CN" panose="02020400000000000000" pitchFamily="18" charset="-122"/>
                  <a:cs typeface="+mn-ea"/>
                </a:rPr>
                <a:t>、个个会应</a:t>
              </a:r>
              <a:r>
                <a:rPr lang="zh-CN" altLang="en-US" sz="1600" b="1" kern="0">
                  <a:solidFill>
                    <a:srgbClr val="FF0000"/>
                  </a:solidFill>
                  <a:latin typeface="思源宋体 CN" panose="02020400000000000000" pitchFamily="18" charset="-122"/>
                  <a:ea typeface="思源宋体 CN" panose="02020400000000000000" pitchFamily="18" charset="-122"/>
                  <a:cs typeface="+mn-ea"/>
                </a:rPr>
                <a:t>急</a:t>
              </a:r>
              <a:r>
                <a:rPr lang="en-US" altLang="zh-CN" sz="1600" b="1" kern="0">
                  <a:solidFill>
                    <a:srgbClr val="FF0000"/>
                  </a:solidFill>
                  <a:latin typeface="思源宋体 CN" panose="02020400000000000000" pitchFamily="18" charset="-122"/>
                  <a:ea typeface="思源宋体 CN" panose="02020400000000000000" pitchFamily="18" charset="-122"/>
                  <a:cs typeface="+mn-ea"/>
                </a:rPr>
                <a:t>--</a:t>
              </a:r>
              <a:r>
                <a:rPr lang="zh-CN" altLang="en-US" sz="1600" b="1" kern="0">
                  <a:solidFill>
                    <a:srgbClr val="FF0000"/>
                  </a:solidFill>
                  <a:latin typeface="思源宋体 CN" panose="02020400000000000000" pitchFamily="18" charset="-122"/>
                  <a:ea typeface="思源宋体 CN" panose="02020400000000000000" pitchFamily="18" charset="-122"/>
                  <a:cs typeface="+mn-ea"/>
                </a:rPr>
                <a:t>排查整治风险隐患</a:t>
              </a:r>
              <a:endParaRPr sz="1600" b="1" kern="0" dirty="0">
                <a:solidFill>
                  <a:srgbClr val="FF0000"/>
                </a:solidFill>
                <a:latin typeface="思源宋体 CN" panose="02020400000000000000" pitchFamily="18" charset="-122"/>
                <a:ea typeface="思源宋体 CN" panose="02020400000000000000" pitchFamily="18" charset="-122"/>
                <a:cs typeface="+mn-ea"/>
              </a:endParaRPr>
            </a:p>
          </p:txBody>
        </p:sp>
        <p:cxnSp>
          <p:nvCxnSpPr>
            <p:cNvPr id="8" name="2-3"/>
            <p:cNvCxnSpPr/>
            <p:nvPr/>
          </p:nvCxnSpPr>
          <p:spPr>
            <a:xfrm>
              <a:off x="1267776" y="6223190"/>
              <a:ext cx="908020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5" name="1"/>
          <p:cNvSpPr txBox="1"/>
          <p:nvPr/>
        </p:nvSpPr>
        <p:spPr>
          <a:xfrm>
            <a:off x="2669109" y="1124829"/>
            <a:ext cx="1525498" cy="460375"/>
          </a:xfrm>
          <a:prstGeom prst="rect">
            <a:avLst/>
          </a:prstGeom>
          <a:noFill/>
        </p:spPr>
        <p:txBody>
          <a:bodyPr wrap="square" rtlCol="0">
            <a:spAutoFit/>
          </a:bodyPr>
          <a:lstStyle/>
          <a:p>
            <a:pPr algn="ctr"/>
            <a:r>
              <a:rPr lang="zh-CN" altLang="en-US" sz="2400" b="1">
                <a:gradFill>
                  <a:gsLst>
                    <a:gs pos="7000">
                      <a:srgbClr val="FF0000"/>
                    </a:gs>
                    <a:gs pos="100000">
                      <a:srgbClr val="C00000"/>
                    </a:gs>
                  </a:gsLst>
                  <a:lin ang="5400000" scaled="1"/>
                </a:gradFill>
                <a:latin typeface="思源宋体 CN" panose="02020400000000000000" pitchFamily="18" charset="-122"/>
                <a:ea typeface="思源宋体 CN" panose="02020400000000000000" pitchFamily="18" charset="-122"/>
              </a:rPr>
              <a:t>第四部分</a:t>
            </a:r>
            <a:endParaRPr lang="zh-CN" altLang="en-US" sz="2400" b="1" dirty="0">
              <a:gradFill>
                <a:gsLst>
                  <a:gs pos="7000">
                    <a:srgbClr val="FF0000"/>
                  </a:gs>
                  <a:gs pos="100000">
                    <a:srgbClr val="C00000"/>
                  </a:gs>
                </a:gsLst>
                <a:lin ang="5400000" scaled="1"/>
              </a:gradFill>
              <a:latin typeface="思源宋体 CN" panose="02020400000000000000" pitchFamily="18" charset="-122"/>
              <a:ea typeface="思源宋体 CN" panose="02020400000000000000" pitchFamily="18" charset="-122"/>
            </a:endParaRPr>
          </a:p>
        </p:txBody>
      </p:sp>
      <p:sp>
        <p:nvSpPr>
          <p:cNvPr id="4" name="2-2"/>
          <p:cNvSpPr/>
          <p:nvPr userDrawn="1"/>
        </p:nvSpPr>
        <p:spPr>
          <a:xfrm>
            <a:off x="1470082" y="1292335"/>
            <a:ext cx="1071563" cy="71438"/>
          </a:xfrm>
          <a:prstGeom prst="roundRect">
            <a:avLst>
              <a:gd name="adj" fmla="val 50000"/>
            </a:avLst>
          </a:prstGeom>
          <a:gradFill>
            <a:gsLst>
              <a:gs pos="0">
                <a:srgbClr val="BA1219">
                  <a:alpha val="0"/>
                </a:srgbClr>
              </a:gs>
              <a:gs pos="99000">
                <a:srgbClr val="C20316"/>
              </a:gs>
            </a:gsLst>
            <a:lin ang="0" scaled="1"/>
          </a:gradFill>
          <a:ln w="12700" cap="flat" cmpd="sng" algn="ctr">
            <a:noFill/>
            <a:prstDash val="solid"/>
            <a:miter lim="800000"/>
          </a:ln>
          <a:effectLst/>
        </p:spPr>
        <p:txBody>
          <a:bodyPr rtlCol="0" anchor="ctr"/>
          <a:lstStyle/>
          <a:p>
            <a:pPr algn="ctr" defTabSz="257175"/>
            <a:endParaRPr kumimoji="1" lang="zh-CN" altLang="en-US" sz="1000" b="1" kern="0" dirty="0">
              <a:solidFill>
                <a:prstClr val="white"/>
              </a:solidFill>
              <a:latin typeface="Calibri" panose="020F0502020204030204"/>
              <a:ea typeface="MiSans Light" panose="00000400000000000000" pitchFamily="2" charset="-122"/>
            </a:endParaRPr>
          </a:p>
        </p:txBody>
      </p:sp>
      <p:sp>
        <p:nvSpPr>
          <p:cNvPr id="10" name="2-3"/>
          <p:cNvSpPr/>
          <p:nvPr userDrawn="1"/>
        </p:nvSpPr>
        <p:spPr>
          <a:xfrm>
            <a:off x="4322070" y="1292335"/>
            <a:ext cx="1071563" cy="71438"/>
          </a:xfrm>
          <a:prstGeom prst="roundRect">
            <a:avLst>
              <a:gd name="adj" fmla="val 50000"/>
            </a:avLst>
          </a:prstGeom>
          <a:gradFill>
            <a:gsLst>
              <a:gs pos="0">
                <a:srgbClr val="BA1219"/>
              </a:gs>
              <a:gs pos="99000">
                <a:srgbClr val="BA1219">
                  <a:alpha val="0"/>
                </a:srgbClr>
              </a:gs>
            </a:gsLst>
            <a:lin ang="0" scaled="1"/>
          </a:gradFill>
          <a:ln w="12700" cap="flat" cmpd="sng" algn="ctr">
            <a:noFill/>
            <a:prstDash val="solid"/>
            <a:miter lim="800000"/>
          </a:ln>
          <a:effectLst/>
        </p:spPr>
        <p:txBody>
          <a:bodyPr rtlCol="0" anchor="ctr"/>
          <a:lstStyle/>
          <a:p>
            <a:pPr algn="ctr" defTabSz="257175"/>
            <a:endParaRPr kumimoji="1" lang="zh-CN" altLang="en-US" sz="1000" b="1" kern="0" dirty="0">
              <a:solidFill>
                <a:prstClr val="white"/>
              </a:solidFill>
              <a:latin typeface="Calibri" panose="020F0502020204030204"/>
              <a:ea typeface="MiSans Light" panose="00000400000000000000" pitchFamily="2" charset="-122"/>
            </a:endParaRPr>
          </a:p>
        </p:txBody>
      </p:sp>
      <p:sp>
        <p:nvSpPr>
          <p:cNvPr id="13" name="矩形 12"/>
          <p:cNvSpPr/>
          <p:nvPr>
            <p:custDataLst>
              <p:tags r:id="rId8"/>
            </p:custDataLst>
          </p:nvPr>
        </p:nvSpPr>
        <p:spPr>
          <a:xfrm>
            <a:off x="487561" y="4415974"/>
            <a:ext cx="5882878" cy="3286092"/>
          </a:xfrm>
          <a:prstGeom prst="rect">
            <a:avLst/>
          </a:prstGeom>
          <a:noFill/>
        </p:spPr>
        <p:txBody>
          <a:bodyPr wrap="square">
            <a:spAutoFit/>
          </a:bodyPr>
          <a:lstStyle/>
          <a:p>
            <a:pPr indent="0" algn="just" defTabSz="514350" fontAlgn="auto">
              <a:lnSpc>
                <a:spcPct val="150000"/>
              </a:lnSpc>
            </a:pPr>
            <a:r>
              <a:rPr lang="en-US" altLang="zh-CN" sz="1400">
                <a:solidFill>
                  <a:srgbClr val="E7E6E6">
                    <a:lumMod val="25000"/>
                  </a:srgbClr>
                </a:solidFill>
                <a:latin typeface="思源宋体 CN" panose="02020400000000000000" pitchFamily="18" charset="-122"/>
                <a:ea typeface="思源宋体 CN" panose="02020400000000000000" pitchFamily="18" charset="-122"/>
                <a:cs typeface="+mn-ea"/>
              </a:rPr>
              <a:t>6</a:t>
            </a:r>
            <a:r>
              <a:rPr lang="zh-CN" altLang="en-US" sz="1400">
                <a:solidFill>
                  <a:srgbClr val="E7E6E6">
                    <a:lumMod val="25000"/>
                  </a:srgbClr>
                </a:solidFill>
                <a:latin typeface="思源宋体 CN" panose="02020400000000000000" pitchFamily="18" charset="-122"/>
                <a:ea typeface="思源宋体 CN" panose="02020400000000000000" pitchFamily="18" charset="-122"/>
                <a:cs typeface="+mn-ea"/>
              </a:rPr>
              <a:t>月</a:t>
            </a:r>
            <a:r>
              <a:rPr lang="en-US" altLang="zh-CN" sz="1400">
                <a:solidFill>
                  <a:srgbClr val="E7E6E6">
                    <a:lumMod val="25000"/>
                  </a:srgbClr>
                </a:solidFill>
                <a:latin typeface="思源宋体 CN" panose="02020400000000000000" pitchFamily="18" charset="-122"/>
                <a:ea typeface="思源宋体 CN" panose="02020400000000000000" pitchFamily="18" charset="-122"/>
                <a:cs typeface="+mn-ea"/>
              </a:rPr>
              <a:t>16</a:t>
            </a:r>
            <a:r>
              <a:rPr lang="zh-CN" altLang="en-US" sz="1400">
                <a:solidFill>
                  <a:srgbClr val="E7E6E6">
                    <a:lumMod val="25000"/>
                  </a:srgbClr>
                </a:solidFill>
                <a:latin typeface="思源宋体 CN" panose="02020400000000000000" pitchFamily="18" charset="-122"/>
                <a:ea typeface="思源宋体 CN" panose="02020400000000000000" pitchFamily="18" charset="-122"/>
                <a:cs typeface="+mn-ea"/>
              </a:rPr>
              <a:t>日在安徽省合肥市组织开展全国“安全宣传咨询日”主场活动。各地区、各有关部门和单位要结合工作实际，围绕今年全国“安全生产月”活动主题，本着务实简约的原则，策划和组织开展形式多样、内容丰富、线上线下相结合的安全宣传咨询活动。要通过设置咨询台、发放宣传资料、展示应急装备、组织互动体验等方式全面普及安全知识和应急技能。要通过文艺演出、巡回宣讲、安全闯关、创意征集、文创推广等，充分调动社会公众学习应急知识的积极性。同时，要注重典型引领，鼓励“时代楷模”“最美应急管理工作者”等先进典型和行业领域先进模范参与活动，进行现场宣讲、互动答疑、事迹展播等，积极营造全社会关注、全民参与的良好氛围。</a:t>
            </a:r>
            <a:endParaRPr lang="zh-CN" altLang="en-US" sz="1400">
              <a:solidFill>
                <a:srgbClr val="E7E6E6">
                  <a:lumMod val="25000"/>
                </a:srgbClr>
              </a:solidFill>
              <a:latin typeface="思源宋体 CN" panose="02020400000000000000" pitchFamily="18" charset="-122"/>
              <a:ea typeface="思源宋体 CN" panose="02020400000000000000" pitchFamily="18" charset="-122"/>
              <a:cs typeface="+mn-ea"/>
            </a:endParaRPr>
          </a:p>
        </p:txBody>
      </p:sp>
      <p:pic>
        <p:nvPicPr>
          <p:cNvPr id="17" name="图片 16" descr="大会堂"/>
          <p:cNvPicPr>
            <a:picLocks noChangeAspect="1"/>
          </p:cNvPicPr>
          <p:nvPr>
            <p:custDataLst>
              <p:tags r:id="rId9"/>
            </p:custDataLst>
          </p:nvPr>
        </p:nvPicPr>
        <p:blipFill>
          <a:blip r:embed="rId10"/>
          <a:stretch>
            <a:fillRect/>
          </a:stretch>
        </p:blipFill>
        <p:spPr>
          <a:xfrm>
            <a:off x="1312307" y="9118679"/>
            <a:ext cx="4385548" cy="613648"/>
          </a:xfrm>
          <a:prstGeom prst="rect">
            <a:avLst/>
          </a:prstGeom>
        </p:spPr>
      </p:pic>
      <p:sp>
        <p:nvSpPr>
          <p:cNvPr id="19" name="标题 1"/>
          <p:cNvSpPr>
            <a:spLocks noGrp="1"/>
          </p:cNvSpPr>
          <p:nvPr>
            <p:custDataLst>
              <p:tags r:id="rId11"/>
            </p:custDataLst>
          </p:nvPr>
        </p:nvSpPr>
        <p:spPr>
          <a:xfrm>
            <a:off x="597633" y="4030403"/>
            <a:ext cx="5915025" cy="212202"/>
          </a:xfrm>
          <a:prstGeom prst="rect">
            <a:avLst/>
          </a:prstGeom>
        </p:spPr>
        <p:txBody>
          <a:bodyPr/>
          <a:lstStyle>
            <a:lvl1pPr algn="l" defTabSz="914400" rtl="0" eaLnBrk="1" latinLnBrk="0" hangingPunct="1">
              <a:lnSpc>
                <a:spcPct val="90000"/>
              </a:lnSpc>
              <a:spcBef>
                <a:spcPct val="0"/>
              </a:spcBef>
              <a:buNone/>
              <a:defRPr sz="3200" b="0" kern="1200">
                <a:solidFill>
                  <a:srgbClr val="D50A00"/>
                </a:solidFill>
                <a:latin typeface="仓耳渔阳体 W02" panose="02020400000000000000" pitchFamily="18" charset="-122"/>
                <a:ea typeface="仓耳渔阳体 W02" panose="02020400000000000000" pitchFamily="18" charset="-122"/>
                <a:cs typeface="+mj-cs"/>
              </a:defRPr>
            </a:lvl1pPr>
          </a:lstStyle>
          <a:p>
            <a:r>
              <a:rPr lang="zh-CN" altLang="en-US" sz="1575">
                <a:latin typeface="思源宋体 CN" panose="02020400000000000000" pitchFamily="18" charset="-122"/>
                <a:ea typeface="思源宋体 CN" panose="02020400000000000000" pitchFamily="18" charset="-122"/>
              </a:rPr>
              <a:t>四</a:t>
            </a:r>
            <a:r>
              <a:rPr sz="1575">
                <a:latin typeface="思源宋体 CN" panose="02020400000000000000" pitchFamily="18" charset="-122"/>
                <a:ea typeface="思源宋体 CN" panose="02020400000000000000" pitchFamily="18" charset="-122"/>
              </a:rPr>
              <a:t>、</a:t>
            </a:r>
            <a:r>
              <a:rPr lang="zh-CN" altLang="en-US" sz="1575">
                <a:latin typeface="思源宋体 CN" panose="02020400000000000000" pitchFamily="18" charset="-122"/>
                <a:ea typeface="思源宋体 CN" panose="02020400000000000000" pitchFamily="18" charset="-122"/>
              </a:rPr>
              <a:t>认真组织开展全国“安全宣传咨询日”活动</a:t>
            </a:r>
            <a:endParaRPr lang="zh-CN" altLang="en-US" sz="1575">
              <a:latin typeface="思源宋体 CN" panose="02020400000000000000" pitchFamily="18" charset="-122"/>
              <a:ea typeface="思源宋体 CN" panose="02020400000000000000" pitchFamily="18" charset="-122"/>
            </a:endParaRPr>
          </a:p>
          <a:p>
            <a:endParaRPr sz="1575" dirty="0">
              <a:latin typeface="思源宋体 CN" panose="02020400000000000000" pitchFamily="18" charset="-122"/>
              <a:ea typeface="思源宋体 CN" panose="02020400000000000000" pitchFamily="18" charset="-122"/>
            </a:endParaRPr>
          </a:p>
        </p:txBody>
      </p:sp>
      <p:cxnSp>
        <p:nvCxnSpPr>
          <p:cNvPr id="24" name="2-3"/>
          <p:cNvCxnSpPr/>
          <p:nvPr/>
        </p:nvCxnSpPr>
        <p:spPr>
          <a:xfrm>
            <a:off x="1051289" y="2487941"/>
            <a:ext cx="492683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p:tgtEl>
                                          <p:spTgt spid="40"/>
                                        </p:tgtEl>
                                        <p:attrNameLst>
                                          <p:attrName>ppt_y</p:attrName>
                                        </p:attrNameLst>
                                      </p:cBhvr>
                                      <p:tavLst>
                                        <p:tav tm="0">
                                          <p:val>
                                            <p:strVal val="#ppt_y+#ppt_h*1.125000"/>
                                          </p:val>
                                        </p:tav>
                                        <p:tav tm="100000">
                                          <p:val>
                                            <p:strVal val="#ppt_y"/>
                                          </p:val>
                                        </p:tav>
                                      </p:tavLst>
                                    </p:anim>
                                    <p:animEffect transition="in" filter="wipe(up)">
                                      <p:cBhvr>
                                        <p:cTn id="12" dur="500"/>
                                        <p:tgtEl>
                                          <p:spTgt spid="40"/>
                                        </p:tgtEl>
                                      </p:cBhvr>
                                    </p:animEffect>
                                  </p:childTnLst>
                                </p:cTn>
                              </p:par>
                            </p:childTnLst>
                          </p:cTn>
                        </p:par>
                        <p:par>
                          <p:cTn id="13" fill="hold">
                            <p:stCondLst>
                              <p:cond delay="500"/>
                            </p:stCondLst>
                            <p:childTnLst>
                              <p:par>
                                <p:cTn id="14" presetID="16" presetClass="entr" presetSubtype="37"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47">
                <p:cTn id="21" repeatCount="indefinite" fill="hold" display="0">
                  <p:stCondLst>
                    <p:cond delay="indefinite"/>
                  </p:stCondLst>
                  <p:endCondLst>
                    <p:cond evt="onStopAudio" delay="0">
                      <p:tgtEl>
                        <p:sldTgt/>
                      </p:tgtEl>
                    </p:cond>
                  </p:endCondLst>
                </p:cTn>
                <p:tgtEl>
                  <p:spTgt spid="36"/>
                </p:tgtEl>
              </p:cMediaNode>
            </p:audio>
          </p:childTnLst>
        </p:cTn>
      </p:par>
    </p:tnLst>
    <p:bldLst>
      <p:bldP spid="40" grpId="0"/>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7"/>
            <a:ext cx="3879850" cy="39878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乘坐地铁遭遇停电时如何应对</a:t>
            </a:r>
            <a:endParaRPr lang="zh-CN" altLang="zh-CN" dirty="0">
              <a:latin typeface="思源宋体 CN" panose="02020400000000000000" pitchFamily="18" charset="-122"/>
              <a:ea typeface="思源宋体 CN" panose="02020400000000000000" pitchFamily="18" charset="-122"/>
            </a:endParaRPr>
          </a:p>
        </p:txBody>
      </p:sp>
      <p:sp>
        <p:nvSpPr>
          <p:cNvPr id="3" name="Rectangle 3"/>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 name="Rectangle 8"/>
          <p:cNvSpPr>
            <a:spLocks noChangeArrowheads="1"/>
          </p:cNvSpPr>
          <p:nvPr/>
        </p:nvSpPr>
        <p:spPr bwMode="auto">
          <a:xfrm>
            <a:off x="-3327400" y="2830286"/>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 name="Rectangle 2"/>
          <p:cNvSpPr>
            <a:spLocks noChangeArrowheads="1"/>
          </p:cNvSpPr>
          <p:nvPr/>
        </p:nvSpPr>
        <p:spPr bwMode="auto">
          <a:xfrm>
            <a:off x="323850" y="1260807"/>
            <a:ext cx="6219825" cy="3328670"/>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乘坐地铁遭遇停电时应做到：</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首先应保持冷静，切勿惊慌。</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2.</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如果在车厢里遭遇停电，应原地等候，等待工作人员将车门打开，并迅速撤离。停电发生后应急照明系统会立即启动，在等待工作人员进行广播解释和疏散前，不要随便走动，不要出现打、砸车门、车窗的举动。如无其他意外发生，停电时一般不要拉动报警装置。</a:t>
            </a:r>
            <a:endPar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3.</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如果在站台候车时遭遇停电，应听从地铁工作人员的指挥，按照站台内的疏散指示，安全有序地撤离至地面。 </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sp>
        <p:nvSpPr>
          <p:cNvPr id="11" name="矩形 10"/>
          <p:cNvSpPr/>
          <p:nvPr/>
        </p:nvSpPr>
        <p:spPr>
          <a:xfrm>
            <a:off x="101600" y="5074607"/>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323850" y="5189511"/>
            <a:ext cx="3879850" cy="39878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在地铁车厢遭遇火灾时如何应对</a:t>
            </a:r>
            <a:endParaRPr lang="zh-CN" altLang="zh-CN" dirty="0">
              <a:latin typeface="思源宋体 CN" panose="02020400000000000000" pitchFamily="18" charset="-122"/>
              <a:ea typeface="思源宋体 CN" panose="02020400000000000000" pitchFamily="18" charset="-122"/>
            </a:endParaRPr>
          </a:p>
        </p:txBody>
      </p:sp>
      <p:sp>
        <p:nvSpPr>
          <p:cNvPr id="8" name="Rectangle 5"/>
          <p:cNvSpPr>
            <a:spLocks noChangeArrowheads="1"/>
          </p:cNvSpPr>
          <p:nvPr/>
        </p:nvSpPr>
        <p:spPr bwMode="auto">
          <a:xfrm>
            <a:off x="323850" y="5819431"/>
            <a:ext cx="6219825" cy="2609215"/>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在地铁车厢遭遇火灾时应做到：</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要迅速报警。乘客可直接拨打</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119</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110</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120</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电话报警，还要按动报警按钮，通知列车司机。</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2.</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可用车厢内的消防器材灭火。</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3.</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司机应尽快打开车门疏散人员，若车门开启不了，可利用身边的物品破门。</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4.</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疏散时切忌慌乱，应远离电轨，防止触电。</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7"/>
            <a:ext cx="3879850" cy="39878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乘坐飞机安全</a:t>
            </a:r>
            <a:endParaRPr lang="zh-CN" altLang="zh-CN" dirty="0">
              <a:latin typeface="思源宋体 CN" panose="02020400000000000000" pitchFamily="18" charset="-122"/>
              <a:ea typeface="思源宋体 CN" panose="02020400000000000000" pitchFamily="18" charset="-122"/>
            </a:endParaRPr>
          </a:p>
        </p:txBody>
      </p:sp>
      <p:sp>
        <p:nvSpPr>
          <p:cNvPr id="3" name="Rectangle 3"/>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 name="Rectangle 8"/>
          <p:cNvSpPr>
            <a:spLocks noChangeArrowheads="1"/>
          </p:cNvSpPr>
          <p:nvPr/>
        </p:nvSpPr>
        <p:spPr bwMode="auto">
          <a:xfrm>
            <a:off x="-3327400" y="2830286"/>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 name="Rectangle 2"/>
          <p:cNvSpPr>
            <a:spLocks noChangeArrowheads="1"/>
          </p:cNvSpPr>
          <p:nvPr/>
        </p:nvSpPr>
        <p:spPr bwMode="auto">
          <a:xfrm>
            <a:off x="323850" y="1376921"/>
            <a:ext cx="6219825" cy="7645400"/>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乘坐飞机时应注意以下安全事项：</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要仔细检查自己携带的行李，不带任何危险品登机。还应提前</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小时到达机场，及时办理登机，并接受机场安检部门的安全检查。</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2.</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在飞机上不要随便串舱，更不要接近驾驶舱。要仔细听取乘务员讲解飞机安全须知和飞行安全示范，并熟知《安全须知》，熟悉紧急出口位置及各种安全设施的性能及使用方法。</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3.</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要系好安全带，以防飞机颠簸时坐不稳，出现撞伤。</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4.</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在整个飞行过程中，必须关闭手机，对讲机、遥控玩具等主动发射电子信号的便携式电子设备的电源。</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5.</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在飞机上禁止吸烟。</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6.</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乘机时若感到身体不适，应及时与乘务员联系，可让其帮你调整机上通风和座椅靠背。</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7.</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机舱内设有救生应急设施，若发生紧急情况，机组人员会组织乘客使用，在正常情况下，未经机组人员许可，任何人不得乱动。</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8.</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乘机前不应喝酒及酒精性饮料。乘机时最好穿棉质内衣，以防万一出现事故时化纤衣服燃烧融化而不易脱掉。</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9.</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出现紧急情况或有事故征兆时，乘客应保持镇定，不要慌乱，绝对听从机组人员指挥。如果机舱有烟雾，请蹲下身子或从地板匍匐前进到机舱安全门。</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7"/>
            <a:ext cx="3879850" cy="39878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驾驶车辆的一些注意事项</a:t>
            </a:r>
            <a:endParaRPr lang="zh-CN" altLang="zh-CN" dirty="0">
              <a:latin typeface="思源宋体 CN" panose="02020400000000000000" pitchFamily="18" charset="-122"/>
              <a:ea typeface="思源宋体 CN" panose="02020400000000000000" pitchFamily="18" charset="-122"/>
            </a:endParaRPr>
          </a:p>
        </p:txBody>
      </p:sp>
      <p:sp>
        <p:nvSpPr>
          <p:cNvPr id="3" name="Rectangle 3"/>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 name="Rectangle 8"/>
          <p:cNvSpPr>
            <a:spLocks noChangeArrowheads="1"/>
          </p:cNvSpPr>
          <p:nvPr/>
        </p:nvSpPr>
        <p:spPr bwMode="auto">
          <a:xfrm>
            <a:off x="-3327400" y="2830286"/>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 name="Rectangle 2"/>
          <p:cNvSpPr>
            <a:spLocks noChangeArrowheads="1"/>
          </p:cNvSpPr>
          <p:nvPr/>
        </p:nvSpPr>
        <p:spPr bwMode="auto">
          <a:xfrm>
            <a:off x="323850" y="1236975"/>
            <a:ext cx="6222093" cy="6565900"/>
          </a:xfrm>
          <a:prstGeom prst="rect">
            <a:avLst/>
          </a:prstGeom>
          <a:noFill/>
        </p:spPr>
        <p:txBody>
          <a:bodyPr wrap="square">
            <a:spAutoFit/>
          </a:bodyPr>
          <a:lstStyle/>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 </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行驶中应注意</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不要过急，不准不开转向灯，不准不顾周围情况打开转向灯就立即变换车道，更不准在周围情况不允许时强行变换车道</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借道行驶或超过后要及时驶回本车道，回转向灯。</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2. </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跟车驾驶应注意</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不得超速行驶，不可单纯为了跟上前车的行列而抢行超速、强行超车，避免发生危险。在行车中，除注意前方交通情况外，还要适当注意观察本车周围情况。如遇后方车辆要超车时，在交通情况许可时，应适当避让。遇有其他车辆并入本车道时，要适当避让。</a:t>
            </a:r>
            <a:endPar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3. </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通过路口应注意</a:t>
            </a:r>
            <a:endPar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遇路口内机动车较多，所驾汽车如有可能停在路口或禁止停车区域内时，要将汽车停在路口以外。不准把车停在人行横道内，更不准停在路口内和禁止停车区域内。遇停止信号是严禁闯行。遇停止信号即将变为通行信号</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或通行信号即将变为停止信号时不准抢行。遇有交通信号，交通标志或交通标线与交通民警指挥不一致时，服从交通民警的指挥。根据路口交通情况要留出安全间隔，并做好随时停车的准备。</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pic>
        <p:nvPicPr>
          <p:cNvPr id="10" name="图片 9"/>
          <p:cNvPicPr>
            <a:picLocks noChangeAspect="1"/>
          </p:cNvPicPr>
          <p:nvPr/>
        </p:nvPicPr>
        <p:blipFill rotWithShape="1">
          <a:blip r:embed="rId1"/>
          <a:srcRect t="53528"/>
          <a:stretch>
            <a:fillRect/>
          </a:stretch>
        </p:blipFill>
        <p:spPr>
          <a:xfrm>
            <a:off x="385536" y="7745132"/>
            <a:ext cx="6160407" cy="1908552"/>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7"/>
            <a:ext cx="3879850" cy="39878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驾驶车辆的一些注意事项</a:t>
            </a:r>
            <a:endParaRPr lang="zh-CN" altLang="zh-CN" dirty="0">
              <a:latin typeface="思源宋体 CN" panose="02020400000000000000" pitchFamily="18" charset="-122"/>
              <a:ea typeface="思源宋体 CN" panose="02020400000000000000" pitchFamily="18" charset="-122"/>
            </a:endParaRPr>
          </a:p>
        </p:txBody>
      </p:sp>
      <p:sp>
        <p:nvSpPr>
          <p:cNvPr id="3" name="Rectangle 3"/>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 name="Rectangle 8"/>
          <p:cNvSpPr>
            <a:spLocks noChangeArrowheads="1"/>
          </p:cNvSpPr>
          <p:nvPr/>
        </p:nvSpPr>
        <p:spPr bwMode="auto">
          <a:xfrm>
            <a:off x="-3327400" y="2830286"/>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 name="Rectangle 2"/>
          <p:cNvSpPr>
            <a:spLocks noChangeArrowheads="1"/>
          </p:cNvSpPr>
          <p:nvPr/>
        </p:nvSpPr>
        <p:spPr bwMode="auto">
          <a:xfrm>
            <a:off x="317953" y="1331399"/>
            <a:ext cx="6222093" cy="7285355"/>
          </a:xfrm>
          <a:prstGeom prst="rect">
            <a:avLst/>
          </a:prstGeom>
          <a:noFill/>
        </p:spPr>
        <p:txBody>
          <a:bodyPr wrap="square">
            <a:spAutoFit/>
          </a:bodyPr>
          <a:lstStyle/>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4. </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会车应注意</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要做到礼让三先：先让、先慢、先停。尽量避免在窄桥、涵洞、急转弯或有障碍物的路段会车。</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在路面较窄的道路上会车，要注意周围交通情况的变化，尽量避免本车与对面来车和障碍物或非机动车形成横向</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三点一线</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的情况。</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会车时要估计到从对面来车的后部突然出现车辆和行人等情况，并随时做好停车的准备。</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endPar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5. </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超车应注意</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在交通法规规定不准超车的地点、路段或有其他危险情况时不准超车本车已达到交通法规规定的最高车速时不准超车</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发现前方车辆转弯、调头、急刹车等突然情况或遇有障碍物时，应减速跟车行驶，不准冒险超车。</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在超越道路上临时停放的车辆，特别是停站的公共电、汽车时，应减慢车速、注意观察，必要时鸣笛，充分估计到从停放车辆前后可能出现行人，非机动车等突然情况，做好及时停车的准备。</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在连续超车过程中，必须周密观察好交通情况，在确保不与对面来车会车时方可超越。</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srcRect l="4722" r="44127"/>
          <a:stretch>
            <a:fillRect/>
          </a:stretch>
        </p:blipFill>
        <p:spPr>
          <a:xfrm>
            <a:off x="323850" y="1418771"/>
            <a:ext cx="6194543" cy="8073572"/>
          </a:xfrm>
          <a:prstGeom prst="rect">
            <a:avLst/>
          </a:prstGeom>
        </p:spPr>
      </p:pic>
      <p:sp>
        <p:nvSpPr>
          <p:cNvPr id="6" name="矩形 5"/>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7"/>
            <a:ext cx="2288721" cy="39878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安全行车十五想</a:t>
            </a:r>
            <a:endParaRPr lang="zh-CN" altLang="zh-CN" dirty="0">
              <a:latin typeface="思源宋体 CN" panose="02020400000000000000" pitchFamily="18" charset="-122"/>
              <a:ea typeface="思源宋体 CN" panose="02020400000000000000" pitchFamily="18" charset="-122"/>
            </a:endParaRPr>
          </a:p>
        </p:txBody>
      </p:sp>
      <p:sp>
        <p:nvSpPr>
          <p:cNvPr id="3" name="Rectangle 3"/>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 name="Rectangle 8"/>
          <p:cNvSpPr>
            <a:spLocks noChangeArrowheads="1"/>
          </p:cNvSpPr>
          <p:nvPr/>
        </p:nvSpPr>
        <p:spPr bwMode="auto">
          <a:xfrm>
            <a:off x="-3327400" y="2830286"/>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 name="Rectangle 2"/>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1" name="矩形 10"/>
          <p:cNvSpPr/>
          <p:nvPr/>
        </p:nvSpPr>
        <p:spPr>
          <a:xfrm>
            <a:off x="339607" y="1418771"/>
            <a:ext cx="6178786" cy="8073572"/>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Rectangle 3"/>
          <p:cNvSpPr>
            <a:spLocks noChangeArrowheads="1"/>
          </p:cNvSpPr>
          <p:nvPr/>
        </p:nvSpPr>
        <p:spPr bwMode="auto">
          <a:xfrm>
            <a:off x="1424420" y="2227374"/>
            <a:ext cx="3993401" cy="6323965"/>
          </a:xfrm>
          <a:prstGeom prst="rect">
            <a:avLst/>
          </a:prstGeom>
          <a:noFill/>
        </p:spPr>
        <p:txBody>
          <a:bodyPr wrap="square">
            <a:spAutoFit/>
          </a:bodyPr>
          <a:lstStyle/>
          <a:p>
            <a:pPr algn="ctr">
              <a:lnSpc>
                <a:spcPct val="150000"/>
              </a:lnSpc>
            </a:pPr>
            <a:r>
              <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rPr>
              <a:t>出车之前想一想，检查车况要周详；</a:t>
            </a:r>
            <a:endPar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endParaRPr>
          </a:p>
          <a:p>
            <a:pPr algn="ctr">
              <a:lnSpc>
                <a:spcPct val="150000"/>
              </a:lnSpc>
            </a:pPr>
            <a:r>
              <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rPr>
              <a:t>马达一响想一想，集中精力别乱想；</a:t>
            </a:r>
            <a:endPar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endParaRPr>
          </a:p>
          <a:p>
            <a:pPr algn="ctr">
              <a:lnSpc>
                <a:spcPct val="150000"/>
              </a:lnSpc>
            </a:pPr>
            <a:r>
              <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rPr>
              <a:t>起步之前想一想，观察清楚再前往； </a:t>
            </a:r>
            <a:endPar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endParaRPr>
          </a:p>
          <a:p>
            <a:pPr algn="ctr">
              <a:lnSpc>
                <a:spcPct val="150000"/>
              </a:lnSpc>
            </a:pPr>
            <a:r>
              <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rPr>
              <a:t>自行车前想一想，中速行驶莫着忙；</a:t>
            </a:r>
            <a:endPar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endParaRPr>
          </a:p>
          <a:p>
            <a:pPr algn="ctr">
              <a:lnSpc>
                <a:spcPct val="150000"/>
              </a:lnSpc>
            </a:pPr>
            <a:r>
              <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rPr>
              <a:t>要过道口想一想，莫闯红灯勤了望；</a:t>
            </a:r>
            <a:endPar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endParaRPr>
          </a:p>
          <a:p>
            <a:pPr algn="ctr">
              <a:lnSpc>
                <a:spcPct val="150000"/>
              </a:lnSpc>
            </a:pPr>
            <a:r>
              <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rPr>
              <a:t>遇到障碍想一想，提前处理别惊慌；</a:t>
            </a:r>
            <a:endPar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endParaRPr>
          </a:p>
          <a:p>
            <a:pPr algn="ctr">
              <a:lnSpc>
                <a:spcPct val="150000"/>
              </a:lnSpc>
            </a:pPr>
            <a:r>
              <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rPr>
              <a:t>转弯之前想一想，需防左右有车辆；</a:t>
            </a:r>
            <a:endPar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endParaRPr>
          </a:p>
          <a:p>
            <a:pPr algn="ctr">
              <a:lnSpc>
                <a:spcPct val="150000"/>
              </a:lnSpc>
            </a:pPr>
            <a:r>
              <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rPr>
              <a:t>会车之前想一想，先慢后停多礼让；</a:t>
            </a:r>
            <a:endPar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endParaRPr>
          </a:p>
          <a:p>
            <a:pPr algn="ctr">
              <a:lnSpc>
                <a:spcPct val="150000"/>
              </a:lnSpc>
            </a:pPr>
            <a:r>
              <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rPr>
              <a:t>超车之前想一想，没有把握别勉强；</a:t>
            </a:r>
            <a:endPar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endParaRPr>
          </a:p>
          <a:p>
            <a:pPr algn="ctr">
              <a:lnSpc>
                <a:spcPct val="150000"/>
              </a:lnSpc>
            </a:pPr>
            <a:r>
              <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rPr>
              <a:t>倒车之前想一想，注意行人和路障；</a:t>
            </a:r>
            <a:endPar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endParaRPr>
          </a:p>
          <a:p>
            <a:pPr algn="ctr">
              <a:lnSpc>
                <a:spcPct val="150000"/>
              </a:lnSpc>
            </a:pPr>
            <a:r>
              <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rPr>
              <a:t>夜间行车想一想，仪表车灯亮不亮；</a:t>
            </a:r>
            <a:endPar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endParaRPr>
          </a:p>
          <a:p>
            <a:pPr algn="ctr">
              <a:lnSpc>
                <a:spcPct val="150000"/>
              </a:lnSpc>
            </a:pPr>
            <a:r>
              <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rPr>
              <a:t>通过城镇想一想，减速鸣号切莫望；</a:t>
            </a:r>
            <a:endPar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endParaRPr>
          </a:p>
          <a:p>
            <a:pPr algn="ctr">
              <a:lnSpc>
                <a:spcPct val="150000"/>
              </a:lnSpc>
            </a:pPr>
            <a:r>
              <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rPr>
              <a:t>雨雾天气想一想，防滑要把车速降；</a:t>
            </a:r>
            <a:endPar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endParaRPr>
          </a:p>
          <a:p>
            <a:pPr algn="ctr">
              <a:lnSpc>
                <a:spcPct val="150000"/>
              </a:lnSpc>
            </a:pPr>
            <a:r>
              <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rPr>
              <a:t>长途行车想一想，劳逸结合放心上；</a:t>
            </a:r>
            <a:endPar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endParaRPr>
          </a:p>
          <a:p>
            <a:pPr algn="ctr">
              <a:lnSpc>
                <a:spcPct val="150000"/>
              </a:lnSpc>
            </a:pPr>
            <a:r>
              <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rPr>
              <a:t>停车之前想一想，选择地点要适当。</a:t>
            </a:r>
            <a:endParaRPr lang="zh-CN" altLang="zh-CN" b="1" kern="100" dirty="0">
              <a:solidFill>
                <a:schemeClr val="bg1"/>
              </a:solidFill>
              <a:latin typeface="思源宋体 CN" panose="02020400000000000000" pitchFamily="18" charset="-122"/>
              <a:ea typeface="思源宋体 CN" panose="02020400000000000000" pitchFamily="18" charset="-122"/>
              <a:cs typeface="Times New Roman" panose="02020603050405020304" pitchFamily="18"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429254" y="2641671"/>
            <a:ext cx="1999492" cy="1505715"/>
          </a:xfrm>
          <a:prstGeom prst="rect">
            <a:avLst/>
          </a:prstGeom>
        </p:spPr>
      </p:pic>
      <p:sp>
        <p:nvSpPr>
          <p:cNvPr id="6" name="文本框 5"/>
          <p:cNvSpPr txBox="1"/>
          <p:nvPr/>
        </p:nvSpPr>
        <p:spPr>
          <a:xfrm>
            <a:off x="1676400" y="5206908"/>
            <a:ext cx="3505200" cy="768350"/>
          </a:xfrm>
          <a:prstGeom prst="rect">
            <a:avLst/>
          </a:prstGeom>
          <a:noFill/>
        </p:spPr>
        <p:txBody>
          <a:bodyPr wrap="square">
            <a:spAutoFit/>
          </a:bodyPr>
          <a:lstStyle>
            <a:defPPr>
              <a:defRPr lang="en-US"/>
            </a:defPPr>
            <a:lvl1pPr marR="0" algn="ctr" fontAlgn="ctr">
              <a:spcBef>
                <a:spcPts val="0"/>
              </a:spcBef>
              <a:spcAft>
                <a:spcPts val="0"/>
              </a:spcAft>
              <a:defRPr sz="4400" kern="100">
                <a:solidFill>
                  <a:srgbClr val="C32A2C"/>
                </a:solidFill>
                <a:effectLst/>
                <a:latin typeface="华文中宋" panose="02010600040101010101" pitchFamily="2" charset="-122"/>
                <a:ea typeface="华文中宋" panose="02010600040101010101" pitchFamily="2" charset="-122"/>
              </a:defRPr>
            </a:lvl1pPr>
          </a:lstStyle>
          <a:p>
            <a:r>
              <a:rPr lang="zh-CN" altLang="zh-CN" dirty="0">
                <a:latin typeface="思源宋体 CN" panose="02020400000000000000" pitchFamily="18" charset="-122"/>
                <a:ea typeface="思源宋体 CN" panose="02020400000000000000" pitchFamily="18" charset="-122"/>
              </a:rPr>
              <a:t>食品安全篇</a:t>
            </a:r>
            <a:endParaRPr lang="zh-CN" altLang="zh-CN" dirty="0">
              <a:latin typeface="思源宋体 CN" panose="02020400000000000000" pitchFamily="18" charset="-122"/>
              <a:ea typeface="思源宋体 CN" panose="02020400000000000000" pitchFamily="18" charset="-122"/>
            </a:endParaRPr>
          </a:p>
        </p:txBody>
      </p:sp>
      <p:sp>
        <p:nvSpPr>
          <p:cNvPr id="4" name="文本框 3"/>
          <p:cNvSpPr txBox="1"/>
          <p:nvPr/>
        </p:nvSpPr>
        <p:spPr>
          <a:xfrm>
            <a:off x="2962071" y="2979029"/>
            <a:ext cx="923698" cy="829945"/>
          </a:xfrm>
          <a:prstGeom prst="rect">
            <a:avLst/>
          </a:prstGeom>
          <a:noFill/>
        </p:spPr>
        <p:txBody>
          <a:bodyPr wrap="square">
            <a:spAutoFit/>
          </a:bodyPr>
          <a:lstStyle/>
          <a:p>
            <a:pPr algn="ctr"/>
            <a:r>
              <a:rPr lang="zh-CN" altLang="en-US" sz="4800" b="1" kern="100" dirty="0">
                <a:solidFill>
                  <a:srgbClr val="C32A2C"/>
                </a:solidFill>
                <a:latin typeface="思源宋体 CN" panose="02020400000000000000" pitchFamily="18" charset="-122"/>
                <a:ea typeface="思源宋体 CN" panose="02020400000000000000" pitchFamily="18" charset="-122"/>
                <a:cs typeface="Times New Roman" panose="02020603050405020304" pitchFamily="18" charset="0"/>
              </a:rPr>
              <a:t>四</a:t>
            </a:r>
            <a:endParaRPr lang="zh-CN" altLang="en-US" sz="4800" b="1" kern="100" dirty="0">
              <a:solidFill>
                <a:srgbClr val="C32A2C"/>
              </a:solidFill>
              <a:latin typeface="思源宋体 CN" panose="02020400000000000000" pitchFamily="18" charset="-122"/>
              <a:ea typeface="思源宋体 CN" panose="02020400000000000000" pitchFamily="18" charset="-122"/>
              <a:cs typeface="Times New Roman" panose="02020603050405020304"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7"/>
            <a:ext cx="3206750" cy="39878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购买食品应注意的问题</a:t>
            </a:r>
            <a:endParaRPr lang="zh-CN" altLang="zh-CN" dirty="0">
              <a:latin typeface="思源宋体 CN" panose="02020400000000000000" pitchFamily="18" charset="-122"/>
              <a:ea typeface="思源宋体 CN" panose="02020400000000000000" pitchFamily="18" charset="-122"/>
            </a:endParaRPr>
          </a:p>
        </p:txBody>
      </p:sp>
      <p:sp>
        <p:nvSpPr>
          <p:cNvPr id="3" name="Rectangle 3"/>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 name="Rectangle 8"/>
          <p:cNvSpPr>
            <a:spLocks noChangeArrowheads="1"/>
          </p:cNvSpPr>
          <p:nvPr/>
        </p:nvSpPr>
        <p:spPr bwMode="auto">
          <a:xfrm>
            <a:off x="-3327400" y="2830286"/>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 name="Rectangle 2"/>
          <p:cNvSpPr>
            <a:spLocks noChangeArrowheads="1"/>
          </p:cNvSpPr>
          <p:nvPr/>
        </p:nvSpPr>
        <p:spPr bwMode="auto">
          <a:xfrm>
            <a:off x="323850" y="1260807"/>
            <a:ext cx="6222093" cy="417550"/>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食品的生产日期与保质期。食品是否腐坏变质。</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sp>
        <p:nvSpPr>
          <p:cNvPr id="7" name="矩形 6"/>
          <p:cNvSpPr/>
          <p:nvPr/>
        </p:nvSpPr>
        <p:spPr>
          <a:xfrm>
            <a:off x="101600" y="1986719"/>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23850" y="2101623"/>
            <a:ext cx="3206750" cy="39878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如何防止食品污染</a:t>
            </a:r>
            <a:endParaRPr lang="zh-CN" altLang="zh-CN" dirty="0">
              <a:latin typeface="思源宋体 CN" panose="02020400000000000000" pitchFamily="18" charset="-122"/>
              <a:ea typeface="思源宋体 CN" panose="02020400000000000000" pitchFamily="18" charset="-122"/>
            </a:endParaRPr>
          </a:p>
        </p:txBody>
      </p:sp>
      <p:sp>
        <p:nvSpPr>
          <p:cNvPr id="10" name="文本框 9"/>
          <p:cNvSpPr txBox="1"/>
          <p:nvPr/>
        </p:nvSpPr>
        <p:spPr>
          <a:xfrm>
            <a:off x="323850" y="2731543"/>
            <a:ext cx="6222092" cy="2249170"/>
          </a:xfrm>
          <a:prstGeom prst="rect">
            <a:avLst/>
          </a:prstGeom>
          <a:noFill/>
        </p:spPr>
        <p:txBody>
          <a:bodyPr wrap="square">
            <a:spAutoFit/>
          </a:bodyPr>
          <a:lstStyle>
            <a:defPPr>
              <a:defRPr lang="en-US"/>
            </a:defPPr>
            <a:lvl1pPr algn="just">
              <a:lnSpc>
                <a:spcPct val="130000"/>
              </a:lnSpc>
              <a:defRPr kern="100">
                <a:latin typeface="黑体" panose="02010609060101010101" charset="-122"/>
                <a:ea typeface="黑体" panose="02010609060101010101"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防止食品污染是做好食品卫生的前提，由于外环境、不洁容器用具和人们的手等途径污染食品，也可在食品生产加工、储存、运输、销售、等环节相互交叉污染，因此防止食品污染非常重要。食品储存应严格做到“四分开”（即生与熟分开，成品与半成品分开，半成品与食品原料分开，食品与杂物、药品分开）。</a:t>
            </a:r>
            <a:endParaRPr lang="zh-CN" altLang="zh-CN" dirty="0">
              <a:latin typeface="思源宋体 CN" panose="02020400000000000000" pitchFamily="18" charset="-122"/>
              <a:ea typeface="思源宋体 CN" panose="02020400000000000000" pitchFamily="18" charset="-122"/>
            </a:endParaRPr>
          </a:p>
        </p:txBody>
      </p:sp>
      <p:sp>
        <p:nvSpPr>
          <p:cNvPr id="11" name="矩形 10"/>
          <p:cNvSpPr/>
          <p:nvPr/>
        </p:nvSpPr>
        <p:spPr>
          <a:xfrm>
            <a:off x="101600" y="5218128"/>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323850" y="5333032"/>
            <a:ext cx="3206750" cy="39878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如何正确保藏储存食品</a:t>
            </a:r>
            <a:endParaRPr lang="zh-CN" altLang="zh-CN" dirty="0">
              <a:latin typeface="思源宋体 CN" panose="02020400000000000000" pitchFamily="18" charset="-122"/>
              <a:ea typeface="思源宋体 CN" panose="02020400000000000000" pitchFamily="18" charset="-122"/>
            </a:endParaRPr>
          </a:p>
        </p:txBody>
      </p:sp>
      <p:sp>
        <p:nvSpPr>
          <p:cNvPr id="13" name="Rectangle 3"/>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4" name="Rectangle 4"/>
          <p:cNvSpPr>
            <a:spLocks noChangeArrowheads="1"/>
          </p:cNvSpPr>
          <p:nvPr/>
        </p:nvSpPr>
        <p:spPr bwMode="auto">
          <a:xfrm>
            <a:off x="323850" y="5987672"/>
            <a:ext cx="6222092" cy="3328670"/>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控制细菌繁殖的最有效的方法是低温储存，食品在冰箱内储存的温度一般在</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0—8℃</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之间。绝大部分致病菌生长繁殖的最适宜温度为</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20</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40℃</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，最适宜的繁殖温度在</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37°C</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左右，低于</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0℃</a:t>
            </a:r>
            <a:r>
              <a:rPr lang="zh-CN" altLang="en-US" kern="100" dirty="0">
                <a:latin typeface="思源宋体 CN" panose="02020400000000000000" pitchFamily="18" charset="-122"/>
                <a:ea typeface="思源宋体 CN" panose="02020400000000000000" pitchFamily="18" charset="-122"/>
                <a:cs typeface="Times New Roman" panose="02020603050405020304" pitchFamily="18" charset="0"/>
              </a:rPr>
              <a:t>多数细菌不能繁殖和产毒。影响细菌繁殖的主要因素是温度和食品的存放时间，温</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度高食品存放时间长，食品最容易发生腐败变质。因此，在低温下储存食品既可保鲜又是预防食品中毒的一项重要措施，但是食品也不宜在冰箱中过久保存，由于食品保藏储存不当，吃前又未回锅充分加热，同样会引起食物中毒事故发生。</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60700" y="5948921"/>
            <a:ext cx="3485243" cy="2042676"/>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101600" y="515983"/>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630887"/>
            <a:ext cx="3206750" cy="39878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如何彻底杀灭病原菌</a:t>
            </a:r>
            <a:endParaRPr lang="zh-CN" altLang="zh-CN" dirty="0">
              <a:latin typeface="思源宋体 CN" panose="02020400000000000000" pitchFamily="18" charset="-122"/>
              <a:ea typeface="思源宋体 CN" panose="02020400000000000000" pitchFamily="18" charset="-122"/>
            </a:endParaRPr>
          </a:p>
        </p:txBody>
      </p:sp>
      <p:sp>
        <p:nvSpPr>
          <p:cNvPr id="3" name="Rectangle 3"/>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9" name="Rectangle 8"/>
          <p:cNvSpPr>
            <a:spLocks noChangeArrowheads="1"/>
          </p:cNvSpPr>
          <p:nvPr/>
        </p:nvSpPr>
        <p:spPr bwMode="auto">
          <a:xfrm>
            <a:off x="-3327400" y="2830286"/>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 name="Rectangle 2"/>
          <p:cNvSpPr>
            <a:spLocks noChangeArrowheads="1"/>
          </p:cNvSpPr>
          <p:nvPr/>
        </p:nvSpPr>
        <p:spPr bwMode="auto">
          <a:xfrm>
            <a:off x="323850" y="1260807"/>
            <a:ext cx="6222093" cy="3688080"/>
          </a:xfrm>
          <a:prstGeom prst="rect">
            <a:avLst/>
          </a:prstGeom>
          <a:noFill/>
        </p:spPr>
        <p:txBody>
          <a:bodyPr wrap="square">
            <a:spAutoFit/>
          </a:bodyPr>
          <a:lstStyle/>
          <a:p>
            <a:pPr algn="just">
              <a:lnSpc>
                <a:spcPct val="130000"/>
              </a:lnSpc>
            </a:pP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彻底加热是杀灭病原微生物预防食物中毒事故的关键。</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、加工后的熟食品要在</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2</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小时内趁热食用，剩余的食品有条件的地方，应放在通风凉爽的地方，凉透后及时放入冰箱内保存，下次使用时要彻底加热。</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a:p>
            <a:pPr algn="just">
              <a:lnSpc>
                <a:spcPct val="130000"/>
              </a:lnSpc>
            </a:pP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2</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、加工熟肉制品时要做到充分加热，肉块大的应做到炖熟煮透，出锅后要防止污染放在清洁的食品容器中，凉透后及时放入冰箱内保存，在储存时间上要严格控制，一般要求夏天超过</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8</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小时，冬天超过</a:t>
            </a:r>
            <a:r>
              <a:rPr lang="en-US" altLang="zh-CN" kern="100" dirty="0">
                <a:latin typeface="思源宋体 CN" panose="02020400000000000000" pitchFamily="18" charset="-122"/>
                <a:ea typeface="思源宋体 CN" panose="02020400000000000000" pitchFamily="18" charset="-122"/>
                <a:cs typeface="Times New Roman" panose="02020603050405020304" pitchFamily="18" charset="0"/>
              </a:rPr>
              <a:t>12</a:t>
            </a:r>
            <a:r>
              <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rPr>
              <a:t>小时的，吃前都要彻底回锅加热。凡达不到“五专”（专人、专室、专工具、专用消毒设备、专用冷藏设备）条件的集体食堂不得加工熟肉制品和凉拌菜。</a:t>
            </a:r>
            <a:endParaRPr lang="zh-CN" altLang="zh-CN" kern="100" dirty="0">
              <a:latin typeface="思源宋体 CN" panose="02020400000000000000" pitchFamily="18" charset="-122"/>
              <a:ea typeface="思源宋体 CN" panose="02020400000000000000" pitchFamily="18" charset="-122"/>
              <a:cs typeface="Times New Roman" panose="02020603050405020304" pitchFamily="18" charset="0"/>
            </a:endParaRPr>
          </a:p>
        </p:txBody>
      </p:sp>
      <p:sp>
        <p:nvSpPr>
          <p:cNvPr id="13" name="Rectangle 3"/>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矩形 14"/>
          <p:cNvSpPr/>
          <p:nvPr/>
        </p:nvSpPr>
        <p:spPr>
          <a:xfrm>
            <a:off x="101600" y="5204097"/>
            <a:ext cx="4102100" cy="629920"/>
          </a:xfrm>
          <a:prstGeom prst="rect">
            <a:avLst/>
          </a:prstGeom>
          <a:solidFill>
            <a:srgbClr val="D94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323850" y="5319001"/>
            <a:ext cx="3206750" cy="398780"/>
          </a:xfrm>
          <a:prstGeom prst="rect">
            <a:avLst/>
          </a:prstGeom>
          <a:noFill/>
        </p:spPr>
        <p:txBody>
          <a:bodyPr wrap="square">
            <a:spAutoFit/>
          </a:bodyPr>
          <a:lstStyle>
            <a:defPPr>
              <a:defRPr lang="en-US"/>
            </a:defPPr>
            <a:lvl1pPr marR="0" lvl="0" indent="0" algn="just" fontAlgn="ctr">
              <a:spcBef>
                <a:spcPts val="0"/>
              </a:spcBef>
              <a:spcAft>
                <a:spcPts val="0"/>
              </a:spcAft>
              <a:buFont typeface="Times New Roman" panose="02020603050405020304" pitchFamily="18" charset="0"/>
              <a:buNone/>
              <a:defRPr sz="2000" b="1" kern="10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如何预防食物中毒</a:t>
            </a:r>
            <a:endParaRPr lang="zh-CN" altLang="zh-CN" dirty="0">
              <a:latin typeface="思源宋体 CN" panose="02020400000000000000" pitchFamily="18" charset="-122"/>
              <a:ea typeface="思源宋体 CN" panose="02020400000000000000" pitchFamily="18" charset="-122"/>
            </a:endParaRPr>
          </a:p>
        </p:txBody>
      </p:sp>
      <p:sp>
        <p:nvSpPr>
          <p:cNvPr id="2" name="Rectangle 2"/>
          <p:cNvSpPr>
            <a:spLocks noChangeArrowheads="1"/>
          </p:cNvSpPr>
          <p:nvPr/>
        </p:nvSpPr>
        <p:spPr bwMode="auto">
          <a:xfrm>
            <a:off x="-6139543" y="364094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69790" tIns="165048" rIns="91440" bIns="165048" numCol="1" anchor="ctr" anchorCtr="0" compatLnSpc="1">
            <a:spAutoFit/>
          </a:bodyPr>
          <a:lstStyle/>
          <a:p>
            <a:pPr marL="0" marR="0" lvl="0" indent="0" algn="l" defTabSz="914400" rtl="0" eaLnBrk="0" fontAlgn="ctr" latinLnBrk="0" hangingPunct="0">
              <a:lnSpc>
                <a:spcPct val="100000"/>
              </a:lnSpc>
              <a:spcBef>
                <a:spcPct val="0"/>
              </a:spcBef>
              <a:spcAft>
                <a:spcPct val="0"/>
              </a:spcAft>
              <a:buClrTx/>
              <a:buSzTx/>
              <a:buFontTx/>
              <a:buNone/>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0" name="文本框 19"/>
          <p:cNvSpPr txBox="1"/>
          <p:nvPr/>
        </p:nvSpPr>
        <p:spPr>
          <a:xfrm>
            <a:off x="323851" y="5948921"/>
            <a:ext cx="2608035" cy="1889760"/>
          </a:xfrm>
          <a:prstGeom prst="rect">
            <a:avLst/>
          </a:prstGeom>
          <a:noFill/>
        </p:spPr>
        <p:txBody>
          <a:bodyPr wrap="square">
            <a:spAutoFit/>
          </a:bodyPr>
          <a:lstStyle>
            <a:defPPr>
              <a:defRPr lang="en-US"/>
            </a:defPPr>
            <a:lvl1pPr algn="just">
              <a:lnSpc>
                <a:spcPct val="130000"/>
              </a:lnSpc>
              <a:defRPr kern="100">
                <a:latin typeface="黑体" panose="02010609060101010101" charset="-122"/>
                <a:ea typeface="黑体" panose="02010609060101010101"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加工扁豆、东北大油豆及其他豆类疏菜时，一定要充分加热，以防豆类本身的有害物质造成食物中毒。</a:t>
            </a:r>
            <a:endParaRPr lang="zh-CN" altLang="zh-CN" dirty="0">
              <a:latin typeface="思源宋体 CN" panose="02020400000000000000" pitchFamily="18" charset="-122"/>
              <a:ea typeface="思源宋体 CN" panose="02020400000000000000" pitchFamily="18" charset="-122"/>
            </a:endParaRPr>
          </a:p>
        </p:txBody>
      </p:sp>
      <p:sp>
        <p:nvSpPr>
          <p:cNvPr id="23" name="文本框 22"/>
          <p:cNvSpPr txBox="1"/>
          <p:nvPr/>
        </p:nvSpPr>
        <p:spPr>
          <a:xfrm>
            <a:off x="323850" y="8106501"/>
            <a:ext cx="6222093" cy="777649"/>
          </a:xfrm>
          <a:prstGeom prst="rect">
            <a:avLst/>
          </a:prstGeom>
          <a:noFill/>
        </p:spPr>
        <p:txBody>
          <a:bodyPr wrap="square">
            <a:spAutoFit/>
          </a:bodyPr>
          <a:lstStyle>
            <a:defPPr>
              <a:defRPr lang="en-US"/>
            </a:defPPr>
            <a:lvl1pPr algn="just">
              <a:lnSpc>
                <a:spcPct val="130000"/>
              </a:lnSpc>
              <a:defRPr kern="100">
                <a:latin typeface="黑体" panose="02010609060101010101" charset="-122"/>
                <a:ea typeface="黑体" panose="02010609060101010101" charset="-122"/>
                <a:cs typeface="Times New Roman" panose="02020603050405020304" pitchFamily="18" charset="0"/>
              </a:defRPr>
            </a:lvl1pPr>
          </a:lstStyle>
          <a:p>
            <a:r>
              <a:rPr lang="zh-CN" altLang="zh-CN" dirty="0">
                <a:latin typeface="思源宋体 CN" panose="02020400000000000000" pitchFamily="18" charset="-122"/>
                <a:ea typeface="思源宋体 CN" panose="02020400000000000000" pitchFamily="18" charset="-122"/>
              </a:rPr>
              <a:t>不随便采购河豚鱼、野蘑菇、木薯、鲜黄花菜、发芽土豆等，以免加工食用后造成食物中毒。</a:t>
            </a:r>
            <a:endParaRPr lang="zh-CN" altLang="zh-CN" dirty="0">
              <a:latin typeface="思源宋体 CN" panose="02020400000000000000" pitchFamily="18" charset="-122"/>
              <a:ea typeface="思源宋体 CN" panose="02020400000000000000" pitchFamily="18" charset="-122"/>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526142" y="1484475"/>
            <a:ext cx="1952171" cy="1952171"/>
          </a:xfrm>
          <a:prstGeom prst="rect">
            <a:avLst/>
          </a:prstGeom>
        </p:spPr>
      </p:pic>
      <p:sp>
        <p:nvSpPr>
          <p:cNvPr id="5" name="文本框 4"/>
          <p:cNvSpPr txBox="1"/>
          <p:nvPr/>
        </p:nvSpPr>
        <p:spPr>
          <a:xfrm>
            <a:off x="1676400" y="606362"/>
            <a:ext cx="3505200" cy="583565"/>
          </a:xfrm>
          <a:prstGeom prst="rect">
            <a:avLst/>
          </a:prstGeom>
          <a:noFill/>
        </p:spPr>
        <p:txBody>
          <a:bodyPr wrap="square">
            <a:spAutoFit/>
          </a:bodyPr>
          <a:lstStyle/>
          <a:p>
            <a:pPr lvl="0" algn="ctr" fontAlgn="ctr">
              <a:spcBef>
                <a:spcPts val="1300"/>
              </a:spcBef>
              <a:spcAft>
                <a:spcPts val="1300"/>
              </a:spcAft>
              <a:tabLst>
                <a:tab pos="266700" algn="l"/>
              </a:tabLst>
            </a:pPr>
            <a:r>
              <a:rPr lang="zh-CN" altLang="zh-CN" sz="3200" b="1" dirty="0">
                <a:solidFill>
                  <a:srgbClr val="C32A2C"/>
                </a:solidFill>
                <a:effectLst/>
                <a:latin typeface="思源宋体 CN" panose="02020400000000000000" pitchFamily="18" charset="-122"/>
                <a:ea typeface="思源宋体 CN" panose="02020400000000000000" pitchFamily="18" charset="-122"/>
                <a:cs typeface="Times New Roman" panose="02020603050405020304" pitchFamily="18" charset="0"/>
              </a:rPr>
              <a:t>紧急报警电话</a:t>
            </a:r>
            <a:endParaRPr lang="zh-CN" altLang="zh-CN" sz="3200" b="1" dirty="0">
              <a:solidFill>
                <a:srgbClr val="C32A2C"/>
              </a:solidFill>
              <a:effectLst/>
              <a:latin typeface="思源宋体 CN" panose="02020400000000000000" pitchFamily="18" charset="-122"/>
              <a:ea typeface="思源宋体 CN" panose="02020400000000000000" pitchFamily="18" charset="-122"/>
              <a:cs typeface="Times New Roman" panose="02020603050405020304" pitchFamily="18" charset="0"/>
            </a:endParaRPr>
          </a:p>
        </p:txBody>
      </p:sp>
      <p:sp>
        <p:nvSpPr>
          <p:cNvPr id="7" name="文本框 6"/>
          <p:cNvSpPr txBox="1"/>
          <p:nvPr/>
        </p:nvSpPr>
        <p:spPr>
          <a:xfrm>
            <a:off x="2764971" y="2407357"/>
            <a:ext cx="3349171" cy="460375"/>
          </a:xfrm>
          <a:prstGeom prst="rect">
            <a:avLst/>
          </a:prstGeom>
          <a:noFill/>
        </p:spPr>
        <p:txBody>
          <a:bodyPr wrap="square">
            <a:spAutoFit/>
          </a:bodyPr>
          <a:lstStyle/>
          <a:p>
            <a:pPr algn="l" fontAlgn="ct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zh-CN" altLang="zh-CN" sz="2400" b="1" kern="100" dirty="0">
                <a:effectLst/>
                <a:latin typeface="思源宋体 CN" panose="02020400000000000000" pitchFamily="18" charset="-122"/>
                <a:ea typeface="思源宋体 CN" panose="02020400000000000000" pitchFamily="18" charset="-122"/>
              </a:rPr>
              <a:t>报警服务电话：</a:t>
            </a:r>
            <a:r>
              <a:rPr lang="en-US" altLang="zh-CN" sz="2400" b="1" kern="100" dirty="0">
                <a:effectLst/>
                <a:latin typeface="思源宋体 CN" panose="02020400000000000000" pitchFamily="18" charset="-122"/>
                <a:ea typeface="思源宋体 CN" panose="02020400000000000000" pitchFamily="18" charset="-122"/>
              </a:rPr>
              <a:t>110</a:t>
            </a:r>
            <a:endParaRPr lang="zh-CN" altLang="zh-CN" sz="2400" b="1" kern="100" dirty="0">
              <a:effectLst/>
              <a:latin typeface="思源宋体 CN" panose="02020400000000000000" pitchFamily="18" charset="-122"/>
              <a:ea typeface="思源宋体 CN" panose="02020400000000000000" pitchFamily="18" charset="-122"/>
            </a:endParaRPr>
          </a:p>
        </p:txBody>
      </p:sp>
      <p:pic>
        <p:nvPicPr>
          <p:cNvPr id="9" name="图片 8"/>
          <p:cNvPicPr>
            <a:picLocks noChangeAspect="1"/>
          </p:cNvPicPr>
          <p:nvPr/>
        </p:nvPicPr>
        <p:blipFill>
          <a:blip r:embed="rId2"/>
          <a:stretch>
            <a:fillRect/>
          </a:stretch>
        </p:blipFill>
        <p:spPr>
          <a:xfrm>
            <a:off x="820289" y="3436646"/>
            <a:ext cx="1363876" cy="1952171"/>
          </a:xfrm>
          <a:prstGeom prst="rect">
            <a:avLst/>
          </a:prstGeom>
        </p:spPr>
      </p:pic>
      <p:sp>
        <p:nvSpPr>
          <p:cNvPr id="10" name="文本框 9"/>
          <p:cNvSpPr txBox="1"/>
          <p:nvPr/>
        </p:nvSpPr>
        <p:spPr>
          <a:xfrm>
            <a:off x="2764971" y="4181898"/>
            <a:ext cx="3349171" cy="460375"/>
          </a:xfrm>
          <a:prstGeom prst="rect">
            <a:avLst/>
          </a:prstGeom>
          <a:noFill/>
        </p:spPr>
        <p:txBody>
          <a:bodyPr wrap="square">
            <a:spAutoFit/>
          </a:bodyPr>
          <a:lstStyle>
            <a:defPPr>
              <a:defRPr lang="en-US"/>
            </a:defPPr>
            <a:lvl1pPr fontAlgn="ct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sz="2400" b="1" kern="100">
                <a:effectLst/>
                <a:latin typeface="微软雅黑" panose="020B0503020204020204" pitchFamily="34" charset="-122"/>
                <a:ea typeface="微软雅黑" panose="020B0503020204020204" pitchFamily="34" charset="-122"/>
              </a:defRPr>
            </a:lvl1pPr>
          </a:lstStyle>
          <a:p>
            <a:r>
              <a:rPr lang="zh-CN" altLang="zh-CN" dirty="0">
                <a:latin typeface="思源宋体 CN" panose="02020400000000000000" pitchFamily="18" charset="-122"/>
                <a:ea typeface="思源宋体 CN" panose="02020400000000000000" pitchFamily="18" charset="-122"/>
              </a:rPr>
              <a:t>火警报警电话：</a:t>
            </a:r>
            <a:r>
              <a:rPr lang="en-US" altLang="zh-CN" dirty="0">
                <a:latin typeface="思源宋体 CN" panose="02020400000000000000" pitchFamily="18" charset="-122"/>
                <a:ea typeface="思源宋体 CN" panose="02020400000000000000" pitchFamily="18" charset="-122"/>
              </a:rPr>
              <a:t>119</a:t>
            </a:r>
            <a:endParaRPr lang="zh-CN" altLang="zh-CN" dirty="0">
              <a:latin typeface="思源宋体 CN" panose="02020400000000000000" pitchFamily="18" charset="-122"/>
              <a:ea typeface="思源宋体 CN" panose="02020400000000000000" pitchFamily="18" charset="-122"/>
            </a:endParaRPr>
          </a:p>
        </p:txBody>
      </p: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762" y="5446873"/>
            <a:ext cx="1694932" cy="1694932"/>
          </a:xfrm>
          <a:prstGeom prst="rect">
            <a:avLst/>
          </a:prstGeom>
        </p:spPr>
      </p:pic>
      <p:sp>
        <p:nvSpPr>
          <p:cNvPr id="14" name="文本框 13"/>
          <p:cNvSpPr txBox="1"/>
          <p:nvPr/>
        </p:nvSpPr>
        <p:spPr>
          <a:xfrm>
            <a:off x="2764971" y="6078020"/>
            <a:ext cx="3505200" cy="461665"/>
          </a:xfrm>
          <a:prstGeom prst="rect">
            <a:avLst/>
          </a:prstGeom>
          <a:noFill/>
        </p:spPr>
        <p:txBody>
          <a:bodyPr wrap="square">
            <a:spAutoFit/>
          </a:bodyPr>
          <a:lstStyle>
            <a:defPPr>
              <a:defRPr lang="en-US"/>
            </a:defPPr>
            <a:lvl1pPr fontAlgn="ct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sz="2400" b="1" kern="100">
                <a:effectLst/>
                <a:latin typeface="微软雅黑" panose="020B0503020204020204" pitchFamily="34" charset="-122"/>
                <a:ea typeface="微软雅黑" panose="020B0503020204020204" pitchFamily="34" charset="-122"/>
              </a:defRPr>
            </a:lvl1pPr>
          </a:lstStyle>
          <a:p>
            <a:r>
              <a:rPr lang="zh-CN" altLang="zh-CN" dirty="0">
                <a:latin typeface="思源宋体 CN" panose="02020400000000000000" pitchFamily="18" charset="-122"/>
                <a:ea typeface="思源宋体 CN" panose="02020400000000000000" pitchFamily="18" charset="-122"/>
              </a:rPr>
              <a:t>交通事故报警电话：</a:t>
            </a:r>
            <a:r>
              <a:rPr lang="en-US" altLang="zh-CN" dirty="0">
                <a:latin typeface="思源宋体 CN" panose="02020400000000000000" pitchFamily="18" charset="-122"/>
                <a:ea typeface="思源宋体 CN" panose="02020400000000000000" pitchFamily="18" charset="-122"/>
              </a:rPr>
              <a:t>122</a:t>
            </a:r>
            <a:endParaRPr lang="zh-CN" altLang="zh-CN" dirty="0">
              <a:latin typeface="思源宋体 CN" panose="02020400000000000000" pitchFamily="18" charset="-122"/>
              <a:ea typeface="思源宋体 CN" panose="02020400000000000000" pitchFamily="18" charset="-122"/>
            </a:endParaRPr>
          </a:p>
        </p:txBody>
      </p:sp>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365" y="7475243"/>
            <a:ext cx="1945948" cy="1459461"/>
          </a:xfrm>
          <a:prstGeom prst="rect">
            <a:avLst/>
          </a:prstGeom>
        </p:spPr>
      </p:pic>
      <p:sp>
        <p:nvSpPr>
          <p:cNvPr id="17" name="文本框 16"/>
          <p:cNvSpPr txBox="1"/>
          <p:nvPr/>
        </p:nvSpPr>
        <p:spPr>
          <a:xfrm>
            <a:off x="2764971" y="7974142"/>
            <a:ext cx="3505200" cy="461665"/>
          </a:xfrm>
          <a:prstGeom prst="rect">
            <a:avLst/>
          </a:prstGeom>
          <a:noFill/>
        </p:spPr>
        <p:txBody>
          <a:bodyPr wrap="square">
            <a:spAutoFit/>
          </a:bodyPr>
          <a:lstStyle>
            <a:defPPr>
              <a:defRPr lang="en-US"/>
            </a:defPPr>
            <a:lvl1pPr fontAlgn="ct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sz="2400" b="1" kern="100">
                <a:effectLst/>
                <a:latin typeface="微软雅黑" panose="020B0503020204020204" pitchFamily="34" charset="-122"/>
                <a:ea typeface="微软雅黑" panose="020B0503020204020204" pitchFamily="34" charset="-122"/>
              </a:defRPr>
            </a:lvl1pPr>
          </a:lstStyle>
          <a:p>
            <a:r>
              <a:rPr lang="zh-CN" altLang="zh-CN" dirty="0">
                <a:latin typeface="思源宋体 CN" panose="02020400000000000000" pitchFamily="18" charset="-122"/>
                <a:ea typeface="思源宋体 CN" panose="02020400000000000000" pitchFamily="18" charset="-122"/>
              </a:rPr>
              <a:t>医疗急救指挥中心：</a:t>
            </a:r>
            <a:r>
              <a:rPr lang="en-US" altLang="zh-CN" dirty="0">
                <a:latin typeface="思源宋体 CN" panose="02020400000000000000" pitchFamily="18" charset="-122"/>
                <a:ea typeface="思源宋体 CN" panose="02020400000000000000" pitchFamily="18" charset="-122"/>
              </a:rPr>
              <a:t>120</a:t>
            </a:r>
            <a:endParaRPr lang="zh-CN" altLang="zh-CN" dirty="0">
              <a:latin typeface="思源宋体 CN" panose="02020400000000000000" pitchFamily="18" charset="-122"/>
              <a:ea typeface="思源宋体 CN" panose="02020400000000000000" pitchFamily="18" charset="-122"/>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srcRect r="50000"/>
          <a:stretch>
            <a:fillRect/>
          </a:stretch>
        </p:blipFill>
        <p:spPr>
          <a:xfrm>
            <a:off x="-83457" y="0"/>
            <a:ext cx="7024914" cy="9934851"/>
          </a:xfrm>
          <a:prstGeom prst="rect">
            <a:avLst/>
          </a:prstGeom>
        </p:spPr>
      </p:pic>
      <p:sp>
        <p:nvSpPr>
          <p:cNvPr id="2" name="文本框 1"/>
          <p:cNvSpPr txBox="1"/>
          <p:nvPr/>
        </p:nvSpPr>
        <p:spPr>
          <a:xfrm>
            <a:off x="2674257" y="4768334"/>
            <a:ext cx="1509486" cy="368300"/>
          </a:xfrm>
          <a:prstGeom prst="rect">
            <a:avLst/>
          </a:prstGeom>
          <a:noFill/>
        </p:spPr>
        <p:txBody>
          <a:bodyPr wrap="square" rtlCol="0">
            <a:spAutoFit/>
          </a:bodyPr>
          <a:lstStyle/>
          <a:p>
            <a:pPr algn="ctr"/>
            <a:r>
              <a:rPr lang="en-US" altLang="zh-CN" dirty="0">
                <a:solidFill>
                  <a:schemeClr val="bg1"/>
                </a:solidFill>
                <a:latin typeface="思源宋体 CN" panose="02020400000000000000" pitchFamily="18" charset="-122"/>
                <a:ea typeface="思源宋体 CN" panose="02020400000000000000" pitchFamily="18" charset="-122"/>
              </a:rPr>
              <a:t>安</a:t>
            </a:r>
            <a:r>
              <a:rPr lang="zh-CN" altLang="en-US" dirty="0">
                <a:solidFill>
                  <a:schemeClr val="bg1"/>
                </a:solidFill>
                <a:latin typeface="思源宋体 CN" panose="02020400000000000000" pitchFamily="18" charset="-122"/>
                <a:ea typeface="思源宋体 CN" panose="02020400000000000000" pitchFamily="18" charset="-122"/>
              </a:rPr>
              <a:t>全第一</a:t>
            </a:r>
            <a:endParaRPr lang="zh-CN" altLang="en-US" dirty="0">
              <a:solidFill>
                <a:schemeClr val="bg1"/>
              </a:solidFill>
              <a:latin typeface="思源宋体 CN" panose="02020400000000000000" pitchFamily="18" charset="-122"/>
              <a:ea typeface="思源宋体 CN" panose="02020400000000000000" pitchFamily="18" charset="-122"/>
            </a:endParaRPr>
          </a:p>
        </p:txBody>
      </p:sp>
      <p:sp>
        <p:nvSpPr>
          <p:cNvPr id="3" name="文本框 2"/>
          <p:cNvSpPr txBox="1"/>
          <p:nvPr/>
        </p:nvSpPr>
        <p:spPr>
          <a:xfrm>
            <a:off x="928914" y="8741529"/>
            <a:ext cx="5035731" cy="368300"/>
          </a:xfrm>
          <a:prstGeom prst="rect">
            <a:avLst/>
          </a:prstGeom>
          <a:noFill/>
        </p:spPr>
        <p:txBody>
          <a:bodyPr wrap="square" rtlCol="0">
            <a:spAutoFit/>
          </a:bodyPr>
          <a:lstStyle/>
          <a:p>
            <a:pPr algn="ctr"/>
            <a:r>
              <a:rPr lang="zh-CN" altLang="en-US" dirty="0">
                <a:solidFill>
                  <a:schemeClr val="bg1"/>
                </a:solidFill>
                <a:latin typeface="思源宋体 CN" panose="02020400000000000000" pitchFamily="18" charset="-122"/>
                <a:ea typeface="思源宋体 CN" panose="02020400000000000000" pitchFamily="18" charset="-122"/>
              </a:rPr>
              <a:t>人人讲安全 个个会</a:t>
            </a:r>
            <a:r>
              <a:rPr lang="zh-CN" altLang="en-US">
                <a:solidFill>
                  <a:schemeClr val="bg1"/>
                </a:solidFill>
                <a:latin typeface="思源宋体 CN" panose="02020400000000000000" pitchFamily="18" charset="-122"/>
                <a:ea typeface="思源宋体 CN" panose="02020400000000000000" pitchFamily="18" charset="-122"/>
              </a:rPr>
              <a:t>应急</a:t>
            </a:r>
            <a:r>
              <a:rPr lang="en-US" altLang="zh-CN">
                <a:solidFill>
                  <a:schemeClr val="bg1"/>
                </a:solidFill>
                <a:latin typeface="思源宋体 CN" panose="02020400000000000000" pitchFamily="18" charset="-122"/>
                <a:ea typeface="思源宋体 CN" panose="02020400000000000000" pitchFamily="18" charset="-122"/>
              </a:rPr>
              <a:t>——</a:t>
            </a:r>
            <a:r>
              <a:rPr lang="zh-CN" altLang="en-US">
                <a:solidFill>
                  <a:schemeClr val="bg1"/>
                </a:solidFill>
                <a:latin typeface="思源宋体 CN" panose="02020400000000000000" pitchFamily="18" charset="-122"/>
                <a:ea typeface="思源宋体 CN" panose="02020400000000000000" pitchFamily="18" charset="-122"/>
              </a:rPr>
              <a:t>排查整治风险隐患</a:t>
            </a:r>
            <a:endParaRPr lang="zh-CN" altLang="en-US" dirty="0">
              <a:solidFill>
                <a:schemeClr val="bg1"/>
              </a:solidFill>
              <a:latin typeface="思源宋体 CN" panose="02020400000000000000" pitchFamily="18" charset="-122"/>
              <a:ea typeface="思源宋体 CN" panose="02020400000000000000" pitchFamily="18"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图片 56"/>
          <p:cNvPicPr>
            <a:picLocks noChangeAspect="1"/>
          </p:cNvPicPr>
          <p:nvPr/>
        </p:nvPicPr>
        <p:blipFill>
          <a:blip r:embed="rId1"/>
          <a:srcRect r="183" b="10719"/>
          <a:stretch>
            <a:fillRect/>
          </a:stretch>
        </p:blipFill>
        <p:spPr>
          <a:xfrm>
            <a:off x="0" y="1544431"/>
            <a:ext cx="6858000" cy="2502741"/>
          </a:xfrm>
          <a:custGeom>
            <a:avLst/>
            <a:gdLst>
              <a:gd name="connsiteX0" fmla="*/ 0 w 12192000"/>
              <a:gd name="connsiteY0" fmla="*/ 0 h 4449318"/>
              <a:gd name="connsiteX1" fmla="*/ 12192000 w 12192000"/>
              <a:gd name="connsiteY1" fmla="*/ 0 h 4449318"/>
              <a:gd name="connsiteX2" fmla="*/ 12192000 w 12192000"/>
              <a:gd name="connsiteY2" fmla="*/ 4449318 h 4449318"/>
              <a:gd name="connsiteX3" fmla="*/ 0 w 12192000"/>
              <a:gd name="connsiteY3" fmla="*/ 4449318 h 4449318"/>
            </a:gdLst>
            <a:ahLst/>
            <a:cxnLst>
              <a:cxn ang="0">
                <a:pos x="connsiteX0" y="connsiteY0"/>
              </a:cxn>
              <a:cxn ang="0">
                <a:pos x="connsiteX1" y="connsiteY1"/>
              </a:cxn>
              <a:cxn ang="0">
                <a:pos x="connsiteX2" y="connsiteY2"/>
              </a:cxn>
              <a:cxn ang="0">
                <a:pos x="connsiteX3" y="connsiteY3"/>
              </a:cxn>
            </a:cxnLst>
            <a:rect l="l" t="t" r="r" b="b"/>
            <a:pathLst>
              <a:path w="12192000" h="4449318">
                <a:moveTo>
                  <a:pt x="0" y="0"/>
                </a:moveTo>
                <a:lnTo>
                  <a:pt x="12192000" y="0"/>
                </a:lnTo>
                <a:lnTo>
                  <a:pt x="12192000" y="4449318"/>
                </a:lnTo>
                <a:lnTo>
                  <a:pt x="0" y="4449318"/>
                </a:lnTo>
                <a:close/>
              </a:path>
            </a:pathLst>
          </a:custGeom>
        </p:spPr>
      </p:pic>
      <p:pic>
        <p:nvPicPr>
          <p:cNvPr id="9" name="图片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425491" y="164776"/>
            <a:ext cx="2432509" cy="653941"/>
          </a:xfrm>
          <a:prstGeom prst="rect">
            <a:avLst/>
          </a:prstGeom>
        </p:spPr>
      </p:pic>
      <p:sp>
        <p:nvSpPr>
          <p:cNvPr id="27" name="矩形 26"/>
          <p:cNvSpPr/>
          <p:nvPr/>
        </p:nvSpPr>
        <p:spPr>
          <a:xfrm>
            <a:off x="0" y="3736419"/>
            <a:ext cx="6858000" cy="28575"/>
          </a:xfrm>
          <a:prstGeom prst="rect">
            <a:avLst/>
          </a:prstGeom>
          <a:solidFill>
            <a:srgbClr val="EBA64B"/>
          </a:solidFill>
          <a:ln>
            <a:solidFill>
              <a:srgbClr val="F0822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endParaRPr lang="zh-CN" altLang="en-US" sz="1015">
              <a:solidFill>
                <a:prstClr val="white"/>
              </a:solidFill>
              <a:latin typeface="思源黑体 CN Medium" panose="020B0600000000000000" charset="-122"/>
              <a:ea typeface="思源黑体 CN Medium" panose="020B0600000000000000" charset="-122"/>
            </a:endParaRPr>
          </a:p>
        </p:txBody>
      </p:sp>
      <p:pic>
        <p:nvPicPr>
          <p:cNvPr id="58" name="图片 57"/>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63985" y="260697"/>
            <a:ext cx="1284247" cy="823317"/>
          </a:xfrm>
          <a:prstGeom prst="rect">
            <a:avLst/>
          </a:prstGeom>
        </p:spPr>
      </p:pic>
      <p:pic>
        <p:nvPicPr>
          <p:cNvPr id="36" name="4">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274142" y="342505"/>
            <a:ext cx="274142" cy="274141"/>
          </a:xfrm>
          <a:prstGeom prst="rect">
            <a:avLst/>
          </a:prstGeom>
        </p:spPr>
      </p:pic>
      <p:sp>
        <p:nvSpPr>
          <p:cNvPr id="40" name="2"/>
          <p:cNvSpPr txBox="1"/>
          <p:nvPr/>
        </p:nvSpPr>
        <p:spPr>
          <a:xfrm>
            <a:off x="597633" y="1610937"/>
            <a:ext cx="5680187" cy="461665"/>
          </a:xfrm>
          <a:prstGeom prst="rect">
            <a:avLst/>
          </a:prstGeom>
          <a:noFill/>
        </p:spPr>
        <p:txBody>
          <a:bodyPr wrap="square" rtlCol="0">
            <a:spAutoFit/>
          </a:bodyPr>
          <a:lstStyle/>
          <a:p>
            <a:pPr lvl="0" algn="ctr"/>
            <a:r>
              <a:rPr lang="zh-CN" altLang="en-US" sz="2400" b="1">
                <a:gradFill>
                  <a:gsLst>
                    <a:gs pos="7000">
                      <a:srgbClr val="FF0000"/>
                    </a:gs>
                    <a:gs pos="100000">
                      <a:srgbClr val="C00000"/>
                    </a:gs>
                  </a:gsLst>
                  <a:lin ang="5400000" scaled="1"/>
                </a:gradFill>
                <a:latin typeface="思源宋体 CN" panose="02020400000000000000" pitchFamily="18" charset="-122"/>
                <a:ea typeface="思源宋体 CN" panose="02020400000000000000" pitchFamily="18" charset="-122"/>
              </a:rPr>
              <a:t>大力培育安全文化</a:t>
            </a:r>
            <a:endParaRPr lang="zh-CN" altLang="en-US" sz="2400" b="1">
              <a:gradFill>
                <a:gsLst>
                  <a:gs pos="7000">
                    <a:srgbClr val="FF0000"/>
                  </a:gs>
                  <a:gs pos="100000">
                    <a:srgbClr val="C00000"/>
                  </a:gs>
                </a:gsLst>
                <a:lin ang="5400000" scaled="1"/>
              </a:gradFill>
              <a:latin typeface="思源宋体 CN" panose="02020400000000000000" pitchFamily="18" charset="-122"/>
              <a:ea typeface="思源宋体 CN" panose="02020400000000000000" pitchFamily="18" charset="-122"/>
            </a:endParaRPr>
          </a:p>
        </p:txBody>
      </p:sp>
      <p:grpSp>
        <p:nvGrpSpPr>
          <p:cNvPr id="5" name="2"/>
          <p:cNvGrpSpPr/>
          <p:nvPr/>
        </p:nvGrpSpPr>
        <p:grpSpPr>
          <a:xfrm>
            <a:off x="998067" y="2507388"/>
            <a:ext cx="5030122" cy="429994"/>
            <a:chOff x="1077419" y="5496453"/>
            <a:chExt cx="9270563" cy="726737"/>
          </a:xfrm>
        </p:grpSpPr>
        <p:sp>
          <p:nvSpPr>
            <p:cNvPr id="2" name="2-1"/>
            <p:cNvSpPr/>
            <p:nvPr/>
          </p:nvSpPr>
          <p:spPr>
            <a:xfrm>
              <a:off x="1077419" y="5496453"/>
              <a:ext cx="9028111" cy="582163"/>
            </a:xfrm>
            <a:prstGeom prst="rect">
              <a:avLst/>
            </a:prstGeom>
          </p:spPr>
          <p:txBody>
            <a:bodyPr wrap="square">
              <a:spAutoFit/>
            </a:bodyPr>
            <a:lstStyle/>
            <a:p>
              <a:pPr algn="ctr" eaLnBrk="0" fontAlgn="base" hangingPunct="0">
                <a:lnSpc>
                  <a:spcPct val="110000"/>
                </a:lnSpc>
                <a:spcBef>
                  <a:spcPct val="0"/>
                </a:spcBef>
                <a:spcAft>
                  <a:spcPct val="0"/>
                </a:spcAft>
              </a:pPr>
              <a:r>
                <a:rPr sz="1600" b="1" kern="0" dirty="0">
                  <a:solidFill>
                    <a:srgbClr val="FF0000"/>
                  </a:solidFill>
                  <a:latin typeface="思源宋体 CN" panose="02020400000000000000" pitchFamily="18" charset="-122"/>
                  <a:ea typeface="思源宋体 CN" panose="02020400000000000000" pitchFamily="18" charset="-122"/>
                  <a:cs typeface="+mn-ea"/>
                </a:rPr>
                <a:t>人人讲安全</a:t>
              </a:r>
              <a:r>
                <a:rPr sz="1600" b="1" kern="0">
                  <a:solidFill>
                    <a:srgbClr val="FF0000"/>
                  </a:solidFill>
                  <a:latin typeface="思源宋体 CN" panose="02020400000000000000" pitchFamily="18" charset="-122"/>
                  <a:ea typeface="思源宋体 CN" panose="02020400000000000000" pitchFamily="18" charset="-122"/>
                  <a:cs typeface="+mn-ea"/>
                </a:rPr>
                <a:t>、个个会应</a:t>
              </a:r>
              <a:r>
                <a:rPr lang="zh-CN" altLang="en-US" sz="1600" b="1" kern="0">
                  <a:solidFill>
                    <a:srgbClr val="FF0000"/>
                  </a:solidFill>
                  <a:latin typeface="思源宋体 CN" panose="02020400000000000000" pitchFamily="18" charset="-122"/>
                  <a:ea typeface="思源宋体 CN" panose="02020400000000000000" pitchFamily="18" charset="-122"/>
                  <a:cs typeface="+mn-ea"/>
                </a:rPr>
                <a:t>急</a:t>
              </a:r>
              <a:r>
                <a:rPr lang="en-US" altLang="zh-CN" sz="1600" b="1" kern="0">
                  <a:solidFill>
                    <a:srgbClr val="FF0000"/>
                  </a:solidFill>
                  <a:latin typeface="思源宋体 CN" panose="02020400000000000000" pitchFamily="18" charset="-122"/>
                  <a:ea typeface="思源宋体 CN" panose="02020400000000000000" pitchFamily="18" charset="-122"/>
                  <a:cs typeface="+mn-ea"/>
                </a:rPr>
                <a:t>--</a:t>
              </a:r>
              <a:r>
                <a:rPr lang="zh-CN" altLang="en-US" sz="1600" b="1" kern="0">
                  <a:solidFill>
                    <a:srgbClr val="FF0000"/>
                  </a:solidFill>
                  <a:latin typeface="思源宋体 CN" panose="02020400000000000000" pitchFamily="18" charset="-122"/>
                  <a:ea typeface="思源宋体 CN" panose="02020400000000000000" pitchFamily="18" charset="-122"/>
                  <a:cs typeface="+mn-ea"/>
                </a:rPr>
                <a:t>排查整治风险隐患</a:t>
              </a:r>
              <a:endParaRPr sz="1600" b="1" kern="0" dirty="0">
                <a:solidFill>
                  <a:srgbClr val="FF0000"/>
                </a:solidFill>
                <a:latin typeface="思源宋体 CN" panose="02020400000000000000" pitchFamily="18" charset="-122"/>
                <a:ea typeface="思源宋体 CN" panose="02020400000000000000" pitchFamily="18" charset="-122"/>
                <a:cs typeface="+mn-ea"/>
              </a:endParaRPr>
            </a:p>
          </p:txBody>
        </p:sp>
        <p:cxnSp>
          <p:nvCxnSpPr>
            <p:cNvPr id="8" name="2-3"/>
            <p:cNvCxnSpPr/>
            <p:nvPr/>
          </p:nvCxnSpPr>
          <p:spPr>
            <a:xfrm>
              <a:off x="1267776" y="6223190"/>
              <a:ext cx="908020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5" name="1"/>
          <p:cNvSpPr txBox="1"/>
          <p:nvPr/>
        </p:nvSpPr>
        <p:spPr>
          <a:xfrm>
            <a:off x="2669109" y="1124829"/>
            <a:ext cx="1525498" cy="461665"/>
          </a:xfrm>
          <a:prstGeom prst="rect">
            <a:avLst/>
          </a:prstGeom>
          <a:noFill/>
        </p:spPr>
        <p:txBody>
          <a:bodyPr wrap="square" rtlCol="0">
            <a:spAutoFit/>
          </a:bodyPr>
          <a:lstStyle/>
          <a:p>
            <a:pPr algn="ctr"/>
            <a:r>
              <a:rPr lang="zh-CN" altLang="en-US" sz="2400" b="1">
                <a:gradFill>
                  <a:gsLst>
                    <a:gs pos="7000">
                      <a:srgbClr val="FF0000"/>
                    </a:gs>
                    <a:gs pos="100000">
                      <a:srgbClr val="C00000"/>
                    </a:gs>
                  </a:gsLst>
                  <a:lin ang="5400000" scaled="1"/>
                </a:gradFill>
                <a:latin typeface="思源宋体 CN" panose="02020400000000000000" pitchFamily="18" charset="-122"/>
                <a:ea typeface="思源宋体 CN" panose="02020400000000000000" pitchFamily="18" charset="-122"/>
              </a:rPr>
              <a:t>第五部分</a:t>
            </a:r>
            <a:endParaRPr lang="zh-CN" altLang="en-US" sz="2400" b="1" dirty="0">
              <a:gradFill>
                <a:gsLst>
                  <a:gs pos="7000">
                    <a:srgbClr val="FF0000"/>
                  </a:gs>
                  <a:gs pos="100000">
                    <a:srgbClr val="C00000"/>
                  </a:gs>
                </a:gsLst>
                <a:lin ang="5400000" scaled="1"/>
              </a:gradFill>
              <a:latin typeface="思源宋体 CN" panose="02020400000000000000" pitchFamily="18" charset="-122"/>
              <a:ea typeface="思源宋体 CN" panose="02020400000000000000" pitchFamily="18" charset="-122"/>
            </a:endParaRPr>
          </a:p>
        </p:txBody>
      </p:sp>
      <p:sp>
        <p:nvSpPr>
          <p:cNvPr id="4" name="2-2"/>
          <p:cNvSpPr/>
          <p:nvPr userDrawn="1"/>
        </p:nvSpPr>
        <p:spPr>
          <a:xfrm>
            <a:off x="1470082" y="1292335"/>
            <a:ext cx="1071563" cy="71438"/>
          </a:xfrm>
          <a:prstGeom prst="roundRect">
            <a:avLst>
              <a:gd name="adj" fmla="val 50000"/>
            </a:avLst>
          </a:prstGeom>
          <a:gradFill>
            <a:gsLst>
              <a:gs pos="0">
                <a:srgbClr val="BA1219">
                  <a:alpha val="0"/>
                </a:srgbClr>
              </a:gs>
              <a:gs pos="99000">
                <a:srgbClr val="C20316"/>
              </a:gs>
            </a:gsLst>
            <a:lin ang="0" scaled="1"/>
          </a:gradFill>
          <a:ln w="12700" cap="flat" cmpd="sng" algn="ctr">
            <a:noFill/>
            <a:prstDash val="solid"/>
            <a:miter lim="800000"/>
          </a:ln>
          <a:effectLst/>
        </p:spPr>
        <p:txBody>
          <a:bodyPr rtlCol="0" anchor="ctr"/>
          <a:lstStyle/>
          <a:p>
            <a:pPr algn="ctr" defTabSz="257175"/>
            <a:endParaRPr kumimoji="1" lang="zh-CN" altLang="en-US" sz="1000" b="1" kern="0" dirty="0">
              <a:solidFill>
                <a:prstClr val="white"/>
              </a:solidFill>
              <a:latin typeface="Calibri" panose="020F0502020204030204"/>
              <a:ea typeface="MiSans Light" panose="00000400000000000000" pitchFamily="2" charset="-122"/>
            </a:endParaRPr>
          </a:p>
        </p:txBody>
      </p:sp>
      <p:sp>
        <p:nvSpPr>
          <p:cNvPr id="10" name="2-3"/>
          <p:cNvSpPr/>
          <p:nvPr userDrawn="1"/>
        </p:nvSpPr>
        <p:spPr>
          <a:xfrm>
            <a:off x="4322070" y="1292335"/>
            <a:ext cx="1071563" cy="71438"/>
          </a:xfrm>
          <a:prstGeom prst="roundRect">
            <a:avLst>
              <a:gd name="adj" fmla="val 50000"/>
            </a:avLst>
          </a:prstGeom>
          <a:gradFill>
            <a:gsLst>
              <a:gs pos="0">
                <a:srgbClr val="BA1219"/>
              </a:gs>
              <a:gs pos="99000">
                <a:srgbClr val="BA1219">
                  <a:alpha val="0"/>
                </a:srgbClr>
              </a:gs>
            </a:gsLst>
            <a:lin ang="0" scaled="1"/>
          </a:gradFill>
          <a:ln w="12700" cap="flat" cmpd="sng" algn="ctr">
            <a:noFill/>
            <a:prstDash val="solid"/>
            <a:miter lim="800000"/>
          </a:ln>
          <a:effectLst/>
        </p:spPr>
        <p:txBody>
          <a:bodyPr rtlCol="0" anchor="ctr"/>
          <a:lstStyle/>
          <a:p>
            <a:pPr algn="ctr" defTabSz="257175"/>
            <a:endParaRPr kumimoji="1" lang="zh-CN" altLang="en-US" sz="1000" b="1" kern="0" dirty="0">
              <a:solidFill>
                <a:prstClr val="white"/>
              </a:solidFill>
              <a:latin typeface="Calibri" panose="020F0502020204030204"/>
              <a:ea typeface="MiSans Light" panose="00000400000000000000" pitchFamily="2" charset="-122"/>
            </a:endParaRPr>
          </a:p>
        </p:txBody>
      </p:sp>
      <p:sp>
        <p:nvSpPr>
          <p:cNvPr id="13" name="矩形 12"/>
          <p:cNvSpPr/>
          <p:nvPr>
            <p:custDataLst>
              <p:tags r:id="rId8"/>
            </p:custDataLst>
          </p:nvPr>
        </p:nvSpPr>
        <p:spPr>
          <a:xfrm>
            <a:off x="487561" y="4415974"/>
            <a:ext cx="5882878" cy="4578754"/>
          </a:xfrm>
          <a:prstGeom prst="rect">
            <a:avLst/>
          </a:prstGeom>
          <a:noFill/>
        </p:spPr>
        <p:txBody>
          <a:bodyPr wrap="square">
            <a:spAutoFit/>
          </a:bodyPr>
          <a:lstStyle/>
          <a:p>
            <a:pPr indent="0" algn="just" defTabSz="514350" fontAlgn="auto">
              <a:lnSpc>
                <a:spcPct val="150000"/>
              </a:lnSpc>
            </a:pPr>
            <a:r>
              <a:rPr lang="zh-CN" altLang="en-US" sz="1400">
                <a:solidFill>
                  <a:srgbClr val="E7E6E6">
                    <a:lumMod val="25000"/>
                  </a:srgbClr>
                </a:solidFill>
                <a:latin typeface="思源宋体 CN" panose="02020400000000000000" pitchFamily="18" charset="-122"/>
                <a:ea typeface="思源宋体 CN" panose="02020400000000000000" pitchFamily="18" charset="-122"/>
                <a:cs typeface="+mn-ea"/>
              </a:rPr>
              <a:t>各地区、各有关部门和单位要积极培育安全文化，组织创作一批贴近实际、贴近生活、贴近群众的微电影、短视频、挂图、读本等安全文化精品，办好“全民安全公开课”，组织观看全国“安全生产月”活动主题片、警示教育片；结合地域和行业特点，打造安全文化主题公园、安全科普长廊、应急安全体验馆等实体阵地，定期组织公众开放日活动；鼓励文艺团体、社会组织开展安全文化下基层、安全文艺汇演、安全书画摄影展等活动，以群众喜闻乐见的方式传播安全知识；鼓励企事业单位设置安全主题图书屋（角），指导企业开展“一封安全家书”“我为安全献一计”和安全读书活动；依托城市商圈、地标建筑等宣传大屏，公园、商场、公交车站、候车室、航站楼等公共场所电子屏，地铁、公交、飞机、高铁等移动终端播放全国“安全生产月”活动宣传片、公益广告、海报等；协调通信运营商推送全国“安全生产月”活动主题、安全知识短信；协调电子政务、社交娱乐、生活服务等热门</a:t>
            </a:r>
            <a:r>
              <a:rPr lang="en-US" altLang="zh-CN" sz="1400">
                <a:solidFill>
                  <a:srgbClr val="E7E6E6">
                    <a:lumMod val="25000"/>
                  </a:srgbClr>
                </a:solidFill>
                <a:latin typeface="思源宋体 CN" panose="02020400000000000000" pitchFamily="18" charset="-122"/>
                <a:ea typeface="思源宋体 CN" panose="02020400000000000000" pitchFamily="18" charset="-122"/>
                <a:cs typeface="+mn-ea"/>
              </a:rPr>
              <a:t>APP</a:t>
            </a:r>
            <a:r>
              <a:rPr lang="zh-CN" altLang="en-US" sz="1400">
                <a:solidFill>
                  <a:srgbClr val="E7E6E6">
                    <a:lumMod val="25000"/>
                  </a:srgbClr>
                </a:solidFill>
                <a:latin typeface="思源宋体 CN" panose="02020400000000000000" pitchFamily="18" charset="-122"/>
                <a:ea typeface="思源宋体 CN" panose="02020400000000000000" pitchFamily="18" charset="-122"/>
                <a:cs typeface="+mn-ea"/>
              </a:rPr>
              <a:t>开屏展示活动主题，发起话题讨论，推送安全知识，推动形成“人人讲安全、个个会应急”的生动局面。</a:t>
            </a:r>
            <a:endParaRPr lang="zh-CN" altLang="en-US" sz="1400">
              <a:solidFill>
                <a:srgbClr val="E7E6E6">
                  <a:lumMod val="25000"/>
                </a:srgbClr>
              </a:solidFill>
              <a:latin typeface="思源宋体 CN" panose="02020400000000000000" pitchFamily="18" charset="-122"/>
              <a:ea typeface="思源宋体 CN" panose="02020400000000000000" pitchFamily="18" charset="-122"/>
              <a:cs typeface="+mn-ea"/>
            </a:endParaRPr>
          </a:p>
        </p:txBody>
      </p:sp>
      <p:pic>
        <p:nvPicPr>
          <p:cNvPr id="17" name="图片 16" descr="大会堂"/>
          <p:cNvPicPr>
            <a:picLocks noChangeAspect="1"/>
          </p:cNvPicPr>
          <p:nvPr>
            <p:custDataLst>
              <p:tags r:id="rId9"/>
            </p:custDataLst>
          </p:nvPr>
        </p:nvPicPr>
        <p:blipFill>
          <a:blip r:embed="rId10"/>
          <a:stretch>
            <a:fillRect/>
          </a:stretch>
        </p:blipFill>
        <p:spPr>
          <a:xfrm>
            <a:off x="1312307" y="9118679"/>
            <a:ext cx="4385548" cy="613648"/>
          </a:xfrm>
          <a:prstGeom prst="rect">
            <a:avLst/>
          </a:prstGeom>
        </p:spPr>
      </p:pic>
      <p:sp>
        <p:nvSpPr>
          <p:cNvPr id="19" name="标题 1"/>
          <p:cNvSpPr>
            <a:spLocks noGrp="1"/>
          </p:cNvSpPr>
          <p:nvPr>
            <p:custDataLst>
              <p:tags r:id="rId11"/>
            </p:custDataLst>
          </p:nvPr>
        </p:nvSpPr>
        <p:spPr>
          <a:xfrm>
            <a:off x="597633" y="4030403"/>
            <a:ext cx="5915025" cy="212202"/>
          </a:xfrm>
          <a:prstGeom prst="rect">
            <a:avLst/>
          </a:prstGeom>
        </p:spPr>
        <p:txBody>
          <a:bodyPr/>
          <a:lstStyle>
            <a:lvl1pPr algn="l" defTabSz="914400" rtl="0" eaLnBrk="1" latinLnBrk="0" hangingPunct="1">
              <a:lnSpc>
                <a:spcPct val="90000"/>
              </a:lnSpc>
              <a:spcBef>
                <a:spcPct val="0"/>
              </a:spcBef>
              <a:buNone/>
              <a:defRPr sz="3200" b="0" kern="1200">
                <a:solidFill>
                  <a:srgbClr val="D50A00"/>
                </a:solidFill>
                <a:latin typeface="仓耳渔阳体 W02" panose="02020400000000000000" pitchFamily="18" charset="-122"/>
                <a:ea typeface="仓耳渔阳体 W02" panose="02020400000000000000" pitchFamily="18" charset="-122"/>
                <a:cs typeface="+mj-cs"/>
              </a:defRPr>
            </a:lvl1pPr>
          </a:lstStyle>
          <a:p>
            <a:r>
              <a:rPr lang="zh-CN" altLang="en-US" sz="1575">
                <a:latin typeface="思源宋体 CN" panose="02020400000000000000" pitchFamily="18" charset="-122"/>
                <a:ea typeface="思源宋体 CN" panose="02020400000000000000" pitchFamily="18" charset="-122"/>
              </a:rPr>
              <a:t>五</a:t>
            </a:r>
            <a:r>
              <a:rPr sz="1575">
                <a:latin typeface="思源宋体 CN" panose="02020400000000000000" pitchFamily="18" charset="-122"/>
                <a:ea typeface="思源宋体 CN" panose="02020400000000000000" pitchFamily="18" charset="-122"/>
              </a:rPr>
              <a:t>、</a:t>
            </a:r>
            <a:r>
              <a:rPr lang="zh-CN" altLang="en-US" sz="1575">
                <a:latin typeface="思源宋体 CN" panose="02020400000000000000" pitchFamily="18" charset="-122"/>
                <a:ea typeface="思源宋体 CN" panose="02020400000000000000" pitchFamily="18" charset="-122"/>
              </a:rPr>
              <a:t>大力培育安全文化</a:t>
            </a:r>
            <a:endParaRPr lang="zh-CN" altLang="en-US" sz="1575">
              <a:latin typeface="思源宋体 CN" panose="02020400000000000000" pitchFamily="18" charset="-122"/>
              <a:ea typeface="思源宋体 CN" panose="02020400000000000000" pitchFamily="18" charset="-122"/>
            </a:endParaRPr>
          </a:p>
          <a:p>
            <a:endParaRPr sz="1575" dirty="0">
              <a:latin typeface="思源宋体 CN" panose="02020400000000000000" pitchFamily="18" charset="-122"/>
              <a:ea typeface="思源宋体 CN" panose="02020400000000000000" pitchFamily="18" charset="-122"/>
            </a:endParaRPr>
          </a:p>
        </p:txBody>
      </p:sp>
      <p:cxnSp>
        <p:nvCxnSpPr>
          <p:cNvPr id="24" name="2-3"/>
          <p:cNvCxnSpPr/>
          <p:nvPr/>
        </p:nvCxnSpPr>
        <p:spPr>
          <a:xfrm>
            <a:off x="1051289" y="2487941"/>
            <a:ext cx="492683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p:tgtEl>
                                          <p:spTgt spid="40"/>
                                        </p:tgtEl>
                                        <p:attrNameLst>
                                          <p:attrName>ppt_y</p:attrName>
                                        </p:attrNameLst>
                                      </p:cBhvr>
                                      <p:tavLst>
                                        <p:tav tm="0">
                                          <p:val>
                                            <p:strVal val="#ppt_y+#ppt_h*1.125000"/>
                                          </p:val>
                                        </p:tav>
                                        <p:tav tm="100000">
                                          <p:val>
                                            <p:strVal val="#ppt_y"/>
                                          </p:val>
                                        </p:tav>
                                      </p:tavLst>
                                    </p:anim>
                                    <p:animEffect transition="in" filter="wipe(up)">
                                      <p:cBhvr>
                                        <p:cTn id="12" dur="500"/>
                                        <p:tgtEl>
                                          <p:spTgt spid="40"/>
                                        </p:tgtEl>
                                      </p:cBhvr>
                                    </p:animEffect>
                                  </p:childTnLst>
                                </p:cTn>
                              </p:par>
                            </p:childTnLst>
                          </p:cTn>
                        </p:par>
                        <p:par>
                          <p:cTn id="13" fill="hold">
                            <p:stCondLst>
                              <p:cond delay="500"/>
                            </p:stCondLst>
                            <p:childTnLst>
                              <p:par>
                                <p:cTn id="14" presetID="16" presetClass="entr" presetSubtype="37"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47">
                <p:cTn id="21" repeatCount="indefinite" fill="hold" display="0">
                  <p:stCondLst>
                    <p:cond delay="indefinite"/>
                  </p:stCondLst>
                  <p:endCondLst>
                    <p:cond evt="onStopAudio" delay="0">
                      <p:tgtEl>
                        <p:sldTgt/>
                      </p:tgtEl>
                    </p:cond>
                  </p:endCondLst>
                </p:cTn>
                <p:tgtEl>
                  <p:spTgt spid="36"/>
                </p:tgtEl>
              </p:cMediaNode>
            </p:audio>
          </p:childTnLst>
        </p:cTn>
      </p:par>
    </p:tnLst>
    <p:bldLst>
      <p:bldP spid="40"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PA-直接连接符 2"/>
          <p:cNvCxnSpPr/>
          <p:nvPr>
            <p:custDataLst>
              <p:tags r:id="rId1"/>
            </p:custDataLst>
          </p:nvPr>
        </p:nvCxnSpPr>
        <p:spPr>
          <a:xfrm>
            <a:off x="295648" y="1668835"/>
            <a:ext cx="6501058" cy="0"/>
          </a:xfrm>
          <a:prstGeom prst="line">
            <a:avLst/>
          </a:prstGeom>
          <a:ln>
            <a:solidFill>
              <a:srgbClr val="DC0612"/>
            </a:solidFill>
            <a:prstDash val="dash"/>
          </a:ln>
        </p:spPr>
        <p:style>
          <a:lnRef idx="1">
            <a:schemeClr val="accent1"/>
          </a:lnRef>
          <a:fillRef idx="0">
            <a:schemeClr val="accent1"/>
          </a:fillRef>
          <a:effectRef idx="0">
            <a:schemeClr val="accent1"/>
          </a:effectRef>
          <a:fontRef idx="minor">
            <a:schemeClr val="tx1"/>
          </a:fontRef>
        </p:style>
      </p:cxnSp>
      <p:pic>
        <p:nvPicPr>
          <p:cNvPr id="8" name="图片 7" descr="防盗标签"/>
          <p:cNvPicPr>
            <a:picLocks noChangeAspect="1"/>
          </p:cNvPicPr>
          <p:nvPr/>
        </p:nvPicPr>
        <p:blipFill>
          <a:blip r:embed="rId2"/>
          <a:stretch>
            <a:fillRect/>
          </a:stretch>
        </p:blipFill>
        <p:spPr>
          <a:xfrm>
            <a:off x="986036" y="1818664"/>
            <a:ext cx="2025" cy="183"/>
          </a:xfrm>
          <a:prstGeom prst="rect">
            <a:avLst/>
          </a:prstGeom>
        </p:spPr>
      </p:pic>
      <p:grpSp>
        <p:nvGrpSpPr>
          <p:cNvPr id="10" name="组合 9"/>
          <p:cNvGrpSpPr/>
          <p:nvPr/>
        </p:nvGrpSpPr>
        <p:grpSpPr>
          <a:xfrm>
            <a:off x="262017" y="1838804"/>
            <a:ext cx="5001339" cy="533858"/>
            <a:chOff x="1128" y="2203"/>
            <a:chExt cx="17089" cy="1823"/>
          </a:xfrm>
        </p:grpSpPr>
        <p:grpSp>
          <p:nvGrpSpPr>
            <p:cNvPr id="83" name="组合 82"/>
            <p:cNvGrpSpPr/>
            <p:nvPr/>
          </p:nvGrpSpPr>
          <p:grpSpPr>
            <a:xfrm>
              <a:off x="2767" y="3391"/>
              <a:ext cx="11914" cy="635"/>
              <a:chOff x="-1261693" y="3643336"/>
              <a:chExt cx="7565684" cy="403470"/>
            </a:xfrm>
          </p:grpSpPr>
          <p:grpSp>
            <p:nvGrpSpPr>
              <p:cNvPr id="84" name="组合 83"/>
              <p:cNvGrpSpPr/>
              <p:nvPr/>
            </p:nvGrpSpPr>
            <p:grpSpPr>
              <a:xfrm>
                <a:off x="-1022910" y="3872820"/>
                <a:ext cx="7326901" cy="173986"/>
                <a:chOff x="-17292" y="4668383"/>
                <a:chExt cx="7326901" cy="173986"/>
              </a:xfrm>
            </p:grpSpPr>
            <p:cxnSp>
              <p:nvCxnSpPr>
                <p:cNvPr id="85" name="直接连接符 84"/>
                <p:cNvCxnSpPr/>
                <p:nvPr>
                  <p:custDataLst>
                    <p:tags r:id="rId3"/>
                  </p:custDataLst>
                </p:nvPr>
              </p:nvCxnSpPr>
              <p:spPr>
                <a:xfrm>
                  <a:off x="-17292" y="4769318"/>
                  <a:ext cx="715253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86" name="圆: 空心 54"/>
                <p:cNvSpPr/>
                <p:nvPr>
                  <p:custDataLst>
                    <p:tags r:id="rId4"/>
                  </p:custDataLst>
                </p:nvPr>
              </p:nvSpPr>
              <p:spPr>
                <a:xfrm>
                  <a:off x="7135623" y="4668383"/>
                  <a:ext cx="173986" cy="173986"/>
                </a:xfrm>
                <a:prstGeom prst="donu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endParaRPr lang="zh-CN" altLang="en-US" sz="1015" dirty="0">
                    <a:solidFill>
                      <a:prstClr val="black"/>
                    </a:solidFill>
                    <a:latin typeface="思源黑体" panose="020B0500000000000000" pitchFamily="34" charset="-122"/>
                    <a:ea typeface="思源黑体" panose="020B0500000000000000" pitchFamily="34" charset="-122"/>
                  </a:endParaRPr>
                </a:p>
              </p:txBody>
            </p:sp>
          </p:grpSp>
          <p:cxnSp>
            <p:nvCxnSpPr>
              <p:cNvPr id="87" name="直接连接符 86"/>
              <p:cNvCxnSpPr/>
              <p:nvPr>
                <p:custDataLst>
                  <p:tags r:id="rId5"/>
                </p:custDataLst>
              </p:nvPr>
            </p:nvCxnSpPr>
            <p:spPr>
              <a:xfrm>
                <a:off x="-1261693" y="3643336"/>
                <a:ext cx="238783" cy="33041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88" name="矩形 87"/>
            <p:cNvSpPr/>
            <p:nvPr>
              <p:custDataLst>
                <p:tags r:id="rId6"/>
              </p:custDataLst>
            </p:nvPr>
          </p:nvSpPr>
          <p:spPr>
            <a:xfrm>
              <a:off x="3515" y="2203"/>
              <a:ext cx="14702" cy="1461"/>
            </a:xfrm>
            <a:prstGeom prst="rect">
              <a:avLst/>
            </a:prstGeom>
          </p:spPr>
          <p:txBody>
            <a:bodyPr wrap="square">
              <a:spAutoFit/>
            </a:bodyPr>
            <a:lstStyle/>
            <a:p>
              <a:pPr defTabSz="257175">
                <a:lnSpc>
                  <a:spcPct val="135000"/>
                </a:lnSpc>
              </a:pPr>
              <a:r>
                <a:rPr lang="zh-CN" altLang="en-US" b="1" dirty="0">
                  <a:solidFill>
                    <a:srgbClr val="C00000"/>
                  </a:solidFill>
                  <a:latin typeface="思源宋体 CN" panose="02020400000000000000" pitchFamily="18" charset="-122"/>
                  <a:ea typeface="思源宋体 CN" panose="02020400000000000000" pitchFamily="18" charset="-122"/>
                  <a:sym typeface="Calibri" panose="020F0502020204030204" pitchFamily="34" charset="0"/>
                </a:rPr>
                <a:t>日常作业过程中常见安全隐患</a:t>
              </a:r>
              <a:endParaRPr lang="en-US" altLang="zh-CN" b="1" dirty="0">
                <a:solidFill>
                  <a:srgbClr val="C00000"/>
                </a:solidFill>
                <a:latin typeface="思源宋体 CN" panose="02020400000000000000" pitchFamily="18" charset="-122"/>
                <a:ea typeface="思源宋体 CN" panose="02020400000000000000" pitchFamily="18" charset="-122"/>
                <a:sym typeface="Calibri" panose="020F0502020204030204" pitchFamily="34" charset="0"/>
              </a:endParaRPr>
            </a:p>
          </p:txBody>
        </p:sp>
        <p:sp>
          <p:nvSpPr>
            <p:cNvPr id="89" name="弧形 88"/>
            <p:cNvSpPr/>
            <p:nvPr>
              <p:custDataLst>
                <p:tags r:id="rId7"/>
              </p:custDataLst>
            </p:nvPr>
          </p:nvSpPr>
          <p:spPr>
            <a:xfrm>
              <a:off x="1128" y="2288"/>
              <a:ext cx="1686" cy="1686"/>
            </a:xfrm>
            <a:prstGeom prst="arc">
              <a:avLst>
                <a:gd name="adj1" fmla="val 13337330"/>
                <a:gd name="adj2" fmla="val 8932735"/>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endParaRPr lang="zh-CN" altLang="en-US" sz="1015" dirty="0">
                <a:solidFill>
                  <a:prstClr val="black"/>
                </a:solidFill>
                <a:latin typeface="思源黑体" panose="020B0500000000000000" pitchFamily="34" charset="-122"/>
                <a:ea typeface="思源黑体" panose="020B0500000000000000" pitchFamily="34" charset="-122"/>
              </a:endParaRPr>
            </a:p>
          </p:txBody>
        </p:sp>
        <p:sp>
          <p:nvSpPr>
            <p:cNvPr id="108" name="PA_圆角矩形 12"/>
            <p:cNvSpPr>
              <a:spLocks noChangeAspect="1"/>
            </p:cNvSpPr>
            <p:nvPr>
              <p:custDataLst>
                <p:tags r:id="rId8"/>
              </p:custDataLst>
            </p:nvPr>
          </p:nvSpPr>
          <p:spPr>
            <a:xfrm>
              <a:off x="1386" y="2581"/>
              <a:ext cx="1170" cy="1170"/>
            </a:xfrm>
            <a:prstGeom prst="roundRect">
              <a:avLst>
                <a:gd name="adj" fmla="val 50000"/>
              </a:avLst>
            </a:prstGeom>
            <a:solidFill>
              <a:srgbClr val="C00000"/>
            </a:solidFill>
            <a:ln w="63500" cap="flat" cmpd="sng" algn="ctr">
              <a:solidFill>
                <a:srgbClr val="C00000">
                  <a:alpha val="30000"/>
                </a:srgbClr>
              </a:solidFill>
              <a:prstDash val="solid"/>
              <a:miter lim="800000"/>
            </a:ln>
            <a:effectLst/>
          </p:spPr>
          <p:txBody>
            <a:bodyPr rtlCol="0" anchor="ctr"/>
            <a:lstStyle/>
            <a:p>
              <a:pPr algn="ctr" defTabSz="257175"/>
              <a:r>
                <a:rPr lang="en-US" altLang="zh-CN" sz="2025" b="1" kern="0" dirty="0">
                  <a:solidFill>
                    <a:srgbClr val="FCFCFC"/>
                  </a:solidFill>
                  <a:latin typeface="Segoe UI" panose="020B0502040204020203" pitchFamily="34" charset="0"/>
                  <a:ea typeface="等线" panose="02010600030101010101" pitchFamily="2" charset="-122"/>
                  <a:cs typeface="+mn-ea"/>
                  <a:sym typeface="+mn-lt"/>
                </a:rPr>
                <a:t>1</a:t>
              </a:r>
              <a:endParaRPr lang="zh-CN" altLang="en-US" sz="2025" b="1" kern="0" dirty="0">
                <a:solidFill>
                  <a:srgbClr val="FCFCFC"/>
                </a:solidFill>
                <a:latin typeface="Segoe UI" panose="020B0502040204020203" pitchFamily="34" charset="0"/>
                <a:ea typeface="等线" panose="02010600030101010101" pitchFamily="2" charset="-122"/>
                <a:cs typeface="+mn-ea"/>
                <a:sym typeface="+mn-lt"/>
              </a:endParaRPr>
            </a:p>
          </p:txBody>
        </p:sp>
      </p:grpSp>
      <p:sp>
        <p:nvSpPr>
          <p:cNvPr id="38" name="TextBox 20"/>
          <p:cNvSpPr txBox="1"/>
          <p:nvPr/>
        </p:nvSpPr>
        <p:spPr>
          <a:xfrm>
            <a:off x="436037" y="219515"/>
            <a:ext cx="1765952" cy="264795"/>
          </a:xfrm>
          <a:prstGeom prst="rect">
            <a:avLst/>
          </a:prstGeom>
          <a:noFill/>
          <a:effectLst/>
        </p:spPr>
        <p:txBody>
          <a:bodyPr wrap="square" rtlCol="0">
            <a:spAutoFit/>
          </a:bodyPr>
          <a:lstStyle/>
          <a:p>
            <a:pPr algn="ctr" defTabSz="514350"/>
            <a:r>
              <a:rPr lang="en-US" altLang="zh-CN" sz="1125">
                <a:solidFill>
                  <a:srgbClr val="C00000"/>
                </a:solidFill>
                <a:latin typeface="Segoe UI" panose="020B0502040204020203" pitchFamily="34" charset="0"/>
                <a:ea typeface="等线" panose="02010600030101010101" pitchFamily="2" charset="-122"/>
                <a:cs typeface="思源黑体 Light" panose="020B0300000000000000" charset="-122"/>
              </a:rPr>
              <a:t>2026</a:t>
            </a:r>
            <a:r>
              <a:rPr lang="zh-CN" altLang="en-US" sz="1125">
                <a:solidFill>
                  <a:srgbClr val="C00000"/>
                </a:solidFill>
                <a:latin typeface="Segoe UI" panose="020B0502040204020203" pitchFamily="34" charset="0"/>
                <a:ea typeface="等线" panose="02010600030101010101" pitchFamily="2" charset="-122"/>
                <a:cs typeface="思源黑体 Light" panose="020B0300000000000000" charset="-122"/>
              </a:rPr>
              <a:t>年</a:t>
            </a:r>
            <a:r>
              <a:rPr lang="zh-CN" altLang="en-US" sz="1125" dirty="0">
                <a:solidFill>
                  <a:srgbClr val="C00000"/>
                </a:solidFill>
                <a:latin typeface="Segoe UI" panose="020B0502040204020203" pitchFamily="34" charset="0"/>
                <a:ea typeface="等线" panose="02010600030101010101" pitchFamily="2" charset="-122"/>
                <a:cs typeface="思源黑体 Light" panose="020B0300000000000000" charset="-122"/>
              </a:rPr>
              <a:t>安全生产月</a:t>
            </a:r>
            <a:endParaRPr lang="en-US" altLang="zh-CN" sz="1125" dirty="0">
              <a:solidFill>
                <a:srgbClr val="C00000"/>
              </a:solidFill>
              <a:latin typeface="Segoe UI" panose="020B0502040204020203" pitchFamily="34" charset="0"/>
              <a:ea typeface="等线" panose="02010600030101010101" pitchFamily="2" charset="-122"/>
              <a:cs typeface="思源黑体 Light" panose="020B0300000000000000" charset="-122"/>
            </a:endParaRPr>
          </a:p>
        </p:txBody>
      </p:sp>
      <p:sp>
        <p:nvSpPr>
          <p:cNvPr id="39" name="TextBox 19"/>
          <p:cNvSpPr txBox="1"/>
          <p:nvPr/>
        </p:nvSpPr>
        <p:spPr>
          <a:xfrm>
            <a:off x="690682" y="387704"/>
            <a:ext cx="1473835" cy="203200"/>
          </a:xfrm>
          <a:prstGeom prst="rect">
            <a:avLst/>
          </a:prstGeom>
          <a:noFill/>
          <a:effectLst/>
        </p:spPr>
        <p:txBody>
          <a:bodyPr wrap="none" rtlCol="0">
            <a:spAutoFit/>
          </a:bodyPr>
          <a:lstStyle/>
          <a:p>
            <a:pPr lvl="0" algn="ctr"/>
            <a:r>
              <a:rPr lang="en-US" altLang="zh-CN" sz="730" spc="-56" dirty="0">
                <a:solidFill>
                  <a:schemeClr val="accent6"/>
                </a:solidFill>
                <a:latin typeface="Segoe UI" panose="020B0502040204020203" pitchFamily="34" charset="0"/>
                <a:ea typeface="等线" panose="02010600030101010101" pitchFamily="2" charset="-122"/>
              </a:rPr>
              <a:t>National safe production </a:t>
            </a:r>
            <a:r>
              <a:rPr lang="en-US" altLang="zh-CN" sz="730" spc="-56">
                <a:solidFill>
                  <a:schemeClr val="accent6"/>
                </a:solidFill>
                <a:latin typeface="Segoe UI" panose="020B0502040204020203" pitchFamily="34" charset="0"/>
                <a:ea typeface="等线" panose="02010600030101010101" pitchFamily="2" charset="-122"/>
              </a:rPr>
              <a:t>month 2026</a:t>
            </a:r>
            <a:endParaRPr lang="en-US" altLang="zh-CN" sz="730" spc="-56" dirty="0">
              <a:solidFill>
                <a:schemeClr val="accent6"/>
              </a:solidFill>
              <a:latin typeface="Segoe UI" panose="020B0502040204020203" pitchFamily="34" charset="0"/>
              <a:ea typeface="等线" panose="02010600030101010101" pitchFamily="2" charset="-122"/>
            </a:endParaRPr>
          </a:p>
        </p:txBody>
      </p:sp>
      <p:pic>
        <p:nvPicPr>
          <p:cNvPr id="40" name="图片 39" descr="51miz-E1176160-7A6F775C"/>
          <p:cNvPicPr>
            <a:picLocks noChangeAspect="1"/>
          </p:cNvPicPr>
          <p:nvPr/>
        </p:nvPicPr>
        <p:blipFill>
          <a:blip r:embed="rId9"/>
          <a:srcRect l="35208" t="48542" r="46979" b="26667"/>
          <a:stretch>
            <a:fillRect/>
          </a:stretch>
        </p:blipFill>
        <p:spPr>
          <a:xfrm>
            <a:off x="110279" y="180548"/>
            <a:ext cx="614368" cy="398659"/>
          </a:xfrm>
          <a:prstGeom prst="rect">
            <a:avLst/>
          </a:prstGeom>
        </p:spPr>
      </p:pic>
      <p:sp>
        <p:nvSpPr>
          <p:cNvPr id="41" name="矩形 40"/>
          <p:cNvSpPr/>
          <p:nvPr/>
        </p:nvSpPr>
        <p:spPr>
          <a:xfrm flipH="1">
            <a:off x="1384078" y="684770"/>
            <a:ext cx="4324198" cy="663067"/>
          </a:xfrm>
          <a:prstGeom prst="rect">
            <a:avLst/>
          </a:prstGeom>
          <a:noFill/>
        </p:spPr>
        <p:txBody>
          <a:bodyPr wrap="square">
            <a:spAutoFit/>
          </a:bodyPr>
          <a:lstStyle/>
          <a:p>
            <a:pPr algn="dist" defTabSz="514350" fontAlgn="base">
              <a:lnSpc>
                <a:spcPct val="120000"/>
              </a:lnSpc>
            </a:pPr>
            <a:r>
              <a:rPr lang="zh-CN" altLang="en-US" sz="3375" b="1" spc="-84">
                <a:ln w="15875">
                  <a:noFill/>
                </a:ln>
                <a:solidFill>
                  <a:srgbClr val="C00000"/>
                </a:solidFill>
                <a:latin typeface="思源宋体 CN" panose="02020400000000000000" pitchFamily="18" charset="-122"/>
                <a:ea typeface="思源宋体 CN" panose="02020400000000000000" pitchFamily="18" charset="-122"/>
                <a:sym typeface="思源宋体 CN" panose="02020400000000000000" pitchFamily="18" charset="-122"/>
              </a:rPr>
              <a:t>排查整治风险隐患</a:t>
            </a:r>
            <a:endParaRPr lang="zh-CN" altLang="en-US" sz="3375" b="1" spc="-84" dirty="0">
              <a:ln w="15875">
                <a:noFill/>
              </a:ln>
              <a:solidFill>
                <a:srgbClr val="C00000"/>
              </a:solidFill>
              <a:latin typeface="思源宋体 CN" panose="02020400000000000000" pitchFamily="18" charset="-122"/>
              <a:ea typeface="思源宋体 CN" panose="02020400000000000000" pitchFamily="18" charset="-122"/>
              <a:cs typeface="字魂143号-正酷超级黑" panose="00000500000000000000" charset="-122"/>
              <a:sym typeface="思源宋体 CN" panose="02020400000000000000" pitchFamily="18" charset="-122"/>
            </a:endParaRPr>
          </a:p>
        </p:txBody>
      </p:sp>
      <p:grpSp>
        <p:nvGrpSpPr>
          <p:cNvPr id="44" name="组合 43"/>
          <p:cNvGrpSpPr/>
          <p:nvPr/>
        </p:nvGrpSpPr>
        <p:grpSpPr>
          <a:xfrm>
            <a:off x="-880745" y="1326241"/>
            <a:ext cx="8624570" cy="298450"/>
            <a:chOff x="1231413" y="1491630"/>
            <a:chExt cx="6704745" cy="255096"/>
          </a:xfrm>
        </p:grpSpPr>
        <p:grpSp>
          <p:nvGrpSpPr>
            <p:cNvPr id="45" name="组合 44"/>
            <p:cNvGrpSpPr/>
            <p:nvPr/>
          </p:nvGrpSpPr>
          <p:grpSpPr>
            <a:xfrm>
              <a:off x="4118171" y="1491630"/>
              <a:ext cx="887762" cy="255096"/>
              <a:chOff x="3965502" y="1879809"/>
              <a:chExt cx="1193100" cy="342834"/>
            </a:xfrm>
            <a:solidFill>
              <a:srgbClr val="E71E17"/>
            </a:solidFill>
          </p:grpSpPr>
          <p:sp>
            <p:nvSpPr>
              <p:cNvPr id="49" name="dark-star-shape_15445"/>
              <p:cNvSpPr>
                <a:spLocks noChangeAspect="1"/>
              </p:cNvSpPr>
              <p:nvPr>
                <p:custDataLst>
                  <p:tags r:id="rId10"/>
                </p:custDataLst>
              </p:nvPr>
            </p:nvSpPr>
            <p:spPr bwMode="auto">
              <a:xfrm>
                <a:off x="4391609" y="1879809"/>
                <a:ext cx="360781" cy="342834"/>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sp>
            <p:nvSpPr>
              <p:cNvPr id="50" name="dark-star-shape_15445"/>
              <p:cNvSpPr>
                <a:spLocks noChangeAspect="1"/>
              </p:cNvSpPr>
              <p:nvPr>
                <p:custDataLst>
                  <p:tags r:id="rId11"/>
                </p:custDataLst>
              </p:nvPr>
            </p:nvSpPr>
            <p:spPr bwMode="auto">
              <a:xfrm>
                <a:off x="4771621"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sp>
            <p:nvSpPr>
              <p:cNvPr id="51" name="dark-star-shape_15445"/>
              <p:cNvSpPr>
                <a:spLocks noChangeAspect="1"/>
              </p:cNvSpPr>
              <p:nvPr>
                <p:custDataLst>
                  <p:tags r:id="rId12"/>
                </p:custDataLst>
              </p:nvPr>
            </p:nvSpPr>
            <p:spPr bwMode="auto">
              <a:xfrm>
                <a:off x="4161559"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sp>
            <p:nvSpPr>
              <p:cNvPr id="52" name="dark-star-shape_15445"/>
              <p:cNvSpPr>
                <a:spLocks noChangeAspect="1"/>
              </p:cNvSpPr>
              <p:nvPr>
                <p:custDataLst>
                  <p:tags r:id="rId13"/>
                </p:custDataLst>
              </p:nvPr>
            </p:nvSpPr>
            <p:spPr bwMode="auto">
              <a:xfrm>
                <a:off x="396550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sp>
            <p:nvSpPr>
              <p:cNvPr id="53" name="dark-star-shape_15445"/>
              <p:cNvSpPr>
                <a:spLocks noChangeAspect="1"/>
              </p:cNvSpPr>
              <p:nvPr>
                <p:custDataLst>
                  <p:tags r:id="rId14"/>
                </p:custDataLst>
              </p:nvPr>
            </p:nvSpPr>
            <p:spPr bwMode="auto">
              <a:xfrm>
                <a:off x="503791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grpSp>
        <p:grpSp>
          <p:nvGrpSpPr>
            <p:cNvPr id="46" name="组合 45"/>
            <p:cNvGrpSpPr/>
            <p:nvPr/>
          </p:nvGrpSpPr>
          <p:grpSpPr>
            <a:xfrm>
              <a:off x="1231413" y="1619178"/>
              <a:ext cx="6704745" cy="0"/>
              <a:chOff x="1231413" y="2082167"/>
              <a:chExt cx="6704745" cy="0"/>
            </a:xfrm>
          </p:grpSpPr>
          <p:cxnSp>
            <p:nvCxnSpPr>
              <p:cNvPr id="47" name="直接连接符 46"/>
              <p:cNvCxnSpPr/>
              <p:nvPr>
                <p:custDataLst>
                  <p:tags r:id="rId15"/>
                </p:custDataLst>
              </p:nvPr>
            </p:nvCxnSpPr>
            <p:spPr>
              <a:xfrm>
                <a:off x="5148064" y="2082167"/>
                <a:ext cx="2788094" cy="0"/>
              </a:xfrm>
              <a:prstGeom prst="line">
                <a:avLst/>
              </a:prstGeom>
              <a:noFill/>
              <a:ln w="15875" cap="flat" cmpd="sng" algn="ctr">
                <a:solidFill>
                  <a:srgbClr val="D00000"/>
                </a:solidFill>
                <a:prstDash val="solid"/>
                <a:miter lim="800000"/>
              </a:ln>
              <a:effectLst/>
            </p:spPr>
          </p:cxnSp>
          <p:cxnSp>
            <p:nvCxnSpPr>
              <p:cNvPr id="48" name="直接连接符 47"/>
              <p:cNvCxnSpPr/>
              <p:nvPr>
                <p:custDataLst>
                  <p:tags r:id="rId16"/>
                </p:custDataLst>
              </p:nvPr>
            </p:nvCxnSpPr>
            <p:spPr>
              <a:xfrm>
                <a:off x="1231413" y="2082167"/>
                <a:ext cx="2764523" cy="0"/>
              </a:xfrm>
              <a:prstGeom prst="line">
                <a:avLst/>
              </a:prstGeom>
              <a:noFill/>
              <a:ln w="15875" cap="flat" cmpd="sng" algn="ctr">
                <a:solidFill>
                  <a:srgbClr val="D00000"/>
                </a:solidFill>
                <a:prstDash val="solid"/>
                <a:miter lim="800000"/>
              </a:ln>
              <a:effectLst/>
            </p:spPr>
          </p:cxnSp>
        </p:grpSp>
      </p:grpSp>
      <p:pic>
        <p:nvPicPr>
          <p:cNvPr id="55" name="图片 54"/>
          <p:cNvPicPr>
            <a:picLocks noChangeAspect="1"/>
          </p:cNvPicPr>
          <p:nvPr/>
        </p:nvPicPr>
        <p:blipFill rotWithShape="1">
          <a:blip r:embed="rId17"/>
          <a:srcRect l="18298" t="1797" r="34893" b="11205"/>
          <a:stretch>
            <a:fillRect/>
          </a:stretch>
        </p:blipFill>
        <p:spPr>
          <a:xfrm>
            <a:off x="5689249" y="615855"/>
            <a:ext cx="755248" cy="789578"/>
          </a:xfrm>
          <a:prstGeom prst="rect">
            <a:avLst/>
          </a:prstGeom>
        </p:spPr>
      </p:pic>
      <p:pic>
        <p:nvPicPr>
          <p:cNvPr id="2" name="图片 1"/>
          <p:cNvPicPr>
            <a:picLocks noChangeAspect="1"/>
          </p:cNvPicPr>
          <p:nvPr/>
        </p:nvPicPr>
        <p:blipFill>
          <a:blip r:embed="rId18"/>
          <a:stretch>
            <a:fillRect/>
          </a:stretch>
        </p:blipFill>
        <p:spPr>
          <a:xfrm>
            <a:off x="334645" y="3922395"/>
            <a:ext cx="2101215" cy="1477010"/>
          </a:xfrm>
          <a:prstGeom prst="rect">
            <a:avLst/>
          </a:prstGeom>
        </p:spPr>
      </p:pic>
      <p:pic>
        <p:nvPicPr>
          <p:cNvPr id="5" name="图片 4"/>
          <p:cNvPicPr>
            <a:picLocks noChangeAspect="1"/>
          </p:cNvPicPr>
          <p:nvPr/>
        </p:nvPicPr>
        <p:blipFill>
          <a:blip r:embed="rId19"/>
          <a:stretch>
            <a:fillRect/>
          </a:stretch>
        </p:blipFill>
        <p:spPr>
          <a:xfrm>
            <a:off x="4389120" y="3921760"/>
            <a:ext cx="2029460" cy="1445895"/>
          </a:xfrm>
          <a:prstGeom prst="rect">
            <a:avLst/>
          </a:prstGeom>
        </p:spPr>
      </p:pic>
      <p:pic>
        <p:nvPicPr>
          <p:cNvPr id="6" name="图片 5"/>
          <p:cNvPicPr>
            <a:picLocks noChangeAspect="1"/>
          </p:cNvPicPr>
          <p:nvPr/>
        </p:nvPicPr>
        <p:blipFill>
          <a:blip r:embed="rId20"/>
          <a:stretch>
            <a:fillRect/>
          </a:stretch>
        </p:blipFill>
        <p:spPr>
          <a:xfrm>
            <a:off x="177800" y="5438140"/>
            <a:ext cx="1899920" cy="1418590"/>
          </a:xfrm>
          <a:prstGeom prst="rect">
            <a:avLst/>
          </a:prstGeom>
        </p:spPr>
      </p:pic>
      <p:pic>
        <p:nvPicPr>
          <p:cNvPr id="9" name="图片 8"/>
          <p:cNvPicPr>
            <a:picLocks noChangeAspect="1"/>
          </p:cNvPicPr>
          <p:nvPr/>
        </p:nvPicPr>
        <p:blipFill>
          <a:blip r:embed="rId21"/>
          <a:stretch>
            <a:fillRect/>
          </a:stretch>
        </p:blipFill>
        <p:spPr>
          <a:xfrm>
            <a:off x="2077720" y="5345430"/>
            <a:ext cx="2063115" cy="1562735"/>
          </a:xfrm>
          <a:prstGeom prst="rect">
            <a:avLst/>
          </a:prstGeom>
        </p:spPr>
      </p:pic>
      <p:pic>
        <p:nvPicPr>
          <p:cNvPr id="42" name="图片 41"/>
          <p:cNvPicPr>
            <a:picLocks noChangeAspect="1"/>
          </p:cNvPicPr>
          <p:nvPr/>
        </p:nvPicPr>
        <p:blipFill>
          <a:blip r:embed="rId22"/>
          <a:srcRect b="21164"/>
          <a:stretch>
            <a:fillRect/>
          </a:stretch>
        </p:blipFill>
        <p:spPr>
          <a:xfrm>
            <a:off x="262255" y="6944360"/>
            <a:ext cx="2480945" cy="2741295"/>
          </a:xfrm>
          <a:prstGeom prst="rect">
            <a:avLst/>
          </a:prstGeom>
        </p:spPr>
      </p:pic>
      <p:pic>
        <p:nvPicPr>
          <p:cNvPr id="43" name="图片 42"/>
          <p:cNvPicPr>
            <a:picLocks noChangeAspect="1"/>
          </p:cNvPicPr>
          <p:nvPr/>
        </p:nvPicPr>
        <p:blipFill>
          <a:blip r:embed="rId23"/>
          <a:srcRect b="9460"/>
          <a:stretch>
            <a:fillRect/>
          </a:stretch>
        </p:blipFill>
        <p:spPr>
          <a:xfrm>
            <a:off x="3237865" y="7189470"/>
            <a:ext cx="3147060" cy="2250440"/>
          </a:xfrm>
          <a:prstGeom prst="rect">
            <a:avLst/>
          </a:prstGeom>
        </p:spPr>
      </p:pic>
      <p:pic>
        <p:nvPicPr>
          <p:cNvPr id="54" name="图片 53"/>
          <p:cNvPicPr>
            <a:picLocks noChangeAspect="1"/>
          </p:cNvPicPr>
          <p:nvPr/>
        </p:nvPicPr>
        <p:blipFill>
          <a:blip r:embed="rId24"/>
          <a:stretch>
            <a:fillRect/>
          </a:stretch>
        </p:blipFill>
        <p:spPr>
          <a:xfrm>
            <a:off x="4177030" y="5345430"/>
            <a:ext cx="2153920" cy="1593850"/>
          </a:xfrm>
          <a:prstGeom prst="rect">
            <a:avLst/>
          </a:prstGeom>
        </p:spPr>
      </p:pic>
      <p:pic>
        <p:nvPicPr>
          <p:cNvPr id="56" name="图片 55"/>
          <p:cNvPicPr>
            <a:picLocks noChangeAspect="1"/>
          </p:cNvPicPr>
          <p:nvPr/>
        </p:nvPicPr>
        <p:blipFill>
          <a:blip r:embed="rId25"/>
          <a:srcRect b="7075"/>
          <a:stretch>
            <a:fillRect/>
          </a:stretch>
        </p:blipFill>
        <p:spPr>
          <a:xfrm>
            <a:off x="2505710" y="3914140"/>
            <a:ext cx="1813560" cy="1450340"/>
          </a:xfrm>
          <a:prstGeom prst="rect">
            <a:avLst/>
          </a:prstGeom>
        </p:spPr>
      </p:pic>
      <p:pic>
        <p:nvPicPr>
          <p:cNvPr id="57" name="图片 56"/>
          <p:cNvPicPr>
            <a:picLocks noChangeAspect="1"/>
          </p:cNvPicPr>
          <p:nvPr/>
        </p:nvPicPr>
        <p:blipFill>
          <a:blip r:embed="rId26"/>
          <a:stretch>
            <a:fillRect/>
          </a:stretch>
        </p:blipFill>
        <p:spPr>
          <a:xfrm>
            <a:off x="337820" y="2506345"/>
            <a:ext cx="1827530" cy="1365250"/>
          </a:xfrm>
          <a:prstGeom prst="rect">
            <a:avLst/>
          </a:prstGeom>
        </p:spPr>
      </p:pic>
      <p:pic>
        <p:nvPicPr>
          <p:cNvPr id="58" name="图片 57"/>
          <p:cNvPicPr>
            <a:picLocks noChangeAspect="1"/>
          </p:cNvPicPr>
          <p:nvPr/>
        </p:nvPicPr>
        <p:blipFill>
          <a:blip r:embed="rId27"/>
          <a:stretch>
            <a:fillRect/>
          </a:stretch>
        </p:blipFill>
        <p:spPr>
          <a:xfrm>
            <a:off x="4389120" y="2372360"/>
            <a:ext cx="1996440" cy="1489075"/>
          </a:xfrm>
          <a:prstGeom prst="rect">
            <a:avLst/>
          </a:prstGeom>
        </p:spPr>
      </p:pic>
      <p:pic>
        <p:nvPicPr>
          <p:cNvPr id="59" name="图片 58"/>
          <p:cNvPicPr>
            <a:picLocks noChangeAspect="1"/>
          </p:cNvPicPr>
          <p:nvPr/>
        </p:nvPicPr>
        <p:blipFill>
          <a:blip r:embed="rId28"/>
          <a:stretch>
            <a:fillRect/>
          </a:stretch>
        </p:blipFill>
        <p:spPr>
          <a:xfrm flipH="1">
            <a:off x="2274570" y="2416175"/>
            <a:ext cx="1902460" cy="1420495"/>
          </a:xfrm>
          <a:prstGeom prst="rect">
            <a:avLst/>
          </a:prstGeom>
        </p:spPr>
      </p:pic>
    </p:spTree>
  </p:cSld>
  <p:clrMapOvr>
    <a:masterClrMapping/>
  </p:clrMapOvr>
  <p:transition spd="slow">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PA-直接连接符 2"/>
          <p:cNvCxnSpPr/>
          <p:nvPr>
            <p:custDataLst>
              <p:tags r:id="rId1"/>
            </p:custDataLst>
          </p:nvPr>
        </p:nvCxnSpPr>
        <p:spPr>
          <a:xfrm>
            <a:off x="295648" y="1615495"/>
            <a:ext cx="6501058" cy="0"/>
          </a:xfrm>
          <a:prstGeom prst="line">
            <a:avLst/>
          </a:prstGeom>
          <a:ln>
            <a:solidFill>
              <a:srgbClr val="DC0612"/>
            </a:solidFill>
            <a:prstDash val="dash"/>
          </a:ln>
        </p:spPr>
        <p:style>
          <a:lnRef idx="1">
            <a:schemeClr val="accent1"/>
          </a:lnRef>
          <a:fillRef idx="0">
            <a:schemeClr val="accent1"/>
          </a:fillRef>
          <a:effectRef idx="0">
            <a:schemeClr val="accent1"/>
          </a:effectRef>
          <a:fontRef idx="minor">
            <a:schemeClr val="tx1"/>
          </a:fontRef>
        </p:style>
      </p:cxnSp>
      <p:pic>
        <p:nvPicPr>
          <p:cNvPr id="8" name="图片 7" descr="防盗标签"/>
          <p:cNvPicPr>
            <a:picLocks noChangeAspect="1"/>
          </p:cNvPicPr>
          <p:nvPr/>
        </p:nvPicPr>
        <p:blipFill>
          <a:blip r:embed="rId2"/>
          <a:stretch>
            <a:fillRect/>
          </a:stretch>
        </p:blipFill>
        <p:spPr>
          <a:xfrm>
            <a:off x="986036" y="1818664"/>
            <a:ext cx="2025" cy="183"/>
          </a:xfrm>
          <a:prstGeom prst="rect">
            <a:avLst/>
          </a:prstGeom>
        </p:spPr>
      </p:pic>
      <p:grpSp>
        <p:nvGrpSpPr>
          <p:cNvPr id="10" name="组合 9"/>
          <p:cNvGrpSpPr/>
          <p:nvPr/>
        </p:nvGrpSpPr>
        <p:grpSpPr>
          <a:xfrm>
            <a:off x="262017" y="1838804"/>
            <a:ext cx="5001339" cy="533858"/>
            <a:chOff x="1128" y="2203"/>
            <a:chExt cx="17089" cy="1823"/>
          </a:xfrm>
        </p:grpSpPr>
        <p:grpSp>
          <p:nvGrpSpPr>
            <p:cNvPr id="83" name="组合 82"/>
            <p:cNvGrpSpPr/>
            <p:nvPr/>
          </p:nvGrpSpPr>
          <p:grpSpPr>
            <a:xfrm>
              <a:off x="2767" y="3391"/>
              <a:ext cx="11914" cy="635"/>
              <a:chOff x="-1261693" y="3643336"/>
              <a:chExt cx="7565684" cy="403470"/>
            </a:xfrm>
          </p:grpSpPr>
          <p:grpSp>
            <p:nvGrpSpPr>
              <p:cNvPr id="84" name="组合 83"/>
              <p:cNvGrpSpPr/>
              <p:nvPr/>
            </p:nvGrpSpPr>
            <p:grpSpPr>
              <a:xfrm>
                <a:off x="-1022910" y="3872820"/>
                <a:ext cx="7326901" cy="173986"/>
                <a:chOff x="-17292" y="4668383"/>
                <a:chExt cx="7326901" cy="173986"/>
              </a:xfrm>
            </p:grpSpPr>
            <p:cxnSp>
              <p:nvCxnSpPr>
                <p:cNvPr id="85" name="直接连接符 84"/>
                <p:cNvCxnSpPr/>
                <p:nvPr>
                  <p:custDataLst>
                    <p:tags r:id="rId3"/>
                  </p:custDataLst>
                </p:nvPr>
              </p:nvCxnSpPr>
              <p:spPr>
                <a:xfrm>
                  <a:off x="-17292" y="4769318"/>
                  <a:ext cx="715253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86" name="圆: 空心 54"/>
                <p:cNvSpPr/>
                <p:nvPr>
                  <p:custDataLst>
                    <p:tags r:id="rId4"/>
                  </p:custDataLst>
                </p:nvPr>
              </p:nvSpPr>
              <p:spPr>
                <a:xfrm>
                  <a:off x="7135623" y="4668383"/>
                  <a:ext cx="173986" cy="173986"/>
                </a:xfrm>
                <a:prstGeom prst="donu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endParaRPr lang="zh-CN" altLang="en-US" sz="1015" dirty="0">
                    <a:solidFill>
                      <a:prstClr val="black"/>
                    </a:solidFill>
                    <a:latin typeface="思源黑体" panose="020B0500000000000000" pitchFamily="34" charset="-122"/>
                    <a:ea typeface="思源黑体" panose="020B0500000000000000" pitchFamily="34" charset="-122"/>
                  </a:endParaRPr>
                </a:p>
              </p:txBody>
            </p:sp>
          </p:grpSp>
          <p:cxnSp>
            <p:nvCxnSpPr>
              <p:cNvPr id="87" name="直接连接符 86"/>
              <p:cNvCxnSpPr/>
              <p:nvPr>
                <p:custDataLst>
                  <p:tags r:id="rId5"/>
                </p:custDataLst>
              </p:nvPr>
            </p:nvCxnSpPr>
            <p:spPr>
              <a:xfrm>
                <a:off x="-1261693" y="3643336"/>
                <a:ext cx="238783" cy="33041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88" name="矩形 87"/>
            <p:cNvSpPr/>
            <p:nvPr>
              <p:custDataLst>
                <p:tags r:id="rId6"/>
              </p:custDataLst>
            </p:nvPr>
          </p:nvSpPr>
          <p:spPr>
            <a:xfrm>
              <a:off x="3515" y="2203"/>
              <a:ext cx="14702" cy="1461"/>
            </a:xfrm>
            <a:prstGeom prst="rect">
              <a:avLst/>
            </a:prstGeom>
          </p:spPr>
          <p:txBody>
            <a:bodyPr wrap="square">
              <a:spAutoFit/>
            </a:bodyPr>
            <a:lstStyle/>
            <a:p>
              <a:pPr defTabSz="257175">
                <a:lnSpc>
                  <a:spcPct val="135000"/>
                </a:lnSpc>
              </a:pPr>
              <a:r>
                <a:rPr lang="zh-CN" altLang="en-US" b="1" dirty="0">
                  <a:solidFill>
                    <a:srgbClr val="C00000"/>
                  </a:solidFill>
                  <a:latin typeface="思源宋体 CN" panose="02020400000000000000" pitchFamily="18" charset="-122"/>
                  <a:ea typeface="思源宋体 CN" panose="02020400000000000000" pitchFamily="18" charset="-122"/>
                  <a:sym typeface="Calibri" panose="020F0502020204030204" pitchFamily="34" charset="0"/>
                </a:rPr>
                <a:t>装置类安全隐患</a:t>
              </a:r>
              <a:endParaRPr lang="en-US" altLang="zh-CN" b="1" dirty="0">
                <a:solidFill>
                  <a:srgbClr val="C00000"/>
                </a:solidFill>
                <a:latin typeface="思源宋体 CN" panose="02020400000000000000" pitchFamily="18" charset="-122"/>
                <a:ea typeface="思源宋体 CN" panose="02020400000000000000" pitchFamily="18" charset="-122"/>
                <a:sym typeface="Calibri" panose="020F0502020204030204" pitchFamily="34" charset="0"/>
              </a:endParaRPr>
            </a:p>
          </p:txBody>
        </p:sp>
        <p:sp>
          <p:nvSpPr>
            <p:cNvPr id="89" name="弧形 88"/>
            <p:cNvSpPr/>
            <p:nvPr>
              <p:custDataLst>
                <p:tags r:id="rId7"/>
              </p:custDataLst>
            </p:nvPr>
          </p:nvSpPr>
          <p:spPr>
            <a:xfrm>
              <a:off x="1128" y="2288"/>
              <a:ext cx="1686" cy="1686"/>
            </a:xfrm>
            <a:prstGeom prst="arc">
              <a:avLst>
                <a:gd name="adj1" fmla="val 13337330"/>
                <a:gd name="adj2" fmla="val 8932735"/>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257175"/>
              <a:endParaRPr lang="zh-CN" altLang="en-US" sz="1015" dirty="0">
                <a:solidFill>
                  <a:prstClr val="black"/>
                </a:solidFill>
                <a:latin typeface="思源黑体" panose="020B0500000000000000" pitchFamily="34" charset="-122"/>
                <a:ea typeface="思源黑体" panose="020B0500000000000000" pitchFamily="34" charset="-122"/>
              </a:endParaRPr>
            </a:p>
          </p:txBody>
        </p:sp>
        <p:sp>
          <p:nvSpPr>
            <p:cNvPr id="108" name="PA_圆角矩形 12"/>
            <p:cNvSpPr>
              <a:spLocks noChangeAspect="1"/>
            </p:cNvSpPr>
            <p:nvPr>
              <p:custDataLst>
                <p:tags r:id="rId8"/>
              </p:custDataLst>
            </p:nvPr>
          </p:nvSpPr>
          <p:spPr>
            <a:xfrm>
              <a:off x="1386" y="2581"/>
              <a:ext cx="1170" cy="1170"/>
            </a:xfrm>
            <a:prstGeom prst="roundRect">
              <a:avLst>
                <a:gd name="adj" fmla="val 50000"/>
              </a:avLst>
            </a:prstGeom>
            <a:solidFill>
              <a:srgbClr val="C00000"/>
            </a:solidFill>
            <a:ln w="63500" cap="flat" cmpd="sng" algn="ctr">
              <a:solidFill>
                <a:srgbClr val="C00000">
                  <a:alpha val="30000"/>
                </a:srgbClr>
              </a:solidFill>
              <a:prstDash val="solid"/>
              <a:miter lim="800000"/>
            </a:ln>
            <a:effectLst/>
          </p:spPr>
          <p:txBody>
            <a:bodyPr rtlCol="0" anchor="ctr"/>
            <a:lstStyle/>
            <a:p>
              <a:pPr algn="ctr" defTabSz="257175"/>
              <a:r>
                <a:rPr lang="en-US" altLang="zh-CN" sz="2025" b="1" kern="0" dirty="0">
                  <a:solidFill>
                    <a:srgbClr val="FCFCFC"/>
                  </a:solidFill>
                  <a:latin typeface="Segoe UI" panose="020B0502040204020203" pitchFamily="34" charset="0"/>
                  <a:ea typeface="等线" panose="02010600030101010101" pitchFamily="2" charset="-122"/>
                  <a:cs typeface="+mn-ea"/>
                  <a:sym typeface="+mn-lt"/>
                </a:rPr>
                <a:t>2</a:t>
              </a:r>
              <a:endParaRPr lang="zh-CN" altLang="en-US" sz="2025" b="1" kern="0" dirty="0">
                <a:solidFill>
                  <a:srgbClr val="FCFCFC"/>
                </a:solidFill>
                <a:latin typeface="Segoe UI" panose="020B0502040204020203" pitchFamily="34" charset="0"/>
                <a:ea typeface="等线" panose="02010600030101010101" pitchFamily="2" charset="-122"/>
                <a:cs typeface="+mn-ea"/>
                <a:sym typeface="+mn-lt"/>
              </a:endParaRPr>
            </a:p>
          </p:txBody>
        </p:sp>
      </p:grpSp>
      <p:sp>
        <p:nvSpPr>
          <p:cNvPr id="38" name="TextBox 20"/>
          <p:cNvSpPr txBox="1"/>
          <p:nvPr/>
        </p:nvSpPr>
        <p:spPr>
          <a:xfrm>
            <a:off x="436037" y="219515"/>
            <a:ext cx="1765952" cy="264795"/>
          </a:xfrm>
          <a:prstGeom prst="rect">
            <a:avLst/>
          </a:prstGeom>
          <a:noFill/>
          <a:effectLst/>
        </p:spPr>
        <p:txBody>
          <a:bodyPr wrap="square" rtlCol="0">
            <a:spAutoFit/>
          </a:bodyPr>
          <a:lstStyle/>
          <a:p>
            <a:pPr algn="ctr" defTabSz="514350"/>
            <a:r>
              <a:rPr lang="en-US" altLang="zh-CN" sz="1125">
                <a:solidFill>
                  <a:srgbClr val="C00000"/>
                </a:solidFill>
                <a:latin typeface="Segoe UI" panose="020B0502040204020203" pitchFamily="34" charset="0"/>
                <a:ea typeface="等线" panose="02010600030101010101" pitchFamily="2" charset="-122"/>
                <a:cs typeface="思源黑体 Light" panose="020B0300000000000000" charset="-122"/>
              </a:rPr>
              <a:t>2026</a:t>
            </a:r>
            <a:r>
              <a:rPr lang="zh-CN" altLang="en-US" sz="1125">
                <a:solidFill>
                  <a:srgbClr val="C00000"/>
                </a:solidFill>
                <a:latin typeface="Segoe UI" panose="020B0502040204020203" pitchFamily="34" charset="0"/>
                <a:ea typeface="等线" panose="02010600030101010101" pitchFamily="2" charset="-122"/>
                <a:cs typeface="思源黑体 Light" panose="020B0300000000000000" charset="-122"/>
              </a:rPr>
              <a:t>年</a:t>
            </a:r>
            <a:r>
              <a:rPr lang="zh-CN" altLang="en-US" sz="1125" dirty="0">
                <a:solidFill>
                  <a:srgbClr val="C00000"/>
                </a:solidFill>
                <a:latin typeface="Segoe UI" panose="020B0502040204020203" pitchFamily="34" charset="0"/>
                <a:ea typeface="等线" panose="02010600030101010101" pitchFamily="2" charset="-122"/>
                <a:cs typeface="思源黑体 Light" panose="020B0300000000000000" charset="-122"/>
              </a:rPr>
              <a:t>安全生产月</a:t>
            </a:r>
            <a:endParaRPr lang="en-US" altLang="zh-CN" sz="1125" dirty="0">
              <a:solidFill>
                <a:srgbClr val="C00000"/>
              </a:solidFill>
              <a:latin typeface="Segoe UI" panose="020B0502040204020203" pitchFamily="34" charset="0"/>
              <a:ea typeface="等线" panose="02010600030101010101" pitchFamily="2" charset="-122"/>
              <a:cs typeface="思源黑体 Light" panose="020B0300000000000000" charset="-122"/>
            </a:endParaRPr>
          </a:p>
        </p:txBody>
      </p:sp>
      <p:sp>
        <p:nvSpPr>
          <p:cNvPr id="39" name="TextBox 19"/>
          <p:cNvSpPr txBox="1"/>
          <p:nvPr/>
        </p:nvSpPr>
        <p:spPr>
          <a:xfrm>
            <a:off x="690682" y="387704"/>
            <a:ext cx="1473835" cy="203200"/>
          </a:xfrm>
          <a:prstGeom prst="rect">
            <a:avLst/>
          </a:prstGeom>
          <a:noFill/>
          <a:effectLst/>
        </p:spPr>
        <p:txBody>
          <a:bodyPr wrap="none" rtlCol="0">
            <a:spAutoFit/>
          </a:bodyPr>
          <a:lstStyle/>
          <a:p>
            <a:pPr lvl="0" algn="ctr"/>
            <a:r>
              <a:rPr lang="en-US" altLang="zh-CN" sz="730" spc="-56" dirty="0">
                <a:solidFill>
                  <a:schemeClr val="accent6"/>
                </a:solidFill>
                <a:latin typeface="Segoe UI" panose="020B0502040204020203" pitchFamily="34" charset="0"/>
                <a:ea typeface="等线" panose="02010600030101010101" pitchFamily="2" charset="-122"/>
              </a:rPr>
              <a:t>National safe production </a:t>
            </a:r>
            <a:r>
              <a:rPr lang="en-US" altLang="zh-CN" sz="730" spc="-56">
                <a:solidFill>
                  <a:schemeClr val="accent6"/>
                </a:solidFill>
                <a:latin typeface="Segoe UI" panose="020B0502040204020203" pitchFamily="34" charset="0"/>
                <a:ea typeface="等线" panose="02010600030101010101" pitchFamily="2" charset="-122"/>
              </a:rPr>
              <a:t>month 2026</a:t>
            </a:r>
            <a:endParaRPr lang="en-US" altLang="zh-CN" sz="730" spc="-56" dirty="0">
              <a:solidFill>
                <a:schemeClr val="accent6"/>
              </a:solidFill>
              <a:latin typeface="Segoe UI" panose="020B0502040204020203" pitchFamily="34" charset="0"/>
              <a:ea typeface="等线" panose="02010600030101010101" pitchFamily="2" charset="-122"/>
            </a:endParaRPr>
          </a:p>
        </p:txBody>
      </p:sp>
      <p:pic>
        <p:nvPicPr>
          <p:cNvPr id="40" name="图片 39" descr="51miz-E1176160-7A6F775C"/>
          <p:cNvPicPr>
            <a:picLocks noChangeAspect="1"/>
          </p:cNvPicPr>
          <p:nvPr/>
        </p:nvPicPr>
        <p:blipFill>
          <a:blip r:embed="rId9"/>
          <a:srcRect l="35208" t="48542" r="46979" b="26667"/>
          <a:stretch>
            <a:fillRect/>
          </a:stretch>
        </p:blipFill>
        <p:spPr>
          <a:xfrm>
            <a:off x="110279" y="180548"/>
            <a:ext cx="614368" cy="398659"/>
          </a:xfrm>
          <a:prstGeom prst="rect">
            <a:avLst/>
          </a:prstGeom>
        </p:spPr>
      </p:pic>
      <p:sp>
        <p:nvSpPr>
          <p:cNvPr id="41" name="矩形 40"/>
          <p:cNvSpPr/>
          <p:nvPr/>
        </p:nvSpPr>
        <p:spPr>
          <a:xfrm flipH="1">
            <a:off x="1384078" y="684770"/>
            <a:ext cx="4324198" cy="663067"/>
          </a:xfrm>
          <a:prstGeom prst="rect">
            <a:avLst/>
          </a:prstGeom>
          <a:noFill/>
        </p:spPr>
        <p:txBody>
          <a:bodyPr wrap="square">
            <a:spAutoFit/>
          </a:bodyPr>
          <a:lstStyle/>
          <a:p>
            <a:pPr algn="dist" defTabSz="514350" fontAlgn="base">
              <a:lnSpc>
                <a:spcPct val="120000"/>
              </a:lnSpc>
            </a:pPr>
            <a:r>
              <a:rPr lang="zh-CN" altLang="en-US" sz="3375" b="1" spc="-84">
                <a:ln w="15875">
                  <a:noFill/>
                </a:ln>
                <a:solidFill>
                  <a:srgbClr val="C00000"/>
                </a:solidFill>
                <a:latin typeface="思源宋体 CN" panose="02020400000000000000" pitchFamily="18" charset="-122"/>
                <a:ea typeface="思源宋体 CN" panose="02020400000000000000" pitchFamily="18" charset="-122"/>
                <a:sym typeface="思源宋体 CN" panose="02020400000000000000" pitchFamily="18" charset="-122"/>
              </a:rPr>
              <a:t>排查整治风险隐患</a:t>
            </a:r>
            <a:endParaRPr lang="zh-CN" altLang="en-US" sz="3375" b="1" spc="-84" dirty="0">
              <a:ln w="15875">
                <a:noFill/>
              </a:ln>
              <a:solidFill>
                <a:srgbClr val="C00000"/>
              </a:solidFill>
              <a:latin typeface="思源宋体 CN" panose="02020400000000000000" pitchFamily="18" charset="-122"/>
              <a:ea typeface="思源宋体 CN" panose="02020400000000000000" pitchFamily="18" charset="-122"/>
              <a:cs typeface="字魂143号-正酷超级黑" panose="00000500000000000000" charset="-122"/>
              <a:sym typeface="思源宋体 CN" panose="02020400000000000000" pitchFamily="18" charset="-122"/>
            </a:endParaRPr>
          </a:p>
        </p:txBody>
      </p:sp>
      <p:grpSp>
        <p:nvGrpSpPr>
          <p:cNvPr id="44" name="组合 43"/>
          <p:cNvGrpSpPr/>
          <p:nvPr/>
        </p:nvGrpSpPr>
        <p:grpSpPr>
          <a:xfrm>
            <a:off x="-883285" y="1279251"/>
            <a:ext cx="8624570" cy="298450"/>
            <a:chOff x="1231413" y="1491630"/>
            <a:chExt cx="6704745" cy="255096"/>
          </a:xfrm>
        </p:grpSpPr>
        <p:grpSp>
          <p:nvGrpSpPr>
            <p:cNvPr id="45" name="组合 44"/>
            <p:cNvGrpSpPr/>
            <p:nvPr/>
          </p:nvGrpSpPr>
          <p:grpSpPr>
            <a:xfrm>
              <a:off x="4118171" y="1491630"/>
              <a:ext cx="887762" cy="255096"/>
              <a:chOff x="3965502" y="1879809"/>
              <a:chExt cx="1193100" cy="342834"/>
            </a:xfrm>
            <a:solidFill>
              <a:srgbClr val="E71E17"/>
            </a:solidFill>
          </p:grpSpPr>
          <p:sp>
            <p:nvSpPr>
              <p:cNvPr id="49" name="dark-star-shape_15445"/>
              <p:cNvSpPr>
                <a:spLocks noChangeAspect="1"/>
              </p:cNvSpPr>
              <p:nvPr>
                <p:custDataLst>
                  <p:tags r:id="rId10"/>
                </p:custDataLst>
              </p:nvPr>
            </p:nvSpPr>
            <p:spPr bwMode="auto">
              <a:xfrm>
                <a:off x="4391609" y="1879809"/>
                <a:ext cx="360781" cy="342834"/>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sp>
            <p:nvSpPr>
              <p:cNvPr id="50" name="dark-star-shape_15445"/>
              <p:cNvSpPr>
                <a:spLocks noChangeAspect="1"/>
              </p:cNvSpPr>
              <p:nvPr>
                <p:custDataLst>
                  <p:tags r:id="rId11"/>
                </p:custDataLst>
              </p:nvPr>
            </p:nvSpPr>
            <p:spPr bwMode="auto">
              <a:xfrm>
                <a:off x="4771621"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sp>
            <p:nvSpPr>
              <p:cNvPr id="51" name="dark-star-shape_15445"/>
              <p:cNvSpPr>
                <a:spLocks noChangeAspect="1"/>
              </p:cNvSpPr>
              <p:nvPr>
                <p:custDataLst>
                  <p:tags r:id="rId12"/>
                </p:custDataLst>
              </p:nvPr>
            </p:nvSpPr>
            <p:spPr bwMode="auto">
              <a:xfrm>
                <a:off x="4161559"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sp>
            <p:nvSpPr>
              <p:cNvPr id="52" name="dark-star-shape_15445"/>
              <p:cNvSpPr>
                <a:spLocks noChangeAspect="1"/>
              </p:cNvSpPr>
              <p:nvPr>
                <p:custDataLst>
                  <p:tags r:id="rId13"/>
                </p:custDataLst>
              </p:nvPr>
            </p:nvSpPr>
            <p:spPr bwMode="auto">
              <a:xfrm>
                <a:off x="396550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sp>
            <p:nvSpPr>
              <p:cNvPr id="53" name="dark-star-shape_15445"/>
              <p:cNvSpPr>
                <a:spLocks noChangeAspect="1"/>
              </p:cNvSpPr>
              <p:nvPr>
                <p:custDataLst>
                  <p:tags r:id="rId14"/>
                </p:custDataLst>
              </p:nvPr>
            </p:nvSpPr>
            <p:spPr bwMode="auto">
              <a:xfrm>
                <a:off x="503791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txBody>
              <a:bodyPr/>
              <a:lstStyle/>
              <a:p>
                <a:endParaRPr lang="zh-CN" altLang="en-US"/>
              </a:p>
            </p:txBody>
          </p:sp>
        </p:grpSp>
        <p:grpSp>
          <p:nvGrpSpPr>
            <p:cNvPr id="46" name="组合 45"/>
            <p:cNvGrpSpPr/>
            <p:nvPr/>
          </p:nvGrpSpPr>
          <p:grpSpPr>
            <a:xfrm>
              <a:off x="1231413" y="1619178"/>
              <a:ext cx="6704745" cy="0"/>
              <a:chOff x="1231413" y="2082167"/>
              <a:chExt cx="6704745" cy="0"/>
            </a:xfrm>
          </p:grpSpPr>
          <p:cxnSp>
            <p:nvCxnSpPr>
              <p:cNvPr id="47" name="直接连接符 46"/>
              <p:cNvCxnSpPr/>
              <p:nvPr>
                <p:custDataLst>
                  <p:tags r:id="rId15"/>
                </p:custDataLst>
              </p:nvPr>
            </p:nvCxnSpPr>
            <p:spPr>
              <a:xfrm>
                <a:off x="5148064" y="2082167"/>
                <a:ext cx="2788094" cy="0"/>
              </a:xfrm>
              <a:prstGeom prst="line">
                <a:avLst/>
              </a:prstGeom>
              <a:noFill/>
              <a:ln w="15875" cap="flat" cmpd="sng" algn="ctr">
                <a:solidFill>
                  <a:srgbClr val="D00000"/>
                </a:solidFill>
                <a:prstDash val="solid"/>
                <a:miter lim="800000"/>
              </a:ln>
              <a:effectLst/>
            </p:spPr>
          </p:cxnSp>
          <p:cxnSp>
            <p:nvCxnSpPr>
              <p:cNvPr id="48" name="直接连接符 47"/>
              <p:cNvCxnSpPr/>
              <p:nvPr>
                <p:custDataLst>
                  <p:tags r:id="rId16"/>
                </p:custDataLst>
              </p:nvPr>
            </p:nvCxnSpPr>
            <p:spPr>
              <a:xfrm>
                <a:off x="1231413" y="2082167"/>
                <a:ext cx="2764523" cy="0"/>
              </a:xfrm>
              <a:prstGeom prst="line">
                <a:avLst/>
              </a:prstGeom>
              <a:noFill/>
              <a:ln w="15875" cap="flat" cmpd="sng" algn="ctr">
                <a:solidFill>
                  <a:srgbClr val="D00000"/>
                </a:solidFill>
                <a:prstDash val="solid"/>
                <a:miter lim="800000"/>
              </a:ln>
              <a:effectLst/>
            </p:spPr>
          </p:cxnSp>
        </p:grpSp>
      </p:grpSp>
      <p:pic>
        <p:nvPicPr>
          <p:cNvPr id="55" name="图片 54"/>
          <p:cNvPicPr>
            <a:picLocks noChangeAspect="1"/>
          </p:cNvPicPr>
          <p:nvPr/>
        </p:nvPicPr>
        <p:blipFill rotWithShape="1">
          <a:blip r:embed="rId17"/>
          <a:srcRect l="18298" t="1797" r="34893" b="11205"/>
          <a:stretch>
            <a:fillRect/>
          </a:stretch>
        </p:blipFill>
        <p:spPr>
          <a:xfrm>
            <a:off x="5689249" y="615855"/>
            <a:ext cx="755248" cy="789578"/>
          </a:xfrm>
          <a:prstGeom prst="rect">
            <a:avLst/>
          </a:prstGeom>
        </p:spPr>
      </p:pic>
      <p:pic>
        <p:nvPicPr>
          <p:cNvPr id="19" name="图片 18"/>
          <p:cNvPicPr>
            <a:picLocks noChangeAspect="1"/>
          </p:cNvPicPr>
          <p:nvPr/>
        </p:nvPicPr>
        <p:blipFill>
          <a:blip r:embed="rId18"/>
          <a:stretch>
            <a:fillRect/>
          </a:stretch>
        </p:blipFill>
        <p:spPr>
          <a:xfrm>
            <a:off x="342265" y="2746375"/>
            <a:ext cx="2895600" cy="2360930"/>
          </a:xfrm>
          <a:prstGeom prst="rect">
            <a:avLst/>
          </a:prstGeom>
        </p:spPr>
      </p:pic>
      <p:pic>
        <p:nvPicPr>
          <p:cNvPr id="17" name="图片 16"/>
          <p:cNvPicPr>
            <a:picLocks noChangeAspect="1"/>
          </p:cNvPicPr>
          <p:nvPr/>
        </p:nvPicPr>
        <p:blipFill>
          <a:blip r:embed="rId19"/>
          <a:srcRect l="2667" t="4206" r="5667" b="14301"/>
          <a:stretch>
            <a:fillRect/>
          </a:stretch>
        </p:blipFill>
        <p:spPr>
          <a:xfrm>
            <a:off x="3524250" y="2651760"/>
            <a:ext cx="3161030" cy="2227580"/>
          </a:xfrm>
          <a:prstGeom prst="rect">
            <a:avLst/>
          </a:prstGeom>
        </p:spPr>
      </p:pic>
      <p:pic>
        <p:nvPicPr>
          <p:cNvPr id="20" name="图片 19"/>
          <p:cNvPicPr>
            <a:picLocks noChangeAspect="1"/>
          </p:cNvPicPr>
          <p:nvPr/>
        </p:nvPicPr>
        <p:blipFill>
          <a:blip r:embed="rId20"/>
          <a:stretch>
            <a:fillRect/>
          </a:stretch>
        </p:blipFill>
        <p:spPr>
          <a:xfrm>
            <a:off x="295910" y="5192395"/>
            <a:ext cx="3011170" cy="2168525"/>
          </a:xfrm>
          <a:prstGeom prst="rect">
            <a:avLst/>
          </a:prstGeom>
        </p:spPr>
      </p:pic>
      <p:pic>
        <p:nvPicPr>
          <p:cNvPr id="3" name="图片 2"/>
          <p:cNvPicPr>
            <a:picLocks noChangeAspect="1"/>
          </p:cNvPicPr>
          <p:nvPr/>
        </p:nvPicPr>
        <p:blipFill>
          <a:blip r:embed="rId21"/>
          <a:stretch>
            <a:fillRect/>
          </a:stretch>
        </p:blipFill>
        <p:spPr>
          <a:xfrm>
            <a:off x="3856355" y="5358130"/>
            <a:ext cx="2447290" cy="1836420"/>
          </a:xfrm>
          <a:prstGeom prst="rect">
            <a:avLst/>
          </a:prstGeom>
        </p:spPr>
      </p:pic>
      <p:pic>
        <p:nvPicPr>
          <p:cNvPr id="12" name="图片 11"/>
          <p:cNvPicPr>
            <a:picLocks noChangeAspect="1"/>
          </p:cNvPicPr>
          <p:nvPr/>
        </p:nvPicPr>
        <p:blipFill>
          <a:blip r:embed="rId22"/>
          <a:srcRect b="7747"/>
          <a:stretch>
            <a:fillRect/>
          </a:stretch>
        </p:blipFill>
        <p:spPr>
          <a:xfrm>
            <a:off x="3879850" y="7360920"/>
            <a:ext cx="2805430" cy="2345055"/>
          </a:xfrm>
          <a:prstGeom prst="rect">
            <a:avLst/>
          </a:prstGeom>
        </p:spPr>
      </p:pic>
      <p:pic>
        <p:nvPicPr>
          <p:cNvPr id="4" name="图片 3"/>
          <p:cNvPicPr>
            <a:picLocks noChangeAspect="1"/>
          </p:cNvPicPr>
          <p:nvPr/>
        </p:nvPicPr>
        <p:blipFill>
          <a:blip r:embed="rId23"/>
          <a:stretch>
            <a:fillRect/>
          </a:stretch>
        </p:blipFill>
        <p:spPr>
          <a:xfrm>
            <a:off x="368935" y="7446010"/>
            <a:ext cx="2758440" cy="2160270"/>
          </a:xfrm>
          <a:prstGeom prst="rect">
            <a:avLst/>
          </a:prstGeom>
        </p:spPr>
      </p:pic>
    </p:spTree>
  </p:cSld>
  <p:clrMapOvr>
    <a:masterClrMapping/>
  </p:clrMapOvr>
  <p:transition spd="slow">
    <p:random/>
  </p:transition>
</p:sld>
</file>

<file path=ppt/tags/tag1.xml><?xml version="1.0" encoding="utf-8"?>
<p:tagLst xmlns:p="http://schemas.openxmlformats.org/presentationml/2006/main">
  <p:tag name="PA" val="v5.2.8"/>
  <p:tag name="KSO_WM_DIAGRAM_VIRTUALLY_FRAME" val="{&quot;height&quot;:168.5,&quot;left&quot;:107.12503937007872,&quot;top&quot;:147.05,&quot;width&quot;:743}"/>
</p:tagLst>
</file>

<file path=ppt/tags/tag10.xml><?xml version="1.0" encoding="utf-8"?>
<p:tagLst xmlns:p="http://schemas.openxmlformats.org/presentationml/2006/main">
  <p:tag name="PA" val="v5.2.8"/>
  <p:tag name="KSO_WM_DIAGRAM_VIRTUALLY_FRAME" val="{&quot;height&quot;:168.5,&quot;left&quot;:107.12503937007872,&quot;top&quot;:147.05,&quot;width&quot;:743}"/>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PA" val="v5.2.8"/>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PA" val="v5.2.8"/>
  <p:tag name="KSO_WM_DIAGRAM_VIRTUALLY_FRAME" val="{&quot;height&quot;:168.5,&quot;left&quot;:107.12503937007872,&quot;top&quot;:147.05,&quot;width&quot;:743}"/>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PA" val="v4.0.0"/>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PA" val="v5.2.8"/>
  <p:tag name="KSO_WM_DIAGRAM_VIRTUALLY_FRAME" val="{&quot;height&quot;:168.5,&quot;left&quot;:107.12503937007872,&quot;top&quot;:147.05,&quot;width&quot;:743}"/>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PA" val="v5.2.8"/>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PA" val="v4.0.0"/>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PA" val="v5.2.8"/>
  <p:tag name="KSO_WM_DIAGRAM_VIRTUALLY_FRAME" val="{&quot;height&quot;:168.5,&quot;left&quot;:107.12503937007872,&quot;top&quot;:147.05,&quot;width&quot;:743}"/>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PA" val="v5.2.8"/>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PA" val="v5.2.8"/>
  <p:tag name="KSO_WM_DIAGRAM_VIRTUALLY_FRAME" val="{&quot;height&quot;:168.5,&quot;left&quot;:107.12503937007872,&quot;top&quot;:147.05,&quot;width&quot;:743}"/>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PA" val="v4.0.0"/>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PA" val="v5.2.8"/>
</p:tagLst>
</file>

<file path=ppt/tags/tag15.xml><?xml version="1.0" encoding="utf-8"?>
<p:tagLst xmlns:p="http://schemas.openxmlformats.org/presentationml/2006/main">
  <p:tag name="PA" val="v5.2.8"/>
  <p:tag name="KSO_WM_DIAGRAM_VIRTUALLY_FRAME" val="{&quot;height&quot;:168.5,&quot;left&quot;:107.12503937007872,&quot;top&quot;:147.05,&quot;width&quot;:743}"/>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PA" val="v4.0.0"/>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PA" val="v5.2.8"/>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PA" val="v4.0.0"/>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PA" val="v5.2.8"/>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PA" val="v4.0.0"/>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PP_MARK_KEY" val="21230f94-b024-4b11-b37c-319809e97cc6"/>
  <p:tag name="COMMONDATA" val="eyJoZGlkIjoiYjBkYzkxZmU3NGRlZGY2YTdiOWIxNGVjNGJkOGQ5OWYifQ=="/>
</p:tagLst>
</file>

<file path=ppt/tags/tag2.xml><?xml version="1.0" encoding="utf-8"?>
<p:tagLst xmlns:p="http://schemas.openxmlformats.org/presentationml/2006/main">
  <p:tag name="PA" val="v5.2.8"/>
  <p:tag name="KSO_WM_DIAGRAM_VIRTUALLY_FRAME" val="{&quot;height&quot;:168.5,&quot;left&quot;:107.12503937007872,&quot;top&quot;:147.05,&quot;width&quot;:743}"/>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DIAGRAM_VIRTUALLY_FRAME" val="{&quot;height&quot;:414.25,&quot;left&quot;:51.05,&quot;top&quot;:104.15,&quot;width&quot;:863.7}"/>
</p:tagLst>
</file>

<file path=ppt/tags/tag25.xml><?xml version="1.0" encoding="utf-8"?>
<p:tagLst xmlns:p="http://schemas.openxmlformats.org/presentationml/2006/main">
  <p:tag name="KSO_WM_DIAGRAM_VIRTUALLY_FRAME" val="{&quot;height&quot;:414.25,&quot;left&quot;:51.05,&quot;top&quot;:104.15,&quot;width&quot;:863.7}"/>
</p:tagLst>
</file>

<file path=ppt/tags/tag26.xml><?xml version="1.0" encoding="utf-8"?>
<p:tagLst xmlns:p="http://schemas.openxmlformats.org/presentationml/2006/main">
  <p:tag name="KSO_WM_DIAGRAM_VIRTUALLY_FRAME" val="{&quot;height&quot;:414.25,&quot;left&quot;:51.05,&quot;top&quot;:104.15,&quot;width&quot;:863.7}"/>
</p:tagLst>
</file>

<file path=ppt/tags/tag27.xml><?xml version="1.0" encoding="utf-8"?>
<p:tagLst xmlns:p="http://schemas.openxmlformats.org/presentationml/2006/main">
  <p:tag name="KSO_WM_DIAGRAM_VIRTUALLY_FRAME" val="{&quot;height&quot;:414.25,&quot;left&quot;:51.05,&quot;top&quot;:104.15,&quot;width&quot;:863.7}"/>
</p:tagLst>
</file>

<file path=ppt/tags/tag28.xml><?xml version="1.0" encoding="utf-8"?>
<p:tagLst xmlns:p="http://schemas.openxmlformats.org/presentationml/2006/main">
  <p:tag name="KSO_WM_DIAGRAM_VIRTUALLY_FRAME" val="{&quot;height&quot;:414.25,&quot;left&quot;:51.05,&quot;top&quot;:104.15,&quot;width&quot;:863.7}"/>
</p:tagLst>
</file>

<file path=ppt/tags/tag29.xml><?xml version="1.0" encoding="utf-8"?>
<p:tagLst xmlns:p="http://schemas.openxmlformats.org/presentationml/2006/main">
  <p:tag name="KSO_WM_DIAGRAM_VIRTUALLY_FRAME" val="{&quot;height&quot;:414.25,&quot;left&quot;:51.05,&quot;top&quot;:104.15,&quot;width&quot;:863.7}"/>
</p:tagLst>
</file>

<file path=ppt/tags/tag3.xml><?xml version="1.0" encoding="utf-8"?>
<p:tagLst xmlns:p="http://schemas.openxmlformats.org/presentationml/2006/main">
  <p:tag name="PA" val="v5.2.8"/>
  <p:tag name="KSO_WM_DIAGRAM_VIRTUALLY_FRAME" val="{&quot;height&quot;:168.5,&quot;left&quot;:107.12503937007872,&quot;top&quot;:147.05,&quot;width&quot;:743}"/>
</p:tagLst>
</file>

<file path=ppt/tags/tag30.xml><?xml version="1.0" encoding="utf-8"?>
<p:tagLst xmlns:p="http://schemas.openxmlformats.org/presentationml/2006/main">
  <p:tag name="KSO_WM_DIAGRAM_VIRTUALLY_FRAME" val="{&quot;height&quot;:414.25,&quot;left&quot;:51.05,&quot;top&quot;:104.15,&quot;width&quot;:863.7}"/>
</p:tagLst>
</file>

<file path=ppt/tags/tag31.xml><?xml version="1.0" encoding="utf-8"?>
<p:tagLst xmlns:p="http://schemas.openxmlformats.org/presentationml/2006/main">
  <p:tag name="KSO_WM_DIAGRAM_VIRTUALLY_FRAME" val="{&quot;height&quot;:414.25,&quot;left&quot;:51.05,&quot;top&quot;:104.15,&quot;width&quot;:863.7}"/>
</p:tagLst>
</file>

<file path=ppt/tags/tag32.xml><?xml version="1.0" encoding="utf-8"?>
<p:tagLst xmlns:p="http://schemas.openxmlformats.org/presentationml/2006/main">
  <p:tag name="KSO_WM_DIAGRAM_VIRTUALLY_FRAME" val="{&quot;height&quot;:414.25,&quot;left&quot;:51.05,&quot;top&quot;:104.15,&quot;width&quot;:863.7}"/>
</p:tagLst>
</file>

<file path=ppt/tags/tag33.xml><?xml version="1.0" encoding="utf-8"?>
<p:tagLst xmlns:p="http://schemas.openxmlformats.org/presentationml/2006/main">
  <p:tag name="KSO_WM_DIAGRAM_VIRTUALLY_FRAME" val="{&quot;height&quot;:414.25,&quot;left&quot;:51.05,&quot;top&quot;:104.15,&quot;width&quot;:863.7}"/>
</p:tagLst>
</file>

<file path=ppt/tags/tag34.xml><?xml version="1.0" encoding="utf-8"?>
<p:tagLst xmlns:p="http://schemas.openxmlformats.org/presentationml/2006/main">
  <p:tag name="KSO_WM_DIAGRAM_VIRTUALLY_FRAME" val="{&quot;height&quot;:414.25,&quot;left&quot;:51.05,&quot;top&quot;:104.15,&quot;width&quot;:863.7}"/>
</p:tagLst>
</file>

<file path=ppt/tags/tag35.xml><?xml version="1.0" encoding="utf-8"?>
<p:tagLst xmlns:p="http://schemas.openxmlformats.org/presentationml/2006/main">
  <p:tag name="KSO_WM_DIAGRAM_VIRTUALLY_FRAME" val="{&quot;height&quot;:414.25,&quot;left&quot;:51.05,&quot;top&quot;:104.15,&quot;width&quot;:863.7}"/>
</p:tagLst>
</file>

<file path=ppt/tags/tag36.xml><?xml version="1.0" encoding="utf-8"?>
<p:tagLst xmlns:p="http://schemas.openxmlformats.org/presentationml/2006/main">
  <p:tag name="KSO_WM_DIAGRAM_VIRTUALLY_FRAME" val="{&quot;height&quot;:414.25,&quot;left&quot;:51.05,&quot;top&quot;:104.15,&quot;width&quot;:863.7}"/>
</p:tagLst>
</file>

<file path=ppt/tags/tag37.xml><?xml version="1.0" encoding="utf-8"?>
<p:tagLst xmlns:p="http://schemas.openxmlformats.org/presentationml/2006/main">
  <p:tag name="KSO_WM_DIAGRAM_VIRTUALLY_FRAME" val="{&quot;height&quot;:414.25,&quot;left&quot;:51.05,&quot;top&quot;:104.15,&quot;width&quot;:863.7}"/>
</p:tagLst>
</file>

<file path=ppt/tags/tag38.xml><?xml version="1.0" encoding="utf-8"?>
<p:tagLst xmlns:p="http://schemas.openxmlformats.org/presentationml/2006/main">
  <p:tag name="KSO_WM_DIAGRAM_VIRTUALLY_FRAME" val="{&quot;height&quot;:414.25,&quot;left&quot;:51.05,&quot;top&quot;:104.15,&quot;width&quot;:863.7}"/>
</p:tagLst>
</file>

<file path=ppt/tags/tag39.xml><?xml version="1.0" encoding="utf-8"?>
<p:tagLst xmlns:p="http://schemas.openxmlformats.org/presentationml/2006/main">
  <p:tag name="KSO_WM_DIAGRAM_VIRTUALLY_FRAME" val="{&quot;height&quot;:414.25,&quot;left&quot;:51.05,&quot;top&quot;:104.15,&quot;width&quot;:863.7}"/>
</p:tagLst>
</file>

<file path=ppt/tags/tag4.xml><?xml version="1.0" encoding="utf-8"?>
<p:tagLst xmlns:p="http://schemas.openxmlformats.org/presentationml/2006/main">
  <p:tag name="PA" val="v5.2.8"/>
  <p:tag name="KSO_WM_DIAGRAM_VIRTUALLY_FRAME" val="{&quot;height&quot;:168.5,&quot;left&quot;:107.12503937007872,&quot;top&quot;:147.05,&quot;width&quot;:743}"/>
</p:tagLst>
</file>

<file path=ppt/tags/tag40.xml><?xml version="1.0" encoding="utf-8"?>
<p:tagLst xmlns:p="http://schemas.openxmlformats.org/presentationml/2006/main">
  <p:tag name="KSO_WM_DIAGRAM_VIRTUALLY_FRAME" val="{&quot;height&quot;:414.25,&quot;left&quot;:51.05,&quot;top&quot;:104.15,&quot;width&quot;:863.7}"/>
</p:tagLst>
</file>

<file path=ppt/tags/tag41.xml><?xml version="1.0" encoding="utf-8"?>
<p:tagLst xmlns:p="http://schemas.openxmlformats.org/presentationml/2006/main">
  <p:tag name="KSO_WM_DIAGRAM_VIRTUALLY_FRAME" val="{&quot;height&quot;:414.25,&quot;left&quot;:51.05,&quot;top&quot;:104.15,&quot;width&quot;:863.7}"/>
</p:tagLst>
</file>

<file path=ppt/tags/tag42.xml><?xml version="1.0" encoding="utf-8"?>
<p:tagLst xmlns:p="http://schemas.openxmlformats.org/presentationml/2006/main">
  <p:tag name="KSO_WM_DIAGRAM_VIRTUALLY_FRAME" val="{&quot;height&quot;:414.25,&quot;left&quot;:51.05,&quot;top&quot;:104.15,&quot;width&quot;:863.7}"/>
</p:tagLst>
</file>

<file path=ppt/tags/tag43.xml><?xml version="1.0" encoding="utf-8"?>
<p:tagLst xmlns:p="http://schemas.openxmlformats.org/presentationml/2006/main">
  <p:tag name="KSO_WM_DIAGRAM_VIRTUALLY_FRAME" val="{&quot;height&quot;:414.25,&quot;left&quot;:51.05,&quot;top&quot;:104.15,&quot;width&quot;:863.7}"/>
</p:tagLst>
</file>

<file path=ppt/tags/tag44.xml><?xml version="1.0" encoding="utf-8"?>
<p:tagLst xmlns:p="http://schemas.openxmlformats.org/presentationml/2006/main">
  <p:tag name="KSO_WM_DIAGRAM_VIRTUALLY_FRAME" val="{&quot;height&quot;:414.25,&quot;left&quot;:51.05,&quot;top&quot;:104.15,&quot;width&quot;:863.7}"/>
</p:tagLst>
</file>

<file path=ppt/tags/tag45.xml><?xml version="1.0" encoding="utf-8"?>
<p:tagLst xmlns:p="http://schemas.openxmlformats.org/presentationml/2006/main">
  <p:tag name="KSO_WM_DIAGRAM_VIRTUALLY_FRAME" val="{&quot;height&quot;:414.25,&quot;left&quot;:51.05,&quot;top&quot;:104.15,&quot;width&quot;:863.7}"/>
</p:tagLst>
</file>

<file path=ppt/tags/tag46.xml><?xml version="1.0" encoding="utf-8"?>
<p:tagLst xmlns:p="http://schemas.openxmlformats.org/presentationml/2006/main">
  <p:tag name="KSO_WM_DIAGRAM_VIRTUALLY_FRAME" val="{&quot;height&quot;:414.25,&quot;left&quot;:51.05,&quot;top&quot;:104.15,&quot;width&quot;:863.7}"/>
</p:tagLst>
</file>

<file path=ppt/tags/tag47.xml><?xml version="1.0" encoding="utf-8"?>
<p:tagLst xmlns:p="http://schemas.openxmlformats.org/presentationml/2006/main">
  <p:tag name="KSO_WM_DIAGRAM_VIRTUALLY_FRAME" val="{&quot;height&quot;:414.25,&quot;left&quot;:51.05,&quot;top&quot;:104.15,&quot;width&quot;:863.7}"/>
</p:tagLst>
</file>

<file path=ppt/tags/tag48.xml><?xml version="1.0" encoding="utf-8"?>
<p:tagLst xmlns:p="http://schemas.openxmlformats.org/presentationml/2006/main">
  <p:tag name="KSO_WM_DIAGRAM_VIRTUALLY_FRAME" val="{&quot;height&quot;:414.25,&quot;left&quot;:51.05,&quot;top&quot;:104.15,&quot;width&quot;:863.7}"/>
</p:tagLst>
</file>

<file path=ppt/tags/tag49.xml><?xml version="1.0" encoding="utf-8"?>
<p:tagLst xmlns:p="http://schemas.openxmlformats.org/presentationml/2006/main">
  <p:tag name="KSO_WM_DIAGRAM_VIRTUALLY_FRAME" val="{&quot;height&quot;:414.25,&quot;left&quot;:51.05,&quot;top&quot;:104.15,&quot;width&quot;:863.7}"/>
</p:tagLst>
</file>

<file path=ppt/tags/tag5.xml><?xml version="1.0" encoding="utf-8"?>
<p:tagLst xmlns:p="http://schemas.openxmlformats.org/presentationml/2006/main">
  <p:tag name="PA" val="v5.2.8"/>
  <p:tag name="KSO_WM_DIAGRAM_VIRTUALLY_FRAME" val="{&quot;height&quot;:168.5,&quot;left&quot;:107.12503937007872,&quot;top&quot;:147.05,&quot;width&quot;:743}"/>
</p:tagLst>
</file>

<file path=ppt/tags/tag50.xml><?xml version="1.0" encoding="utf-8"?>
<p:tagLst xmlns:p="http://schemas.openxmlformats.org/presentationml/2006/main">
  <p:tag name="KSO_WM_DIAGRAM_VIRTUALLY_FRAME" val="{&quot;height&quot;:414.25,&quot;left&quot;:51.05,&quot;top&quot;:104.15,&quot;width&quot;:863.7}"/>
</p:tagLst>
</file>

<file path=ppt/tags/tag51.xml><?xml version="1.0" encoding="utf-8"?>
<p:tagLst xmlns:p="http://schemas.openxmlformats.org/presentationml/2006/main">
  <p:tag name="KSO_WM_DIAGRAM_VIRTUALLY_FRAME" val="{&quot;height&quot;:414.25,&quot;left&quot;:51.05,&quot;top&quot;:104.15,&quot;width&quot;:863.7}"/>
</p:tagLst>
</file>

<file path=ppt/tags/tag52.xml><?xml version="1.0" encoding="utf-8"?>
<p:tagLst xmlns:p="http://schemas.openxmlformats.org/presentationml/2006/main">
  <p:tag name="KSO_WM_DIAGRAM_VIRTUALLY_FRAME" val="{&quot;height&quot;:414.25,&quot;left&quot;:51.05,&quot;top&quot;:104.15,&quot;width&quot;:863.7}"/>
</p:tagLst>
</file>

<file path=ppt/tags/tag53.xml><?xml version="1.0" encoding="utf-8"?>
<p:tagLst xmlns:p="http://schemas.openxmlformats.org/presentationml/2006/main">
  <p:tag name="KSO_WM_DIAGRAM_VIRTUALLY_FRAME" val="{&quot;height&quot;:414.25,&quot;left&quot;:51.05,&quot;top&quot;:104.15,&quot;width&quot;:863.7}"/>
</p:tagLst>
</file>

<file path=ppt/tags/tag54.xml><?xml version="1.0" encoding="utf-8"?>
<p:tagLst xmlns:p="http://schemas.openxmlformats.org/presentationml/2006/main">
  <p:tag name="KSO_WM_DIAGRAM_VIRTUALLY_FRAME" val="{&quot;height&quot;:414.25,&quot;left&quot;:51.05,&quot;top&quot;:104.15,&quot;width&quot;:863.7}"/>
</p:tagLst>
</file>

<file path=ppt/tags/tag55.xml><?xml version="1.0" encoding="utf-8"?>
<p:tagLst xmlns:p="http://schemas.openxmlformats.org/presentationml/2006/main">
  <p:tag name="KSO_WM_DIAGRAM_VIRTUALLY_FRAME" val="{&quot;height&quot;:414.25,&quot;left&quot;:51.05,&quot;top&quot;:104.15,&quot;width&quot;:863.7}"/>
</p:tagLst>
</file>

<file path=ppt/tags/tag56.xml><?xml version="1.0" encoding="utf-8"?>
<p:tagLst xmlns:p="http://schemas.openxmlformats.org/presentationml/2006/main">
  <p:tag name="KSO_WM_DIAGRAM_VIRTUALLY_FRAME" val="{&quot;height&quot;:414.25,&quot;left&quot;:51.05,&quot;top&quot;:104.15,&quot;width&quot;:863.7}"/>
</p:tagLst>
</file>

<file path=ppt/tags/tag57.xml><?xml version="1.0" encoding="utf-8"?>
<p:tagLst xmlns:p="http://schemas.openxmlformats.org/presentationml/2006/main">
  <p:tag name="KSO_WM_DIAGRAM_VIRTUALLY_FRAME" val="{&quot;height&quot;:414.25,&quot;left&quot;:51.05,&quot;top&quot;:104.15,&quot;width&quot;:863.7}"/>
</p:tagLst>
</file>

<file path=ppt/tags/tag58.xml><?xml version="1.0" encoding="utf-8"?>
<p:tagLst xmlns:p="http://schemas.openxmlformats.org/presentationml/2006/main">
  <p:tag name="KSO_WM_DIAGRAM_VIRTUALLY_FRAME" val="{&quot;height&quot;:414.25,&quot;left&quot;:51.05,&quot;top&quot;:104.15,&quot;width&quot;:863.7}"/>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PA" val="v5.2.8"/>
  <p:tag name="KSO_WM_DIAGRAM_VIRTUALLY_FRAME" val="{&quot;height&quot;:168.5,&quot;left&quot;:107.12503937007872,&quot;top&quot;:147.05,&quot;width&quot;:743}"/>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PA" val="v5.2.8"/>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PA" val="v5.2.8"/>
  <p:tag name="KSO_WM_DIAGRAM_VIRTUALLY_FRAME" val="{&quot;height&quot;:168.5,&quot;left&quot;:107.12503937007872,&quot;top&quot;:147.05,&quot;width&quot;:743}"/>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PA" val="v4.0.0"/>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PA" val="v5.2.8"/>
</p:tagLst>
</file>

<file path=ppt/tags/tag8.xml><?xml version="1.0" encoding="utf-8"?>
<p:tagLst xmlns:p="http://schemas.openxmlformats.org/presentationml/2006/main">
  <p:tag name="PA" val="v5.2.8"/>
  <p:tag name="KSO_WM_DIAGRAM_VIRTUALLY_FRAME" val="{&quot;height&quot;:168.5,&quot;left&quot;:107.12503937007872,&quot;top&quot;:147.05,&quot;width&quot;:743}"/>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PA" val="v4.0.0"/>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PA" val="v5.2.8"/>
  <p:tag name="KSO_WM_DIAGRAM_VIRTUALLY_FRAME" val="{&quot;height&quot;:168.5,&quot;left&quot;:107.12503937007872,&quot;top&quot;:147.05,&quot;width&quot;:743}"/>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PA" val="v5.2.8"/>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PA" val="v4.0.0"/>
  <p:tag name="KSO_WM_BEAUTIFY_FLAG" val=""/>
</p:tagLst>
</file>

<file path=ppt/theme/theme1.xml><?xml version="1.0" encoding="utf-8"?>
<a:theme xmlns:a="http://schemas.openxmlformats.org/drawingml/2006/main" name="公众号 安全观察">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ont">
      <a:majorFont>
        <a:latin typeface="Segoe UI"/>
        <a:ea typeface="等线"/>
        <a:cs typeface=""/>
      </a:majorFont>
      <a:minorFont>
        <a:latin typeface="Segoe UI"/>
        <a:ea typeface="等线"/>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19077</Words>
  <Application>WPS 演示</Application>
  <PresentationFormat>A4 纸张(210x297 毫米)</PresentationFormat>
  <Paragraphs>761</Paragraphs>
  <Slides>69</Slides>
  <Notes>5</Notes>
  <HiddenSlides>0</HiddenSlides>
  <MMClips>5</MMClips>
  <ScaleCrop>false</ScaleCrop>
  <HeadingPairs>
    <vt:vector size="6" baseType="variant">
      <vt:variant>
        <vt:lpstr>已用的字体</vt:lpstr>
      </vt:variant>
      <vt:variant>
        <vt:i4>32</vt:i4>
      </vt:variant>
      <vt:variant>
        <vt:lpstr>主题</vt:lpstr>
      </vt:variant>
      <vt:variant>
        <vt:i4>1</vt:i4>
      </vt:variant>
      <vt:variant>
        <vt:lpstr>幻灯片标题</vt:lpstr>
      </vt:variant>
      <vt:variant>
        <vt:i4>69</vt:i4>
      </vt:variant>
    </vt:vector>
  </HeadingPairs>
  <TitlesOfParts>
    <vt:vector size="102" baseType="lpstr">
      <vt:lpstr>Arial</vt:lpstr>
      <vt:lpstr>宋体</vt:lpstr>
      <vt:lpstr>Wingdings</vt:lpstr>
      <vt:lpstr>Noto Sans S Chinese Light</vt:lpstr>
      <vt:lpstr>微软雅黑</vt:lpstr>
      <vt:lpstr>思源宋体 CN</vt:lpstr>
      <vt:lpstr>阿里巴巴普惠体 B</vt:lpstr>
      <vt:lpstr>思源黑体 CN Bold</vt:lpstr>
      <vt:lpstr>Segoe UI</vt:lpstr>
      <vt:lpstr>等线</vt:lpstr>
      <vt:lpstr>思源黑体 CN Medium</vt:lpstr>
      <vt:lpstr>思源黑体 Light</vt:lpstr>
      <vt:lpstr>Calibri</vt:lpstr>
      <vt:lpstr>MiSans Light</vt:lpstr>
      <vt:lpstr>仓耳渔阳体 W02</vt:lpstr>
      <vt:lpstr>思源黑体</vt:lpstr>
      <vt:lpstr>Calibri</vt:lpstr>
      <vt:lpstr>字魂143号-正酷超级黑</vt:lpstr>
      <vt:lpstr>KSOFCE3C27C1</vt:lpstr>
      <vt:lpstr>KSOFCE3BB362</vt:lpstr>
      <vt:lpstr>Arial Unicode MS</vt:lpstr>
      <vt:lpstr>Times New Roman</vt:lpstr>
      <vt:lpstr>黑体</vt:lpstr>
      <vt:lpstr>华文中宋</vt:lpstr>
      <vt:lpstr>MiSans Light</vt:lpstr>
      <vt:lpstr>Noto Sans S Chinese Light</vt:lpstr>
      <vt:lpstr>Wingdings</vt:lpstr>
      <vt:lpstr>字魂143号-正酷超级黑</vt:lpstr>
      <vt:lpstr>思源宋体 CN</vt:lpstr>
      <vt:lpstr>思源黑体</vt:lpstr>
      <vt:lpstr>思源黑体 Light</vt:lpstr>
      <vt:lpstr>阿里巴巴普惠体 B</vt:lpstr>
      <vt:lpstr>公众号 安全观察</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更多免费课件，关注公众号：安全小课桌。</dc:title>
  <dc:creator>Administrator</dc:creator>
  <cp:keywords>更多免费课件，关注公众号：安全小课桌。</cp:keywords>
  <dc:description>更多免费课件，关注公众号：安全小课桌。</dc:description>
  <dc:subject>更多免费课件，关注公众号：安全小课桌。</dc:subject>
  <cp:category>更多免费课件，关注公众号：安全小课桌。</cp:category>
  <cp:lastModifiedBy>巴掌有料</cp:lastModifiedBy>
  <cp:revision>6</cp:revision>
  <dcterms:created xsi:type="dcterms:W3CDTF">2021-09-29T08:36:00Z</dcterms:created>
  <dcterms:modified xsi:type="dcterms:W3CDTF">2026-05-24T08:47:28Z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A63585C4A0974555BBE91E99865F1FAD</vt:lpwstr>
  </property>
  <property fmtid="{D5CDD505-2E9C-101B-9397-08002B2CF9AE}" pid="3" name="KSOProductBuildVer">
    <vt:lpwstr>2052-12.1.0.26375</vt:lpwstr>
  </property>
</Properties>
</file>