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1" r:id="rId27"/>
    <p:sldId id="282"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20"/>
    <p:restoredTop sz="94674"/>
  </p:normalViewPr>
  <p:slideViewPr>
    <p:cSldViewPr snapToGrid="0">
      <p:cViewPr varScale="1">
        <p:scale>
          <a:sx n="62" d="100"/>
          <a:sy n="62" d="100"/>
        </p:scale>
        <p:origin x="77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endParaRPr kumimoji="1" lang="zh-CN" altLang="en-US"/>
          </a:p>
        </p:txBody>
      </p:sp>
      <p:sp>
        <p:nvSpPr>
          <p:cNvPr id="4" name="日期占位符 3"/>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竖排文字占位符 2"/>
          <p:cNvSpPr>
            <a:spLocks noGrp="1"/>
          </p:cNvSpPr>
          <p:nvPr>
            <p:ph type="body" orient="vert" idx="1"/>
          </p:nvPr>
        </p:nvSpPr>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endParaRPr kumimoji="1"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标题幻灯片">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srcRect t="-1" b="233"/>
          <a:stretch>
            <a:fillRect/>
          </a:stretch>
        </p:blipFill>
        <p:spPr>
          <a:xfrm>
            <a:off x="1" y="0"/>
            <a:ext cx="12192000" cy="6858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endParaRPr kumimoji="1" lang="zh-CN" altLang="en-US"/>
          </a:p>
        </p:txBody>
      </p:sp>
      <p:sp>
        <p:nvSpPr>
          <p:cNvPr id="4" name="日期占位符 3"/>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日期占位符 4"/>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7" name="日期占位符 6"/>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日期占位符 2"/>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48963-C8E2-1E4C-A771-F62A9F2C7DEC}" type="datetimeFigureOut">
              <a:rPr kumimoji="1" lang="zh-CN" altLang="en-US" smtClean="0"/>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F1114B-15D0-654E-97CA-9E77F051A874}"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jpe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9.jpe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0.jpe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3.jpeg"/><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Freeform 2"/>
          <p:cNvSpPr/>
          <p:nvPr/>
        </p:nvSpPr>
        <p:spPr>
          <a:xfrm>
            <a:off x="0" y="5031391"/>
            <a:ext cx="8274897" cy="1140809"/>
          </a:xfrm>
          <a:custGeom>
            <a:avLst/>
            <a:gdLst/>
            <a:ahLst/>
            <a:cxnLst/>
            <a:rect l="l" t="t" r="r" b="b"/>
            <a:pathLst>
              <a:path w="3695700" h="855590">
                <a:moveTo>
                  <a:pt x="3695700" y="0"/>
                </a:moveTo>
                <a:lnTo>
                  <a:pt x="0" y="0"/>
                </a:lnTo>
                <a:lnTo>
                  <a:pt x="0" y="855590"/>
                </a:lnTo>
                <a:lnTo>
                  <a:pt x="3145025" y="855590"/>
                </a:lnTo>
              </a:path>
            </a:pathLst>
          </a:custGeom>
          <a:solidFill>
            <a:schemeClr val="accent1">
              <a:alpha val="100000"/>
            </a:schemeClr>
          </a:solidFill>
        </p:spPr>
      </p:sp>
      <p:pic>
        <p:nvPicPr>
          <p:cNvPr id="3" name="Picture 3"/>
          <p:cNvPicPr>
            <a:picLocks noChangeAspect="1"/>
          </p:cNvPicPr>
          <p:nvPr/>
        </p:nvPicPr>
        <p:blipFill>
          <a:blip r:embed="rId2"/>
          <a:srcRect/>
          <a:stretch>
            <a:fillRect/>
          </a:stretch>
        </p:blipFill>
        <p:spPr>
          <a:xfrm>
            <a:off x="6192774" y="0"/>
            <a:ext cx="9991485" cy="6858000"/>
          </a:xfrm>
          <a:prstGeom prst="parallelogram">
            <a:avLst/>
          </a:prstGeom>
        </p:spPr>
      </p:pic>
      <p:sp>
        <p:nvSpPr>
          <p:cNvPr id="4" name="AutoShape 4"/>
          <p:cNvSpPr/>
          <p:nvPr/>
        </p:nvSpPr>
        <p:spPr>
          <a:xfrm rot="5400000" flipH="1">
            <a:off x="-174296" y="507378"/>
            <a:ext cx="1422400" cy="1073808"/>
          </a:xfrm>
          <a:prstGeom prst="triangle">
            <a:avLst>
              <a:gd name="adj" fmla="val 50000"/>
            </a:avLst>
          </a:prstGeom>
          <a:solidFill>
            <a:schemeClr val="accent1">
              <a:alpha val="100000"/>
            </a:schemeClr>
          </a:solidFill>
        </p:spPr>
      </p:sp>
      <p:sp>
        <p:nvSpPr>
          <p:cNvPr id="5" name="TextBox 5"/>
          <p:cNvSpPr txBox="1"/>
          <p:nvPr/>
        </p:nvSpPr>
        <p:spPr>
          <a:xfrm>
            <a:off x="382498" y="1755482"/>
            <a:ext cx="6648450" cy="2085975"/>
          </a:xfrm>
          <a:prstGeom prst="rect">
            <a:avLst/>
          </a:prstGeom>
        </p:spPr>
        <p:txBody>
          <a:bodyPr vert="horz" wrap="square" lIns="114300" tIns="57150" rIns="114300" bIns="57150" rtlCol="0" anchor="t" anchorCtr="0">
            <a:normAutofit/>
          </a:bodyPr>
          <a:lstStyle/>
          <a:p>
            <a:pPr>
              <a:lnSpc>
                <a:spcPct val="120000"/>
              </a:lnSpc>
            </a:pPr>
            <a:r>
              <a:rPr lang="en-US" sz="5175" b="1">
                <a:solidFill>
                  <a:schemeClr val="accent1">
                    <a:alpha val="100000"/>
                  </a:schemeClr>
                </a:solidFill>
                <a:latin typeface="Noto Sans SC" panose="020B0200000000000000" charset="-122"/>
                <a:ea typeface="Noto Sans SC" panose="020B0200000000000000" charset="-122"/>
                <a:cs typeface="Noto Sans SC" panose="020B0200000000000000" charset="-122"/>
              </a:rPr>
              <a:t>2026年安全生产月专题培训</a:t>
            </a:r>
            <a:endParaRPr lang="en-US" sz="5175"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TextBox 6"/>
          <p:cNvSpPr txBox="1"/>
          <p:nvPr/>
        </p:nvSpPr>
        <p:spPr>
          <a:xfrm>
            <a:off x="435578" y="5192220"/>
            <a:ext cx="2562225" cy="409575"/>
          </a:xfrm>
          <a:prstGeom prst="rect">
            <a:avLst/>
          </a:prstGeom>
        </p:spPr>
        <p:txBody>
          <a:bodyPr vert="horz" wrap="square" lIns="114300" tIns="57150" rIns="114300" bIns="57150" rtlCol="0" anchor="ctr" anchorCtr="0">
            <a:normAutofit/>
          </a:bodyPr>
          <a:lstStyle/>
          <a:p>
            <a:pPr algn="l">
              <a:lnSpc>
                <a:spcPct val="77000"/>
              </a:lnSpc>
            </a:pPr>
            <a:r>
              <a:rPr lang="en-US" sz="1875">
                <a:solidFill>
                  <a:srgbClr val="FFFFFF">
                    <a:alpha val="100000"/>
                  </a:srgbClr>
                </a:solidFill>
                <a:latin typeface="Noto Sans SC" panose="020B0200000000000000" charset="-122"/>
                <a:ea typeface="Noto Sans SC" panose="020B0200000000000000" charset="-122"/>
                <a:cs typeface="Noto Sans SC" panose="020B0200000000000000" charset="-122"/>
              </a:rPr>
              <a:t>汇报人：</a:t>
            </a:r>
            <a:r>
              <a:rPr lang="zh-CN" altLang="en-US" sz="1875">
                <a:solidFill>
                  <a:srgbClr val="FFFFFF">
                    <a:alpha val="100000"/>
                  </a:srgbClr>
                </a:solidFill>
                <a:latin typeface="Noto Sans SC" panose="020B0200000000000000" charset="-122"/>
                <a:ea typeface="Noto Sans SC" panose="020B0200000000000000" charset="-122"/>
                <a:cs typeface="Noto Sans SC" panose="020B0200000000000000" charset="-122"/>
              </a:rPr>
              <a:t>安全小课桌</a:t>
            </a:r>
            <a:endParaRPr lang="en-US" sz="1875">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7" name="TextBox 7"/>
          <p:cNvSpPr txBox="1"/>
          <p:nvPr/>
        </p:nvSpPr>
        <p:spPr>
          <a:xfrm>
            <a:off x="435578" y="5601795"/>
            <a:ext cx="2828925" cy="409575"/>
          </a:xfrm>
          <a:prstGeom prst="rect">
            <a:avLst/>
          </a:prstGeom>
        </p:spPr>
        <p:txBody>
          <a:bodyPr vert="horz" wrap="square" lIns="114300" tIns="57150" rIns="114300" bIns="57150" rtlCol="0" anchor="ctr" anchorCtr="0">
            <a:normAutofit/>
          </a:bodyPr>
          <a:lstStyle/>
          <a:p>
            <a:pPr algn="l">
              <a:lnSpc>
                <a:spcPct val="77000"/>
              </a:lnSpc>
            </a:pPr>
            <a:r>
              <a:rPr lang="en-US" sz="1875">
                <a:solidFill>
                  <a:srgbClr val="FFFFFF">
                    <a:alpha val="100000"/>
                  </a:srgbClr>
                </a:solidFill>
                <a:latin typeface="Noto Sans SC" panose="020B0200000000000000" charset="-122"/>
                <a:ea typeface="Noto Sans SC" panose="020B0200000000000000" charset="-122"/>
                <a:cs typeface="Noto Sans SC" panose="020B0200000000000000" charset="-122"/>
              </a:rPr>
              <a:t>2026-06-01</a:t>
            </a:r>
            <a:endParaRPr lang="en-US" sz="1875">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cxnSp>
        <p:nvCxnSpPr>
          <p:cNvPr id="8" name="Connector 8"/>
          <p:cNvCxnSpPr/>
          <p:nvPr/>
        </p:nvCxnSpPr>
        <p:spPr>
          <a:xfrm flipH="1">
            <a:off x="8006082" y="1657929"/>
            <a:ext cx="2079671" cy="5117212"/>
          </a:xfrm>
          <a:prstGeom prst="line">
            <a:avLst/>
          </a:prstGeom>
          <a:ln w="6350">
            <a:solidFill>
              <a:schemeClr val="lt1"/>
            </a:solidFill>
            <a:prstDash val="solid"/>
            <a:headEnd type="none"/>
            <a:tailEnd type="none"/>
          </a:ln>
        </p:spPr>
        <p:style>
          <a:lnRef idx="0">
            <a:schemeClr val="lt1"/>
          </a:lnRef>
          <a:fillRef idx="1">
            <a:schemeClr val="lt1"/>
          </a:fillRef>
          <a:effectRef idx="0">
            <a:schemeClr val="lt1"/>
          </a:effectRef>
          <a:fontRef idx="minor">
            <a:schemeClr val="lt1"/>
          </a:fontRef>
        </p:style>
      </p:cxnSp>
      <p:cxnSp>
        <p:nvCxnSpPr>
          <p:cNvPr id="9" name="Connector 9"/>
          <p:cNvCxnSpPr/>
          <p:nvPr/>
        </p:nvCxnSpPr>
        <p:spPr>
          <a:xfrm flipH="1">
            <a:off x="8470942" y="333082"/>
            <a:ext cx="1879403" cy="4301837"/>
          </a:xfrm>
          <a:prstGeom prst="line">
            <a:avLst/>
          </a:prstGeom>
          <a:ln w="6350">
            <a:solidFill>
              <a:schemeClr val="lt1"/>
            </a:solidFill>
            <a:prstDash val="solid"/>
            <a:headEnd type="none"/>
            <a:tailEnd type="none"/>
          </a:ln>
        </p:spPr>
        <p:style>
          <a:lnRef idx="0">
            <a:schemeClr val="lt1"/>
          </a:lnRef>
          <a:fillRef idx="1">
            <a:schemeClr val="lt1"/>
          </a:fillRef>
          <a:effectRef idx="0">
            <a:schemeClr val="lt1"/>
          </a:effectRef>
          <a:fontRef idx="minor">
            <a:schemeClr val="lt1"/>
          </a:fontRef>
        </p:style>
      </p:cxnSp>
      <p:sp>
        <p:nvSpPr>
          <p:cNvPr id="10" name="AutoShape 10"/>
          <p:cNvSpPr/>
          <p:nvPr/>
        </p:nvSpPr>
        <p:spPr>
          <a:xfrm>
            <a:off x="5561492" y="3200279"/>
            <a:ext cx="2616249" cy="3657721"/>
          </a:xfrm>
          <a:prstGeom prst="parallelogram">
            <a:avLst>
              <a:gd name="adj" fmla="val 59833"/>
            </a:avLst>
          </a:prstGeom>
          <a:solidFill>
            <a:schemeClr val="accent1">
              <a:alpha val="50000"/>
            </a:schemeClr>
          </a:solid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8449231" y="3565204"/>
            <a:ext cx="3050440" cy="2453000"/>
          </a:xfrm>
          <a:prstGeom prst="roundRect">
            <a:avLst/>
          </a:prstGeom>
        </p:spPr>
      </p:pic>
      <p:sp>
        <p:nvSpPr>
          <p:cNvPr id="3" name="AutoShape 3"/>
          <p:cNvSpPr/>
          <p:nvPr/>
        </p:nvSpPr>
        <p:spPr>
          <a:xfrm>
            <a:off x="8449231" y="1792951"/>
            <a:ext cx="3050857" cy="2406213"/>
          </a:xfrm>
          <a:prstGeom prst="roundRect">
            <a:avLst>
              <a:gd name="adj" fmla="val 10215"/>
            </a:avLst>
          </a:prstGeom>
          <a:solidFill>
            <a:srgbClr val="FFFFFF">
              <a:alpha val="100000"/>
            </a:srgbClr>
          </a:solidFill>
          <a:effectLst>
            <a:outerShdw blurRad="457200">
              <a:srgbClr val="000000">
                <a:alpha val="8000"/>
              </a:srgbClr>
            </a:outerShdw>
          </a:effectLst>
        </p:spPr>
      </p:sp>
      <p:pic>
        <p:nvPicPr>
          <p:cNvPr id="4" name="Picture 4"/>
          <p:cNvPicPr>
            <a:picLocks noChangeAspect="1"/>
          </p:cNvPicPr>
          <p:nvPr/>
        </p:nvPicPr>
        <p:blipFill>
          <a:blip r:embed="rId3"/>
          <a:srcRect/>
          <a:stretch>
            <a:fillRect/>
          </a:stretch>
        </p:blipFill>
        <p:spPr>
          <a:xfrm>
            <a:off x="4549001" y="3532049"/>
            <a:ext cx="3050440" cy="2476500"/>
          </a:xfrm>
          <a:prstGeom prst="roundRect">
            <a:avLst/>
          </a:prstGeom>
        </p:spPr>
      </p:pic>
      <p:sp>
        <p:nvSpPr>
          <p:cNvPr id="5" name="AutoShape 5"/>
          <p:cNvSpPr/>
          <p:nvPr/>
        </p:nvSpPr>
        <p:spPr>
          <a:xfrm>
            <a:off x="4549001" y="1728950"/>
            <a:ext cx="3050857" cy="2406213"/>
          </a:xfrm>
          <a:prstGeom prst="roundRect">
            <a:avLst>
              <a:gd name="adj" fmla="val 10215"/>
            </a:avLst>
          </a:prstGeom>
          <a:solidFill>
            <a:srgbClr val="FFFFFF">
              <a:alpha val="100000"/>
            </a:srgbClr>
          </a:solidFill>
          <a:effectLst>
            <a:outerShdw blurRad="457200">
              <a:srgbClr val="000000">
                <a:alpha val="8000"/>
              </a:srgbClr>
            </a:outerShdw>
          </a:effectLst>
        </p:spPr>
      </p:sp>
      <p:pic>
        <p:nvPicPr>
          <p:cNvPr id="6" name="Picture 6"/>
          <p:cNvPicPr>
            <a:picLocks noChangeAspect="1"/>
          </p:cNvPicPr>
          <p:nvPr/>
        </p:nvPicPr>
        <p:blipFill>
          <a:blip r:embed="rId4"/>
          <a:srcRect/>
          <a:stretch>
            <a:fillRect/>
          </a:stretch>
        </p:blipFill>
        <p:spPr>
          <a:xfrm>
            <a:off x="644987" y="3751513"/>
            <a:ext cx="3050440" cy="2247381"/>
          </a:xfrm>
          <a:prstGeom prst="roundRect">
            <a:avLst/>
          </a:prstGeom>
        </p:spPr>
      </p:pic>
      <p:sp>
        <p:nvSpPr>
          <p:cNvPr id="7" name="AutoShape 7"/>
          <p:cNvSpPr/>
          <p:nvPr/>
        </p:nvSpPr>
        <p:spPr>
          <a:xfrm>
            <a:off x="644570" y="1728950"/>
            <a:ext cx="3050857" cy="2406213"/>
          </a:xfrm>
          <a:prstGeom prst="roundRect">
            <a:avLst>
              <a:gd name="adj" fmla="val 10215"/>
            </a:avLst>
          </a:prstGeom>
          <a:solidFill>
            <a:srgbClr val="FFFFFF">
              <a:alpha val="100000"/>
            </a:srgbClr>
          </a:solidFill>
          <a:effectLst>
            <a:outerShdw blurRad="457200">
              <a:srgbClr val="000000">
                <a:alpha val="8000"/>
              </a:srgbClr>
            </a:outerShdw>
          </a:effectLst>
        </p:spPr>
      </p:sp>
      <p:sp>
        <p:nvSpPr>
          <p:cNvPr id="8" name="TextBox 8"/>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最新政策动态与合规要求</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767253" y="2445849"/>
            <a:ext cx="2819400" cy="1605108"/>
          </a:xfrm>
          <a:prstGeom prst="rect">
            <a:avLst/>
          </a:prstGeom>
        </p:spPr>
        <p:txBody>
          <a:bodyPr vert="horz" wrap="square" lIns="114300" tIns="57150" rIns="114300" bIns="57150" rtlCol="0" anchor="t" anchorCtr="0">
            <a:noAutofit/>
          </a:bodyPr>
          <a:lstStyle/>
          <a:p>
            <a:pPr algn="l">
              <a:lnSpc>
                <a:spcPct val="140000"/>
              </a:lnSpc>
            </a:pPr>
            <a:r>
              <a:rPr lang="en-US" sz="1500">
                <a:solidFill>
                  <a:srgbClr val="000000">
                    <a:alpha val="100000"/>
                  </a:srgbClr>
                </a:solidFill>
                <a:latin typeface="Noto Sans SC" panose="020B0200000000000000" charset="-122"/>
                <a:ea typeface="Noto Sans SC" panose="020B0200000000000000" charset="-122"/>
                <a:cs typeface="Noto Sans SC" panose="020B0200000000000000" charset="-122"/>
              </a:rPr>
              <a:t>2026年新规强制要求企业建立风险分级管控和隐患排查治理双重预防体系，实现风险超前防控。</a:t>
            </a:r>
            <a:endParaRPr lang="en-US" sz="1500">
              <a:solidFill>
                <a:srgbClr val="000000">
                  <a:alpha val="100000"/>
                </a:srgb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651733" y="1856763"/>
            <a:ext cx="3024645" cy="57943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双重预防机制</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TextBox 11"/>
          <p:cNvSpPr txBox="1"/>
          <p:nvPr/>
        </p:nvSpPr>
        <p:spPr>
          <a:xfrm>
            <a:off x="4667483" y="2445849"/>
            <a:ext cx="2819400" cy="1605108"/>
          </a:xfrm>
          <a:prstGeom prst="rect">
            <a:avLst/>
          </a:prstGeom>
        </p:spPr>
        <p:txBody>
          <a:bodyPr vert="horz" wrap="square" lIns="114300" tIns="57150" rIns="114300" bIns="57150" rtlCol="0" anchor="t" anchorCtr="0">
            <a:noAutofit/>
          </a:bodyPr>
          <a:lstStyle/>
          <a:p>
            <a:pPr algn="l">
              <a:lnSpc>
                <a:spcPct val="140000"/>
              </a:lnSpc>
            </a:pPr>
            <a:r>
              <a:rPr lang="en-US" sz="1500">
                <a:solidFill>
                  <a:srgbClr val="000000">
                    <a:alpha val="100000"/>
                  </a:srgbClr>
                </a:solidFill>
                <a:latin typeface="Noto Sans SC" panose="020B0200000000000000" charset="-122"/>
                <a:ea typeface="Noto Sans SC" panose="020B0200000000000000" charset="-122"/>
                <a:cs typeface="Noto Sans SC" panose="020B0200000000000000" charset="-122"/>
              </a:rPr>
              <a:t>将人工智能监控系统纳入监管范围，企业需在高风险区域部署智能识别设备，实现违规行为实时预警。</a:t>
            </a:r>
            <a:endParaRPr lang="en-US" sz="1500">
              <a:solidFill>
                <a:srgbClr val="000000">
                  <a:alpha val="100000"/>
                </a:srgbClr>
              </a:solidFill>
              <a:latin typeface="Noto Sans SC" panose="020B0200000000000000" charset="-122"/>
              <a:ea typeface="Noto Sans SC" panose="020B0200000000000000" charset="-122"/>
              <a:cs typeface="Noto Sans SC" panose="020B0200000000000000" charset="-122"/>
            </a:endParaRPr>
          </a:p>
        </p:txBody>
      </p:sp>
      <p:sp>
        <p:nvSpPr>
          <p:cNvPr id="12" name="TextBox 12"/>
          <p:cNvSpPr txBox="1"/>
          <p:nvPr/>
        </p:nvSpPr>
        <p:spPr>
          <a:xfrm>
            <a:off x="4551963" y="1856763"/>
            <a:ext cx="3024645" cy="57943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智能监控要求</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TextBox 13"/>
          <p:cNvSpPr txBox="1"/>
          <p:nvPr/>
        </p:nvSpPr>
        <p:spPr>
          <a:xfrm>
            <a:off x="8564751" y="2445849"/>
            <a:ext cx="2819400" cy="1605108"/>
          </a:xfrm>
          <a:prstGeom prst="rect">
            <a:avLst/>
          </a:prstGeom>
        </p:spPr>
        <p:txBody>
          <a:bodyPr vert="horz" wrap="square" lIns="114300" tIns="57150" rIns="114300" bIns="57150" rtlCol="0" anchor="t" anchorCtr="0">
            <a:noAutofit/>
          </a:bodyPr>
          <a:lstStyle/>
          <a:p>
            <a:pPr algn="l">
              <a:lnSpc>
                <a:spcPct val="140000"/>
              </a:lnSpc>
            </a:pPr>
            <a:r>
              <a:rPr lang="en-US" sz="1500">
                <a:solidFill>
                  <a:srgbClr val="000000">
                    <a:alpha val="100000"/>
                  </a:srgbClr>
                </a:solidFill>
                <a:latin typeface="Noto Sans SC" panose="020B0200000000000000" charset="-122"/>
                <a:ea typeface="Noto Sans SC" panose="020B0200000000000000" charset="-122"/>
                <a:cs typeface="Noto Sans SC" panose="020B0200000000000000" charset="-122"/>
              </a:rPr>
              <a:t>新规细化事故责任追究标准，明确管理层刑事、行政、民事连带责任情形，倒逼责任落实。</a:t>
            </a:r>
            <a:endParaRPr lang="en-US" sz="1500">
              <a:solidFill>
                <a:srgbClr val="000000">
                  <a:alpha val="100000"/>
                </a:srgbClr>
              </a:solidFill>
              <a:latin typeface="Noto Sans SC" panose="020B0200000000000000" charset="-122"/>
              <a:ea typeface="Noto Sans SC" panose="020B0200000000000000" charset="-122"/>
              <a:cs typeface="Noto Sans SC" panose="020B0200000000000000" charset="-122"/>
            </a:endParaRPr>
          </a:p>
        </p:txBody>
      </p:sp>
      <p:sp>
        <p:nvSpPr>
          <p:cNvPr id="14" name="TextBox 14"/>
          <p:cNvSpPr txBox="1"/>
          <p:nvPr/>
        </p:nvSpPr>
        <p:spPr>
          <a:xfrm>
            <a:off x="8449231" y="1856763"/>
            <a:ext cx="3024645" cy="57943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责任追溯强化</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860054"/>
            <a:ext cx="12192000" cy="5192971"/>
          </a:xfrm>
          <a:prstGeom prst="rect">
            <a:avLst/>
          </a:prstGeom>
          <a:solidFill>
            <a:schemeClr val="accent1">
              <a:alpha val="16000"/>
            </a:schemeClr>
          </a:solidFill>
        </p:spPr>
        <p:txBody>
          <a:bodyPr vert="horz" wrap="square" lIns="91440" tIns="45720" rIns="91440" bIns="45720" rtlCol="0" anchor="ctr" anchorCtr="0">
            <a:noAutofit/>
          </a:bodyPr>
          <a:lstStyle/>
          <a:p>
            <a:pPr algn="ctr">
              <a:lnSpc>
                <a:spcPct val="100000"/>
              </a:lnSpc>
              <a:spcBef>
                <a:spcPts val="375"/>
              </a:spcBef>
              <a:defRPr/>
            </a:pPr>
            <a:endParaRPr lang="en-US" sz="1100"/>
          </a:p>
        </p:txBody>
      </p:sp>
      <p:sp>
        <p:nvSpPr>
          <p:cNvPr id="3" name="TextBox 3"/>
          <p:cNvSpPr txBox="1"/>
          <p:nvPr/>
        </p:nvSpPr>
        <p:spPr>
          <a:xfrm>
            <a:off x="3829056" y="2526030"/>
            <a:ext cx="7644490" cy="1805940"/>
          </a:xfrm>
          <a:prstGeom prst="rect">
            <a:avLst/>
          </a:prstGeom>
        </p:spPr>
        <p:txBody>
          <a:bodyPr vert="horz" wrap="square" lIns="91440" tIns="45720" rIns="91440" bIns="45720" rtlCol="0" anchor="t" anchorCtr="0">
            <a:normAutofit/>
          </a:bodyPr>
          <a:lstStyle/>
          <a:p>
            <a:pPr>
              <a:lnSpc>
                <a:spcPct val="120000"/>
              </a:lnSpc>
              <a:spcBef>
                <a:spcPts val="375"/>
              </a:spcBef>
            </a:pPr>
            <a:r>
              <a:rPr lang="en-US" sz="4500" b="1">
                <a:solidFill>
                  <a:schemeClr val="accent1">
                    <a:alpha val="100000"/>
                  </a:schemeClr>
                </a:solidFill>
                <a:latin typeface="Noto Sans SC" panose="020B0200000000000000" charset="-122"/>
                <a:ea typeface="Noto Sans SC" panose="020B0200000000000000" charset="-122"/>
                <a:cs typeface="Noto Sans SC" panose="020B0200000000000000" charset="-122"/>
              </a:rPr>
              <a:t>安全风险识别与管控</a:t>
            </a:r>
            <a:endParaRPr lang="en-US" sz="45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Freeform 4"/>
          <p:cNvSpPr/>
          <p:nvPr/>
        </p:nvSpPr>
        <p:spPr>
          <a:xfrm flipH="1">
            <a:off x="-870968" y="0"/>
            <a:ext cx="4413437" cy="6858000"/>
          </a:xfrm>
          <a:custGeom>
            <a:avLst/>
            <a:gdLst/>
            <a:ahLst/>
            <a:cxnLst/>
            <a:rect l="l" t="t" r="r" b="b"/>
            <a:pathLst>
              <a:path w="5410200" h="4228096">
                <a:moveTo>
                  <a:pt x="5410200" y="0"/>
                </a:moveTo>
                <a:lnTo>
                  <a:pt x="3313432" y="0"/>
                </a:lnTo>
                <a:lnTo>
                  <a:pt x="0" y="4228096"/>
                </a:lnTo>
                <a:lnTo>
                  <a:pt x="5410200" y="4228096"/>
                </a:lnTo>
              </a:path>
            </a:pathLst>
          </a:custGeom>
          <a:solidFill>
            <a:schemeClr val="accent1">
              <a:alpha val="100000"/>
            </a:schemeClr>
          </a:solidFill>
        </p:spPr>
      </p:sp>
      <p:sp>
        <p:nvSpPr>
          <p:cNvPr id="5" name="AutoShape 5"/>
          <p:cNvSpPr/>
          <p:nvPr/>
        </p:nvSpPr>
        <p:spPr>
          <a:xfrm>
            <a:off x="727802" y="2106128"/>
            <a:ext cx="2634720" cy="2645743"/>
          </a:xfrm>
          <a:prstGeom prst="ellipse">
            <a:avLst/>
          </a:prstGeom>
          <a:solidFill>
            <a:schemeClr val="accent1">
              <a:alpha val="100000"/>
              <a:lumMod val="75000"/>
            </a:schemeClr>
          </a:solidFill>
        </p:spPr>
      </p:sp>
      <p:sp>
        <p:nvSpPr>
          <p:cNvPr id="6" name="TextBox 6"/>
          <p:cNvSpPr txBox="1"/>
          <p:nvPr/>
        </p:nvSpPr>
        <p:spPr>
          <a:xfrm>
            <a:off x="488782" y="2859522"/>
            <a:ext cx="3112760" cy="1138956"/>
          </a:xfrm>
          <a:prstGeom prst="rect">
            <a:avLst/>
          </a:prstGeom>
        </p:spPr>
        <p:txBody>
          <a:bodyPr vert="horz" wrap="square" lIns="66008" tIns="33052" rIns="66008" bIns="33052" rtlCol="0" anchor="ctr" anchorCtr="0">
            <a:noAutofit/>
          </a:bodyPr>
          <a:lstStyle/>
          <a:p>
            <a:pPr algn="ctr">
              <a:lnSpc>
                <a:spcPct val="80000"/>
              </a:lnSpc>
            </a:pPr>
            <a:r>
              <a:rPr lang="en-US" sz="8400" b="1">
                <a:solidFill>
                  <a:srgbClr val="FFFFFF">
                    <a:alpha val="100000"/>
                  </a:srgbClr>
                </a:solidFill>
                <a:latin typeface="Noto Sans SC" panose="020B0200000000000000" charset="-122"/>
                <a:ea typeface="Noto Sans SC" panose="020B0200000000000000" charset="-122"/>
                <a:cs typeface="Noto Sans SC" panose="020B0200000000000000" charset="-122"/>
              </a:rPr>
              <a:t>03</a:t>
            </a:r>
            <a:endParaRPr lang="en-US" sz="8400"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风险分级管控机制</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3" name="Picture 3"/>
          <p:cNvPicPr>
            <a:picLocks noChangeAspect="1"/>
          </p:cNvPicPr>
          <p:nvPr/>
        </p:nvPicPr>
        <p:blipFill>
          <a:blip r:embed="rId2"/>
          <a:srcRect/>
          <a:stretch>
            <a:fillRect/>
          </a:stretch>
        </p:blipFill>
        <p:spPr>
          <a:xfrm>
            <a:off x="752047" y="1412707"/>
            <a:ext cx="3005958" cy="4496357"/>
          </a:xfrm>
          <a:prstGeom prst="rect">
            <a:avLst/>
          </a:prstGeom>
        </p:spPr>
      </p:pic>
      <p:pic>
        <p:nvPicPr>
          <p:cNvPr id="4" name="Picture 4"/>
          <p:cNvPicPr>
            <a:picLocks noChangeAspect="1"/>
          </p:cNvPicPr>
          <p:nvPr/>
        </p:nvPicPr>
        <p:blipFill>
          <a:blip r:embed="rId3"/>
          <a:srcRect/>
          <a:stretch>
            <a:fillRect/>
          </a:stretch>
        </p:blipFill>
        <p:spPr>
          <a:xfrm>
            <a:off x="7833544" y="3730249"/>
            <a:ext cx="3737850" cy="2127687"/>
          </a:xfrm>
          <a:prstGeom prst="rect">
            <a:avLst/>
          </a:prstGeom>
        </p:spPr>
      </p:pic>
      <p:sp>
        <p:nvSpPr>
          <p:cNvPr id="5" name="AutoShape 5"/>
          <p:cNvSpPr/>
          <p:nvPr/>
        </p:nvSpPr>
        <p:spPr>
          <a:xfrm>
            <a:off x="7849473" y="1413759"/>
            <a:ext cx="3725999" cy="2129142"/>
          </a:xfrm>
          <a:prstGeom prst="rect">
            <a:avLst/>
          </a:prstGeom>
          <a:solidFill>
            <a:schemeClr val="lt2">
              <a:alpha val="100000"/>
            </a:schemeClr>
          </a:solidFill>
        </p:spPr>
      </p:sp>
      <p:sp>
        <p:nvSpPr>
          <p:cNvPr id="6" name="AutoShape 6"/>
          <p:cNvSpPr/>
          <p:nvPr/>
        </p:nvSpPr>
        <p:spPr>
          <a:xfrm>
            <a:off x="3952581" y="3730249"/>
            <a:ext cx="3725999" cy="2129142"/>
          </a:xfrm>
          <a:prstGeom prst="rect">
            <a:avLst/>
          </a:prstGeom>
          <a:solidFill>
            <a:schemeClr val="lt2">
              <a:alpha val="100000"/>
            </a:schemeClr>
          </a:solidFill>
        </p:spPr>
      </p:sp>
      <p:sp>
        <p:nvSpPr>
          <p:cNvPr id="7" name="AutoShape 7"/>
          <p:cNvSpPr/>
          <p:nvPr/>
        </p:nvSpPr>
        <p:spPr>
          <a:xfrm>
            <a:off x="3952581" y="1412707"/>
            <a:ext cx="3725999" cy="2129142"/>
          </a:xfrm>
          <a:prstGeom prst="rect">
            <a:avLst/>
          </a:prstGeom>
          <a:solidFill>
            <a:schemeClr val="accent1">
              <a:alpha val="10000"/>
            </a:schemeClr>
          </a:solidFill>
        </p:spPr>
      </p:sp>
      <p:sp>
        <p:nvSpPr>
          <p:cNvPr id="8" name="AutoShape 8"/>
          <p:cNvSpPr/>
          <p:nvPr/>
        </p:nvSpPr>
        <p:spPr>
          <a:xfrm>
            <a:off x="3952581" y="1412707"/>
            <a:ext cx="3725999" cy="53229"/>
          </a:xfrm>
          <a:prstGeom prst="rect">
            <a:avLst/>
          </a:prstGeom>
          <a:solidFill>
            <a:schemeClr val="accent1">
              <a:alpha val="100000"/>
            </a:schemeClr>
          </a:solidFill>
        </p:spPr>
      </p:sp>
      <p:sp>
        <p:nvSpPr>
          <p:cNvPr id="9" name="AutoShape 9"/>
          <p:cNvSpPr/>
          <p:nvPr/>
        </p:nvSpPr>
        <p:spPr>
          <a:xfrm>
            <a:off x="4099978" y="1672358"/>
            <a:ext cx="3431205" cy="481351"/>
          </a:xfrm>
          <a:prstGeom prst="rect">
            <a:avLst/>
          </a:prstGeom>
          <a:noFill/>
        </p:spPr>
        <p:txBody>
          <a:bodyPr vert="horz" wrap="square" lIns="95250" tIns="45720" rIns="91440" bIns="45720" rtlCol="0" anchor="t" anchorCtr="0">
            <a:noAutofit/>
          </a:bodyPr>
          <a:lstStyle/>
          <a:p>
            <a:pPr algn="l">
              <a:defRPr/>
            </a:pPr>
            <a:r>
              <a:rPr lang="en-US" sz="2325" b="1">
                <a:solidFill>
                  <a:schemeClr val="dk1">
                    <a:alpha val="100000"/>
                  </a:schemeClr>
                </a:solidFill>
                <a:latin typeface="Noto Sans SC" panose="020B0200000000000000" charset="-122"/>
                <a:ea typeface="Noto Sans SC" panose="020B0200000000000000" charset="-122"/>
                <a:cs typeface="Noto Sans SC" panose="020B0200000000000000" charset="-122"/>
              </a:rPr>
              <a:t>风险等级划分</a:t>
            </a:r>
            <a:endParaRPr lang="en-US" sz="1100"/>
          </a:p>
        </p:txBody>
      </p:sp>
      <p:sp>
        <p:nvSpPr>
          <p:cNvPr id="10" name="TextBox 10"/>
          <p:cNvSpPr txBox="1"/>
          <p:nvPr/>
        </p:nvSpPr>
        <p:spPr>
          <a:xfrm>
            <a:off x="4099978" y="2110737"/>
            <a:ext cx="3431205" cy="1270638"/>
          </a:xfrm>
          <a:prstGeom prst="rect">
            <a:avLst/>
          </a:prstGeom>
        </p:spPr>
        <p:txBody>
          <a:bodyPr vert="horz" wrap="square" lIns="95250" tIns="57150" rIns="57150" bIns="5715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根据风险矩阵法将风险划分为重大（红）、较大（橙）、一般（黄）和低风险（蓝），明确不同等级对应的管控措施和责任主体，确保分级精准、响应及时。</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AutoShape 11"/>
          <p:cNvSpPr/>
          <p:nvPr/>
        </p:nvSpPr>
        <p:spPr>
          <a:xfrm>
            <a:off x="4099978" y="4036516"/>
            <a:ext cx="3431205" cy="481351"/>
          </a:xfrm>
          <a:prstGeom prst="rect">
            <a:avLst/>
          </a:prstGeom>
          <a:noFill/>
        </p:spPr>
        <p:txBody>
          <a:bodyPr vert="horz" wrap="square" lIns="95250" tIns="45720" rIns="91440" bIns="45720" rtlCol="0" anchor="t" anchorCtr="0">
            <a:noAutofit/>
          </a:bodyPr>
          <a:lstStyle/>
          <a:p>
            <a:pPr algn="l">
              <a:defRPr/>
            </a:pPr>
            <a:r>
              <a:rPr lang="en-US" sz="2325" b="1">
                <a:solidFill>
                  <a:schemeClr val="dk1">
                    <a:alpha val="100000"/>
                  </a:schemeClr>
                </a:solidFill>
                <a:latin typeface="Noto Sans SC" panose="020B0200000000000000" charset="-122"/>
                <a:ea typeface="Noto Sans SC" panose="020B0200000000000000" charset="-122"/>
                <a:cs typeface="Noto Sans SC" panose="020B0200000000000000" charset="-122"/>
              </a:rPr>
              <a:t>多方法融合评估</a:t>
            </a:r>
            <a:endParaRPr lang="en-US" sz="1100"/>
          </a:p>
        </p:txBody>
      </p:sp>
      <p:sp>
        <p:nvSpPr>
          <p:cNvPr id="12" name="TextBox 12"/>
          <p:cNvSpPr txBox="1"/>
          <p:nvPr/>
        </p:nvSpPr>
        <p:spPr>
          <a:xfrm>
            <a:off x="4099978" y="4470242"/>
            <a:ext cx="3431205" cy="1276624"/>
          </a:xfrm>
          <a:prstGeom prst="rect">
            <a:avLst/>
          </a:prstGeom>
        </p:spPr>
        <p:txBody>
          <a:bodyPr vert="horz" wrap="square" lIns="95250" tIns="57150" rIns="57150" bIns="5715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综合运用专家评价法、指标体系法和场景模型评价法，结合定量与定性分析，提升风险评估的科学性和全面性。</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AutoShape 13"/>
          <p:cNvSpPr/>
          <p:nvPr/>
        </p:nvSpPr>
        <p:spPr>
          <a:xfrm>
            <a:off x="7996869" y="1672358"/>
            <a:ext cx="3431205" cy="481351"/>
          </a:xfrm>
          <a:prstGeom prst="rect">
            <a:avLst/>
          </a:prstGeom>
          <a:noFill/>
        </p:spPr>
        <p:txBody>
          <a:bodyPr vert="horz" wrap="square" lIns="95250" tIns="45720" rIns="91440" bIns="45720" rtlCol="0" anchor="t" anchorCtr="0">
            <a:noAutofit/>
          </a:bodyPr>
          <a:lstStyle/>
          <a:p>
            <a:pPr algn="l">
              <a:defRPr/>
            </a:pPr>
            <a:r>
              <a:rPr lang="en-US" sz="2325" b="1">
                <a:solidFill>
                  <a:schemeClr val="dk1">
                    <a:alpha val="100000"/>
                  </a:schemeClr>
                </a:solidFill>
                <a:latin typeface="Noto Sans SC" panose="020B0200000000000000" charset="-122"/>
                <a:ea typeface="Noto Sans SC" panose="020B0200000000000000" charset="-122"/>
                <a:cs typeface="Noto Sans SC" panose="020B0200000000000000" charset="-122"/>
              </a:rPr>
              <a:t>动态管理原则</a:t>
            </a:r>
            <a:endParaRPr lang="en-US" sz="1100"/>
          </a:p>
        </p:txBody>
      </p:sp>
      <p:sp>
        <p:nvSpPr>
          <p:cNvPr id="14" name="TextBox 14"/>
          <p:cNvSpPr txBox="1"/>
          <p:nvPr/>
        </p:nvSpPr>
        <p:spPr>
          <a:xfrm>
            <a:off x="7996869" y="2110737"/>
            <a:ext cx="3431205" cy="1270638"/>
          </a:xfrm>
          <a:prstGeom prst="rect">
            <a:avLst/>
          </a:prstGeom>
        </p:spPr>
        <p:txBody>
          <a:bodyPr vert="horz" wrap="square" lIns="95250" tIns="57150" rIns="57150" bIns="5715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建立风险动态更新机制，通过定期复评、事件触发复评等方式调整风险等级，实现从辨识、分析到控制的闭环管理。</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rot="5400000">
            <a:off x="5133975" y="3111977"/>
            <a:ext cx="1394901" cy="634046"/>
          </a:xfrm>
          <a:prstGeom prst="triangle">
            <a:avLst>
              <a:gd name="adj" fmla="val 50000"/>
            </a:avLst>
          </a:prstGeom>
          <a:solidFill>
            <a:schemeClr val="accent1">
              <a:alpha val="20000"/>
            </a:schemeClr>
          </a:solidFill>
        </p:spPr>
      </p:sp>
      <p:sp>
        <p:nvSpPr>
          <p:cNvPr id="3" name="AutoShape 3"/>
          <p:cNvSpPr/>
          <p:nvPr/>
        </p:nvSpPr>
        <p:spPr>
          <a:xfrm>
            <a:off x="0" y="0"/>
            <a:ext cx="5518402" cy="6858000"/>
          </a:xfrm>
          <a:prstGeom prst="rect">
            <a:avLst/>
          </a:prstGeom>
          <a:solidFill>
            <a:schemeClr val="accent1">
              <a:alpha val="20000"/>
            </a:schemeClr>
          </a:solidFill>
        </p:spPr>
      </p:sp>
      <p:sp>
        <p:nvSpPr>
          <p:cNvPr id="4" name="TextBox 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1">
                    <a:alpha val="100000"/>
                  </a:schemeClr>
                </a:solidFill>
                <a:latin typeface="Noto Sans SC" panose="020B0200000000000000" charset="-122"/>
                <a:ea typeface="Noto Sans SC" panose="020B0200000000000000" charset="-122"/>
                <a:cs typeface="Noto Sans SC" panose="020B0200000000000000" charset="-122"/>
              </a:rPr>
              <a:t>隐患排查治理流程</a:t>
            </a:r>
            <a:endParaRPr lang="en-US" sz="3000" b="1">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6320801" y="2912195"/>
            <a:ext cx="5048887" cy="674827"/>
          </a:xfrm>
          <a:prstGeom prst="rect">
            <a:avLst/>
          </a:prstGeom>
        </p:spPr>
        <p:txBody>
          <a:bodyPr vert="horz" wrap="square" lIns="123825" tIns="57150" rIns="57150" bIns="5715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依据隐患严重程度划分优先级，重大隐患实行挂牌督办，一般隐患限期整改，并通过信息化平台实时监控整改进度。</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TextBox 6"/>
          <p:cNvSpPr txBox="1"/>
          <p:nvPr/>
        </p:nvSpPr>
        <p:spPr>
          <a:xfrm>
            <a:off x="6320801" y="1552233"/>
            <a:ext cx="5048887" cy="632410"/>
          </a:xfrm>
          <a:prstGeom prst="rect">
            <a:avLst/>
          </a:prstGeom>
        </p:spPr>
        <p:txBody>
          <a:bodyPr vert="horz" wrap="square" lIns="123825" tIns="57150" rIns="57150" bIns="5715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按照“检查—隐患—整改”三张清单模式，全程跟踪隐患发现、登记、整改、验收环节，确保闭环销号。</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TextBox 7"/>
          <p:cNvSpPr txBox="1"/>
          <p:nvPr/>
        </p:nvSpPr>
        <p:spPr>
          <a:xfrm>
            <a:off x="6320801" y="4240817"/>
            <a:ext cx="5048887" cy="660590"/>
          </a:xfrm>
          <a:prstGeom prst="rect">
            <a:avLst/>
          </a:prstGeom>
        </p:spPr>
        <p:txBody>
          <a:bodyPr vert="horz" wrap="square" lIns="123825" tIns="57150" rIns="57150" bIns="5715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推行“一线员工隐患报告奖励制度”，鼓励基层人员参与隐患排查，形成“人人查隐患、层层抓落实”的工作格局。</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6320801" y="5594674"/>
            <a:ext cx="5048887" cy="660590"/>
          </a:xfrm>
          <a:prstGeom prst="rect">
            <a:avLst/>
          </a:prstGeom>
        </p:spPr>
        <p:txBody>
          <a:bodyPr vert="horz" wrap="square" lIns="123825" tIns="57150" rIns="57150" bIns="5715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采用第三方评估或交叉检查方式，对已整改隐患进行“回头看”，防止问题反弹或治理不彻底。</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cxnSp>
        <p:nvCxnSpPr>
          <p:cNvPr id="9" name="Connector 9"/>
          <p:cNvCxnSpPr/>
          <p:nvPr/>
        </p:nvCxnSpPr>
        <p:spPr>
          <a:xfrm>
            <a:off x="6440470" y="2438060"/>
            <a:ext cx="4790570" cy="0"/>
          </a:xfrm>
          <a:prstGeom prst="line">
            <a:avLst/>
          </a:prstGeom>
          <a:ln w="19050">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cxnSp>
        <p:nvCxnSpPr>
          <p:cNvPr id="10" name="Connector 10"/>
          <p:cNvCxnSpPr/>
          <p:nvPr/>
        </p:nvCxnSpPr>
        <p:spPr>
          <a:xfrm>
            <a:off x="6449960" y="3753923"/>
            <a:ext cx="4790570" cy="0"/>
          </a:xfrm>
          <a:prstGeom prst="line">
            <a:avLst/>
          </a:prstGeom>
          <a:ln w="19050">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cxnSp>
        <p:nvCxnSpPr>
          <p:cNvPr id="11" name="Connector 11"/>
          <p:cNvCxnSpPr/>
          <p:nvPr/>
        </p:nvCxnSpPr>
        <p:spPr>
          <a:xfrm>
            <a:off x="6449960" y="5081946"/>
            <a:ext cx="4790570" cy="0"/>
          </a:xfrm>
          <a:prstGeom prst="line">
            <a:avLst/>
          </a:prstGeom>
          <a:ln w="19050">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pic>
        <p:nvPicPr>
          <p:cNvPr id="12" name="Picture 12"/>
          <p:cNvPicPr>
            <a:picLocks noChangeAspect="1"/>
          </p:cNvPicPr>
          <p:nvPr/>
        </p:nvPicPr>
        <p:blipFill>
          <a:blip r:embed="rId2"/>
          <a:srcRect/>
          <a:stretch>
            <a:fillRect/>
          </a:stretch>
        </p:blipFill>
        <p:spPr>
          <a:xfrm>
            <a:off x="1317535" y="1990725"/>
            <a:ext cx="2876550" cy="2876550"/>
          </a:xfrm>
          <a:prstGeom prst="ellipse">
            <a:avLst/>
          </a:prstGeom>
          <a:ln w="57150">
            <a:solidFill>
              <a:schemeClr val="accent1"/>
            </a:solidFill>
            <a:prstDash val="solid"/>
          </a:ln>
        </p:spPr>
      </p:pic>
      <p:sp>
        <p:nvSpPr>
          <p:cNvPr id="13" name="AutoShape 13"/>
          <p:cNvSpPr/>
          <p:nvPr/>
        </p:nvSpPr>
        <p:spPr>
          <a:xfrm>
            <a:off x="6450879" y="1179728"/>
            <a:ext cx="4282862" cy="454737"/>
          </a:xfrm>
          <a:prstGeom prst="rect">
            <a:avLst/>
          </a:prstGeom>
          <a:noFill/>
        </p:spPr>
        <p:txBody>
          <a:bodyPr vert="horz" wrap="square" lIns="0" tIns="0" rIns="0" bIns="0" rtlCol="0" anchor="ctr" anchorCtr="0">
            <a:noAutofit/>
          </a:bodyPr>
          <a:lstStyle/>
          <a:p>
            <a:pPr algn="l">
              <a:spcBef>
                <a:spcPct val="0"/>
              </a:spcBef>
              <a:defRPr/>
            </a:pPr>
            <a:r>
              <a:rPr lang="en-US" sz="1800" b="1">
                <a:solidFill>
                  <a:schemeClr val="dk1">
                    <a:alpha val="100000"/>
                  </a:schemeClr>
                </a:solidFill>
                <a:latin typeface="Noto Sans SC" panose="020B0200000000000000" charset="-122"/>
                <a:ea typeface="Noto Sans SC" panose="020B0200000000000000" charset="-122"/>
                <a:cs typeface="Noto Sans SC" panose="020B0200000000000000" charset="-122"/>
              </a:rPr>
              <a:t>隐患清单化管理</a:t>
            </a:r>
            <a:endParaRPr lang="en-US" sz="1100"/>
          </a:p>
        </p:txBody>
      </p:sp>
      <p:sp>
        <p:nvSpPr>
          <p:cNvPr id="14" name="AutoShape 14"/>
          <p:cNvSpPr/>
          <p:nvPr/>
        </p:nvSpPr>
        <p:spPr>
          <a:xfrm>
            <a:off x="6450879" y="2575756"/>
            <a:ext cx="4282862" cy="454737"/>
          </a:xfrm>
          <a:prstGeom prst="rect">
            <a:avLst/>
          </a:prstGeom>
          <a:noFill/>
        </p:spPr>
        <p:txBody>
          <a:bodyPr vert="horz" wrap="square" lIns="0" tIns="0" rIns="0" bIns="0" rtlCol="0" anchor="ctr" anchorCtr="0">
            <a:noAutofit/>
          </a:bodyPr>
          <a:lstStyle/>
          <a:p>
            <a:pPr algn="l">
              <a:spcBef>
                <a:spcPct val="0"/>
              </a:spcBef>
              <a:defRPr/>
            </a:pPr>
            <a:r>
              <a:rPr lang="en-US" sz="1800" b="1">
                <a:solidFill>
                  <a:schemeClr val="dk1">
                    <a:alpha val="100000"/>
                  </a:schemeClr>
                </a:solidFill>
                <a:latin typeface="Noto Sans SC" panose="020B0200000000000000" charset="-122"/>
                <a:ea typeface="Noto Sans SC" panose="020B0200000000000000" charset="-122"/>
                <a:cs typeface="Noto Sans SC" panose="020B0200000000000000" charset="-122"/>
              </a:rPr>
              <a:t>分类分级治理</a:t>
            </a:r>
            <a:endParaRPr lang="en-US" sz="1100"/>
          </a:p>
        </p:txBody>
      </p:sp>
      <p:sp>
        <p:nvSpPr>
          <p:cNvPr id="15" name="AutoShape 15"/>
          <p:cNvSpPr/>
          <p:nvPr/>
        </p:nvSpPr>
        <p:spPr>
          <a:xfrm>
            <a:off x="6450879" y="3899082"/>
            <a:ext cx="4282862" cy="454737"/>
          </a:xfrm>
          <a:prstGeom prst="rect">
            <a:avLst/>
          </a:prstGeom>
          <a:noFill/>
        </p:spPr>
        <p:txBody>
          <a:bodyPr vert="horz" wrap="square" lIns="0" tIns="0" rIns="0" bIns="0" rtlCol="0" anchor="ctr" anchorCtr="0">
            <a:noAutofit/>
          </a:bodyPr>
          <a:lstStyle/>
          <a:p>
            <a:pPr algn="l">
              <a:spcBef>
                <a:spcPct val="0"/>
              </a:spcBef>
              <a:defRPr/>
            </a:pPr>
            <a:r>
              <a:rPr lang="en-US" sz="1800" b="1">
                <a:solidFill>
                  <a:schemeClr val="dk1">
                    <a:alpha val="100000"/>
                  </a:schemeClr>
                </a:solidFill>
                <a:latin typeface="Noto Sans SC" panose="020B0200000000000000" charset="-122"/>
                <a:ea typeface="Noto Sans SC" panose="020B0200000000000000" charset="-122"/>
                <a:cs typeface="Noto Sans SC" panose="020B0200000000000000" charset="-122"/>
              </a:rPr>
              <a:t>全员参与机制</a:t>
            </a:r>
            <a:endParaRPr lang="en-US" sz="1100"/>
          </a:p>
        </p:txBody>
      </p:sp>
      <p:sp>
        <p:nvSpPr>
          <p:cNvPr id="16" name="AutoShape 16"/>
          <p:cNvSpPr/>
          <p:nvPr/>
        </p:nvSpPr>
        <p:spPr>
          <a:xfrm>
            <a:off x="6450879" y="5195893"/>
            <a:ext cx="4282862" cy="454737"/>
          </a:xfrm>
          <a:prstGeom prst="rect">
            <a:avLst/>
          </a:prstGeom>
          <a:noFill/>
        </p:spPr>
        <p:txBody>
          <a:bodyPr vert="horz" wrap="square" lIns="0" tIns="0" rIns="0" bIns="0" rtlCol="0" anchor="ctr" anchorCtr="0">
            <a:noAutofit/>
          </a:bodyPr>
          <a:lstStyle/>
          <a:p>
            <a:pPr algn="l">
              <a:spcBef>
                <a:spcPct val="0"/>
              </a:spcBef>
              <a:defRPr/>
            </a:pPr>
            <a:r>
              <a:rPr lang="en-US" sz="1800" b="1">
                <a:solidFill>
                  <a:schemeClr val="dk1">
                    <a:alpha val="100000"/>
                  </a:schemeClr>
                </a:solidFill>
                <a:latin typeface="Noto Sans SC" panose="020B0200000000000000" charset="-122"/>
                <a:ea typeface="Noto Sans SC" panose="020B0200000000000000" charset="-122"/>
                <a:cs typeface="Noto Sans SC" panose="020B0200000000000000" charset="-122"/>
              </a:rPr>
              <a:t>治理效果复核</a:t>
            </a:r>
            <a:endParaRPr lang="en-US" sz="1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数字化工具应用（如隐患随手拍APP）</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3" name="Picture 3"/>
          <p:cNvPicPr>
            <a:picLocks noChangeAspect="1"/>
          </p:cNvPicPr>
          <p:nvPr/>
        </p:nvPicPr>
        <p:blipFill>
          <a:blip r:embed="rId2"/>
          <a:srcRect/>
          <a:stretch>
            <a:fillRect/>
          </a:stretch>
        </p:blipFill>
        <p:spPr>
          <a:xfrm>
            <a:off x="7991940" y="1518027"/>
            <a:ext cx="3605507" cy="2289021"/>
          </a:xfrm>
          <a:prstGeom prst="rect">
            <a:avLst/>
          </a:prstGeom>
        </p:spPr>
      </p:pic>
      <p:pic>
        <p:nvPicPr>
          <p:cNvPr id="4" name="Picture 4"/>
          <p:cNvPicPr>
            <a:picLocks noChangeAspect="1"/>
          </p:cNvPicPr>
          <p:nvPr/>
        </p:nvPicPr>
        <p:blipFill>
          <a:blip r:embed="rId3"/>
          <a:srcRect/>
          <a:stretch>
            <a:fillRect/>
          </a:stretch>
        </p:blipFill>
        <p:spPr>
          <a:xfrm>
            <a:off x="7991940" y="3957279"/>
            <a:ext cx="3605507" cy="2289021"/>
          </a:xfrm>
          <a:prstGeom prst="rect">
            <a:avLst/>
          </a:prstGeom>
        </p:spPr>
      </p:pic>
      <p:pic>
        <p:nvPicPr>
          <p:cNvPr id="5" name="Picture 5"/>
          <p:cNvPicPr>
            <a:picLocks noChangeAspect="1"/>
          </p:cNvPicPr>
          <p:nvPr/>
        </p:nvPicPr>
        <p:blipFill>
          <a:blip r:embed="rId4"/>
          <a:srcRect t="885" b="885"/>
          <a:stretch>
            <a:fillRect/>
          </a:stretch>
        </p:blipFill>
        <p:spPr>
          <a:xfrm>
            <a:off x="638095" y="3957279"/>
            <a:ext cx="3496249" cy="2289021"/>
          </a:xfrm>
          <a:prstGeom prst="rect">
            <a:avLst/>
          </a:prstGeom>
        </p:spPr>
      </p:pic>
      <p:sp>
        <p:nvSpPr>
          <p:cNvPr id="6" name="AutoShape 6"/>
          <p:cNvSpPr/>
          <p:nvPr/>
        </p:nvSpPr>
        <p:spPr>
          <a:xfrm>
            <a:off x="638095" y="1518027"/>
            <a:ext cx="3496249" cy="2289021"/>
          </a:xfrm>
          <a:prstGeom prst="rect">
            <a:avLst/>
          </a:prstGeom>
          <a:noFill/>
          <a:ln w="12668">
            <a:solidFill>
              <a:schemeClr val="accent1">
                <a:alpha val="100000"/>
              </a:schemeClr>
            </a:solidFill>
            <a:prstDash val="solid"/>
          </a:ln>
        </p:spPr>
        <p:txBody>
          <a:bodyPr vert="horz" wrap="square" rtlCol="0" anchor="ctr" anchorCtr="0">
            <a:noAutofit/>
          </a:bodyPr>
          <a:lstStyle/>
          <a:p>
            <a:pPr algn="ctr">
              <a:lnSpc>
                <a:spcPct val="100000"/>
              </a:lnSpc>
              <a:spcBef>
                <a:spcPts val="375"/>
              </a:spcBef>
              <a:defRPr/>
            </a:pPr>
            <a:endParaRPr lang="en-US" sz="1100"/>
          </a:p>
        </p:txBody>
      </p:sp>
      <p:sp>
        <p:nvSpPr>
          <p:cNvPr id="7" name="AutoShape 7"/>
          <p:cNvSpPr/>
          <p:nvPr/>
        </p:nvSpPr>
        <p:spPr>
          <a:xfrm>
            <a:off x="625301" y="1689543"/>
            <a:ext cx="3083593" cy="493623"/>
          </a:xfrm>
          <a:prstGeom prst="rect">
            <a:avLst/>
          </a:prstGeom>
          <a:solidFill>
            <a:schemeClr val="accent1">
              <a:alpha val="100000"/>
            </a:schemeClr>
          </a:solidFill>
        </p:spPr>
      </p:sp>
      <p:sp>
        <p:nvSpPr>
          <p:cNvPr id="8" name="TextBox 8"/>
          <p:cNvSpPr txBox="1"/>
          <p:nvPr/>
        </p:nvSpPr>
        <p:spPr>
          <a:xfrm>
            <a:off x="839326" y="1723147"/>
            <a:ext cx="2596996" cy="397304"/>
          </a:xfrm>
          <a:prstGeom prst="rect">
            <a:avLst/>
          </a:prstGeom>
          <a:noFill/>
        </p:spPr>
        <p:txBody>
          <a:bodyPr vert="horz" wrap="square" lIns="0" tIns="0" rIns="0" bIns="0" rtlCol="0" anchor="ctr" anchorCtr="0">
            <a:noAutofit/>
          </a:bodyPr>
          <a:lstStyle/>
          <a:p>
            <a:pPr algn="l">
              <a:lnSpc>
                <a:spcPct val="120000"/>
              </a:lnSpc>
            </a:pPr>
            <a:r>
              <a:rPr lang="en-US" sz="2000" b="1">
                <a:solidFill>
                  <a:srgbClr val="FFFFFF">
                    <a:alpha val="100000"/>
                  </a:srgbClr>
                </a:solidFill>
                <a:latin typeface="Noto Sans SC" panose="020B0200000000000000" charset="-122"/>
                <a:ea typeface="Noto Sans SC" panose="020B0200000000000000" charset="-122"/>
                <a:cs typeface="Noto Sans SC" panose="020B0200000000000000" charset="-122"/>
              </a:rPr>
              <a:t>实时上报功能</a:t>
            </a:r>
            <a:endParaRPr lang="en-US" sz="2000"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839326" y="2347530"/>
            <a:ext cx="3143676" cy="1342172"/>
          </a:xfrm>
          <a:prstGeom prst="rect">
            <a:avLst/>
          </a:prstGeom>
        </p:spPr>
        <p:txBody>
          <a:bodyPr vert="horz" wrap="square" lIns="0" tIns="0" rIns="0" bIns="0" rtlCol="0" anchor="t" anchorCtr="0">
            <a:noAutofit/>
          </a:bodyPr>
          <a:lstStyle/>
          <a:p>
            <a:pPr algn="l">
              <a:lnSpc>
                <a:spcPct val="150000"/>
              </a:lnSpc>
              <a:spcBef>
                <a:spcPts val="375"/>
              </a:spcBef>
            </a:pPr>
            <a:r>
              <a:rPr lang="en-US" sz="1400">
                <a:solidFill>
                  <a:schemeClr val="dk1">
                    <a:alpha val="100000"/>
                  </a:schemeClr>
                </a:solidFill>
                <a:latin typeface="Noto Sans SC" panose="020B0200000000000000" charset="-122"/>
                <a:ea typeface="Noto Sans SC" panose="020B0200000000000000" charset="-122"/>
                <a:cs typeface="Noto Sans SC" panose="020B0200000000000000" charset="-122"/>
              </a:rPr>
              <a:t>通过APP实现隐患拍照、定位、描述一键上传，同步推送至责任部门，缩短隐患响应时间至24小时内。</a:t>
            </a:r>
            <a:endParaRPr lang="en-US" sz="14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AutoShape 10"/>
          <p:cNvSpPr/>
          <p:nvPr/>
        </p:nvSpPr>
        <p:spPr>
          <a:xfrm>
            <a:off x="4311405" y="1518027"/>
            <a:ext cx="3496249" cy="2289021"/>
          </a:xfrm>
          <a:prstGeom prst="rect">
            <a:avLst/>
          </a:prstGeom>
          <a:grpFill/>
          <a:ln w="12668">
            <a:solidFill>
              <a:schemeClr val="accent1">
                <a:alpha val="100000"/>
              </a:schemeClr>
            </a:solidFill>
            <a:prstDash val="solid"/>
          </a:ln>
        </p:spPr>
      </p:sp>
      <p:sp>
        <p:nvSpPr>
          <p:cNvPr id="11" name="AutoShape 11"/>
          <p:cNvSpPr/>
          <p:nvPr/>
        </p:nvSpPr>
        <p:spPr>
          <a:xfrm>
            <a:off x="5549481" y="1689543"/>
            <a:ext cx="1619808" cy="493623"/>
          </a:xfrm>
          <a:prstGeom prst="rect">
            <a:avLst/>
          </a:prstGeom>
          <a:grpFill/>
        </p:spPr>
      </p:sp>
      <p:sp>
        <p:nvSpPr>
          <p:cNvPr id="12" name="AutoShape 12"/>
          <p:cNvSpPr/>
          <p:nvPr/>
        </p:nvSpPr>
        <p:spPr>
          <a:xfrm>
            <a:off x="4311405" y="3957279"/>
            <a:ext cx="3496249" cy="2289021"/>
          </a:xfrm>
          <a:prstGeom prst="rect">
            <a:avLst/>
          </a:prstGeom>
          <a:noFill/>
          <a:ln w="12668">
            <a:solidFill>
              <a:schemeClr val="accent1">
                <a:alpha val="100000"/>
              </a:schemeClr>
            </a:solidFill>
            <a:prstDash val="solid"/>
          </a:ln>
        </p:spPr>
        <p:txBody>
          <a:bodyPr vert="horz" wrap="square" rtlCol="0" anchor="ctr" anchorCtr="0">
            <a:noAutofit/>
          </a:bodyPr>
          <a:lstStyle/>
          <a:p>
            <a:pPr algn="ctr">
              <a:lnSpc>
                <a:spcPct val="100000"/>
              </a:lnSpc>
              <a:spcBef>
                <a:spcPts val="375"/>
              </a:spcBef>
              <a:defRPr/>
            </a:pPr>
            <a:endParaRPr lang="en-US" sz="1100"/>
          </a:p>
        </p:txBody>
      </p:sp>
      <p:sp>
        <p:nvSpPr>
          <p:cNvPr id="13" name="AutoShape 13"/>
          <p:cNvSpPr/>
          <p:nvPr/>
        </p:nvSpPr>
        <p:spPr>
          <a:xfrm>
            <a:off x="4311405" y="1689543"/>
            <a:ext cx="3083593" cy="493623"/>
          </a:xfrm>
          <a:prstGeom prst="rect">
            <a:avLst/>
          </a:prstGeom>
          <a:solidFill>
            <a:schemeClr val="accent1">
              <a:alpha val="100000"/>
            </a:schemeClr>
          </a:solidFill>
        </p:spPr>
      </p:sp>
      <p:sp>
        <p:nvSpPr>
          <p:cNvPr id="14" name="AutoShape 14"/>
          <p:cNvSpPr/>
          <p:nvPr/>
        </p:nvSpPr>
        <p:spPr>
          <a:xfrm>
            <a:off x="4298610" y="4128795"/>
            <a:ext cx="3017058" cy="493623"/>
          </a:xfrm>
          <a:prstGeom prst="rect">
            <a:avLst/>
          </a:prstGeom>
          <a:solidFill>
            <a:schemeClr val="accent1">
              <a:alpha val="100000"/>
            </a:schemeClr>
          </a:solidFill>
        </p:spPr>
      </p:sp>
      <p:sp>
        <p:nvSpPr>
          <p:cNvPr id="15" name="TextBox 15"/>
          <p:cNvSpPr txBox="1"/>
          <p:nvPr/>
        </p:nvSpPr>
        <p:spPr>
          <a:xfrm>
            <a:off x="4512635" y="4176954"/>
            <a:ext cx="2596996" cy="397304"/>
          </a:xfrm>
          <a:prstGeom prst="rect">
            <a:avLst/>
          </a:prstGeom>
          <a:noFill/>
        </p:spPr>
        <p:txBody>
          <a:bodyPr vert="horz" wrap="square" lIns="0" tIns="0" rIns="0" bIns="0" rtlCol="0" anchor="ctr" anchorCtr="0">
            <a:noAutofit/>
          </a:bodyPr>
          <a:lstStyle/>
          <a:p>
            <a:pPr algn="l">
              <a:lnSpc>
                <a:spcPct val="120000"/>
              </a:lnSpc>
            </a:pPr>
            <a:r>
              <a:rPr lang="en-US" sz="2000" b="1">
                <a:solidFill>
                  <a:srgbClr val="FFFFFF">
                    <a:alpha val="100000"/>
                  </a:srgbClr>
                </a:solidFill>
                <a:latin typeface="Noto Sans SC" panose="020B0200000000000000" charset="-122"/>
                <a:ea typeface="Noto Sans SC" panose="020B0200000000000000" charset="-122"/>
                <a:cs typeface="Noto Sans SC" panose="020B0200000000000000" charset="-122"/>
              </a:rPr>
              <a:t>闭环追踪系统</a:t>
            </a:r>
            <a:endParaRPr lang="en-US" sz="2000"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6" name="TextBox 16"/>
          <p:cNvSpPr txBox="1"/>
          <p:nvPr/>
        </p:nvSpPr>
        <p:spPr>
          <a:xfrm>
            <a:off x="4512635" y="4786783"/>
            <a:ext cx="3143676" cy="1355479"/>
          </a:xfrm>
          <a:prstGeom prst="rect">
            <a:avLst/>
          </a:prstGeom>
        </p:spPr>
        <p:txBody>
          <a:bodyPr vert="horz" wrap="square" lIns="0" tIns="0" rIns="0" bIns="0" rtlCol="0" anchor="t" anchorCtr="0">
            <a:noAutofit/>
          </a:bodyPr>
          <a:lstStyle/>
          <a:p>
            <a:pPr algn="l">
              <a:lnSpc>
                <a:spcPct val="150000"/>
              </a:lnSpc>
              <a:spcBef>
                <a:spcPts val="375"/>
              </a:spcBef>
            </a:pPr>
            <a:r>
              <a:rPr lang="en-US" sz="1400">
                <a:solidFill>
                  <a:schemeClr val="dk1">
                    <a:alpha val="100000"/>
                  </a:schemeClr>
                </a:solidFill>
                <a:latin typeface="Noto Sans SC" panose="020B0200000000000000" charset="-122"/>
                <a:ea typeface="Noto Sans SC" panose="020B0200000000000000" charset="-122"/>
                <a:cs typeface="Noto Sans SC" panose="020B0200000000000000" charset="-122"/>
              </a:rPr>
              <a:t>内置整改时限提醒、自动催办和验收反馈功能，确保隐患从发现到闭环的全流程可追溯、可考核。</a:t>
            </a:r>
            <a:endParaRPr lang="en-US" sz="14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7" name="TextBox 17"/>
          <p:cNvSpPr txBox="1"/>
          <p:nvPr/>
        </p:nvSpPr>
        <p:spPr>
          <a:xfrm>
            <a:off x="4487691" y="2296401"/>
            <a:ext cx="3143676" cy="1393300"/>
          </a:xfrm>
          <a:prstGeom prst="rect">
            <a:avLst/>
          </a:prstGeom>
        </p:spPr>
        <p:txBody>
          <a:bodyPr vert="horz" wrap="square" lIns="0" tIns="0" rIns="0" bIns="0" rtlCol="0" anchor="t" anchorCtr="0">
            <a:noAutofit/>
          </a:bodyPr>
          <a:lstStyle/>
          <a:p>
            <a:pPr algn="l">
              <a:lnSpc>
                <a:spcPct val="150000"/>
              </a:lnSpc>
              <a:spcBef>
                <a:spcPts val="375"/>
              </a:spcBef>
            </a:pPr>
            <a:r>
              <a:rPr lang="en-US" sz="1400">
                <a:solidFill>
                  <a:schemeClr val="dk1">
                    <a:alpha val="100000"/>
                  </a:schemeClr>
                </a:solidFill>
                <a:latin typeface="Noto Sans SC" panose="020B0200000000000000" charset="-122"/>
                <a:ea typeface="Noto Sans SC" panose="020B0200000000000000" charset="-122"/>
                <a:cs typeface="Noto Sans SC" panose="020B0200000000000000" charset="-122"/>
              </a:rPr>
              <a:t>整合隐患数据生成热力图和趋势分析报表，辅助管理层识别高频风险点，优化资源配置和防控策略。</a:t>
            </a:r>
            <a:endParaRPr lang="en-US" sz="14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8" name="TextBox 18"/>
          <p:cNvSpPr txBox="1"/>
          <p:nvPr/>
        </p:nvSpPr>
        <p:spPr>
          <a:xfrm>
            <a:off x="4487691" y="1723147"/>
            <a:ext cx="2596996" cy="397304"/>
          </a:xfrm>
          <a:prstGeom prst="rect">
            <a:avLst/>
          </a:prstGeom>
          <a:noFill/>
        </p:spPr>
        <p:txBody>
          <a:bodyPr vert="horz" wrap="square" lIns="0" tIns="0" rIns="0" bIns="0" rtlCol="0" anchor="ctr" anchorCtr="0">
            <a:noAutofit/>
          </a:bodyPr>
          <a:lstStyle/>
          <a:p>
            <a:pPr algn="l">
              <a:lnSpc>
                <a:spcPct val="120000"/>
              </a:lnSpc>
            </a:pPr>
            <a:r>
              <a:rPr lang="en-US" sz="2000" b="1">
                <a:solidFill>
                  <a:srgbClr val="FFFFFF">
                    <a:alpha val="100000"/>
                  </a:srgbClr>
                </a:solidFill>
                <a:latin typeface="Noto Sans SC" panose="020B0200000000000000" charset="-122"/>
                <a:ea typeface="Noto Sans SC" panose="020B0200000000000000" charset="-122"/>
                <a:cs typeface="Noto Sans SC" panose="020B0200000000000000" charset="-122"/>
              </a:rPr>
              <a:t>数据分析看板</a:t>
            </a:r>
            <a:endParaRPr lang="en-US" sz="2000"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860054"/>
            <a:ext cx="12192000" cy="5192971"/>
          </a:xfrm>
          <a:prstGeom prst="rect">
            <a:avLst/>
          </a:prstGeom>
          <a:solidFill>
            <a:schemeClr val="accent1">
              <a:alpha val="16000"/>
            </a:schemeClr>
          </a:solidFill>
        </p:spPr>
        <p:txBody>
          <a:bodyPr vert="horz" wrap="square" lIns="91440" tIns="45720" rIns="91440" bIns="45720" rtlCol="0" anchor="ctr" anchorCtr="0">
            <a:noAutofit/>
          </a:bodyPr>
          <a:lstStyle/>
          <a:p>
            <a:pPr algn="ctr">
              <a:lnSpc>
                <a:spcPct val="100000"/>
              </a:lnSpc>
              <a:spcBef>
                <a:spcPts val="375"/>
              </a:spcBef>
              <a:defRPr/>
            </a:pPr>
            <a:endParaRPr lang="en-US" sz="1100"/>
          </a:p>
        </p:txBody>
      </p:sp>
      <p:sp>
        <p:nvSpPr>
          <p:cNvPr id="3" name="TextBox 3"/>
          <p:cNvSpPr txBox="1"/>
          <p:nvPr/>
        </p:nvSpPr>
        <p:spPr>
          <a:xfrm>
            <a:off x="3829056" y="2526030"/>
            <a:ext cx="7644490" cy="1805940"/>
          </a:xfrm>
          <a:prstGeom prst="rect">
            <a:avLst/>
          </a:prstGeom>
        </p:spPr>
        <p:txBody>
          <a:bodyPr vert="horz" wrap="square" lIns="91440" tIns="45720" rIns="91440" bIns="45720" rtlCol="0" anchor="t" anchorCtr="0">
            <a:normAutofit/>
          </a:bodyPr>
          <a:lstStyle/>
          <a:p>
            <a:pPr>
              <a:lnSpc>
                <a:spcPct val="120000"/>
              </a:lnSpc>
              <a:spcBef>
                <a:spcPts val="375"/>
              </a:spcBef>
            </a:pPr>
            <a:r>
              <a:rPr lang="en-US" sz="4500" b="1">
                <a:solidFill>
                  <a:schemeClr val="accent1">
                    <a:alpha val="100000"/>
                  </a:schemeClr>
                </a:solidFill>
                <a:latin typeface="Noto Sans SC" panose="020B0200000000000000" charset="-122"/>
                <a:ea typeface="Noto Sans SC" panose="020B0200000000000000" charset="-122"/>
                <a:cs typeface="Noto Sans SC" panose="020B0200000000000000" charset="-122"/>
              </a:rPr>
              <a:t>安全教育培训实施</a:t>
            </a:r>
            <a:endParaRPr lang="en-US" sz="45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Freeform 4"/>
          <p:cNvSpPr/>
          <p:nvPr/>
        </p:nvSpPr>
        <p:spPr>
          <a:xfrm flipH="1">
            <a:off x="-870968" y="0"/>
            <a:ext cx="4413437" cy="6858000"/>
          </a:xfrm>
          <a:custGeom>
            <a:avLst/>
            <a:gdLst/>
            <a:ahLst/>
            <a:cxnLst/>
            <a:rect l="l" t="t" r="r" b="b"/>
            <a:pathLst>
              <a:path w="5410200" h="4228096">
                <a:moveTo>
                  <a:pt x="5410200" y="0"/>
                </a:moveTo>
                <a:lnTo>
                  <a:pt x="3313432" y="0"/>
                </a:lnTo>
                <a:lnTo>
                  <a:pt x="0" y="4228096"/>
                </a:lnTo>
                <a:lnTo>
                  <a:pt x="5410200" y="4228096"/>
                </a:lnTo>
              </a:path>
            </a:pathLst>
          </a:custGeom>
          <a:solidFill>
            <a:schemeClr val="accent1">
              <a:alpha val="100000"/>
            </a:schemeClr>
          </a:solidFill>
        </p:spPr>
      </p:sp>
      <p:sp>
        <p:nvSpPr>
          <p:cNvPr id="5" name="AutoShape 5"/>
          <p:cNvSpPr/>
          <p:nvPr/>
        </p:nvSpPr>
        <p:spPr>
          <a:xfrm>
            <a:off x="727802" y="2106128"/>
            <a:ext cx="2634720" cy="2645743"/>
          </a:xfrm>
          <a:prstGeom prst="ellipse">
            <a:avLst/>
          </a:prstGeom>
          <a:solidFill>
            <a:schemeClr val="accent1">
              <a:alpha val="100000"/>
              <a:lumMod val="75000"/>
            </a:schemeClr>
          </a:solidFill>
        </p:spPr>
      </p:sp>
      <p:sp>
        <p:nvSpPr>
          <p:cNvPr id="6" name="TextBox 6"/>
          <p:cNvSpPr txBox="1"/>
          <p:nvPr/>
        </p:nvSpPr>
        <p:spPr>
          <a:xfrm>
            <a:off x="488782" y="2859522"/>
            <a:ext cx="3112760" cy="1138956"/>
          </a:xfrm>
          <a:prstGeom prst="rect">
            <a:avLst/>
          </a:prstGeom>
        </p:spPr>
        <p:txBody>
          <a:bodyPr vert="horz" wrap="square" lIns="66008" tIns="33052" rIns="66008" bIns="33052" rtlCol="0" anchor="ctr" anchorCtr="0">
            <a:noAutofit/>
          </a:bodyPr>
          <a:lstStyle/>
          <a:p>
            <a:pPr algn="ctr">
              <a:lnSpc>
                <a:spcPct val="80000"/>
              </a:lnSpc>
            </a:pPr>
            <a:r>
              <a:rPr lang="en-US" sz="8400" b="1">
                <a:solidFill>
                  <a:srgbClr val="FFFFFF">
                    <a:alpha val="100000"/>
                  </a:srgbClr>
                </a:solidFill>
                <a:latin typeface="Noto Sans SC" panose="020B0200000000000000" charset="-122"/>
                <a:ea typeface="Noto Sans SC" panose="020B0200000000000000" charset="-122"/>
                <a:cs typeface="Noto Sans SC" panose="020B0200000000000000" charset="-122"/>
              </a:rPr>
              <a:t>04</a:t>
            </a:r>
            <a:endParaRPr lang="en-US" sz="8400"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2589139" y="4907596"/>
            <a:ext cx="8609341" cy="1478267"/>
          </a:xfrm>
          <a:prstGeom prst="roundRect">
            <a:avLst>
              <a:gd name="adj" fmla="val 16667"/>
            </a:avLst>
          </a:prstGeom>
          <a:solidFill>
            <a:schemeClr val="lt2">
              <a:alpha val="100000"/>
            </a:schemeClr>
          </a:solidFill>
        </p:spPr>
      </p:sp>
      <p:sp>
        <p:nvSpPr>
          <p:cNvPr id="3" name="AutoShape 3"/>
          <p:cNvSpPr/>
          <p:nvPr/>
        </p:nvSpPr>
        <p:spPr>
          <a:xfrm>
            <a:off x="965148" y="3145225"/>
            <a:ext cx="8609341" cy="1478267"/>
          </a:xfrm>
          <a:prstGeom prst="roundRect">
            <a:avLst>
              <a:gd name="adj" fmla="val 16667"/>
            </a:avLst>
          </a:prstGeom>
          <a:solidFill>
            <a:schemeClr val="lt2">
              <a:alpha val="100000"/>
            </a:schemeClr>
          </a:solidFill>
        </p:spPr>
      </p:sp>
      <p:sp>
        <p:nvSpPr>
          <p:cNvPr id="4" name="AutoShape 4"/>
          <p:cNvSpPr/>
          <p:nvPr/>
        </p:nvSpPr>
        <p:spPr>
          <a:xfrm>
            <a:off x="2493889" y="1358958"/>
            <a:ext cx="8609341" cy="1478267"/>
          </a:xfrm>
          <a:prstGeom prst="roundRect">
            <a:avLst>
              <a:gd name="adj" fmla="val 16667"/>
            </a:avLst>
          </a:prstGeom>
          <a:solidFill>
            <a:schemeClr val="lt2">
              <a:alpha val="100000"/>
            </a:schemeClr>
          </a:solidFill>
        </p:spPr>
      </p:sp>
      <p:sp>
        <p:nvSpPr>
          <p:cNvPr id="5" name="TextBox 5"/>
          <p:cNvSpPr txBox="1"/>
          <p:nvPr/>
        </p:nvSpPr>
        <p:spPr>
          <a:xfrm>
            <a:off x="3283333" y="1796843"/>
            <a:ext cx="7497178" cy="972854"/>
          </a:xfrm>
          <a:prstGeom prst="rect">
            <a:avLst/>
          </a:prstGeom>
        </p:spPr>
        <p:txBody>
          <a:bodyPr vert="horz" wrap="square" lIns="114300" tIns="57150" rIns="114300" bIns="57150" rtlCol="0" anchor="t" anchorCtr="0">
            <a:noAutofit/>
          </a:bodyPr>
          <a:lstStyle/>
          <a:p>
            <a:pPr>
              <a:lnSpc>
                <a:spcPct val="12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重点强化安全生产法律法规、风险管控策略及责任落实机制，通过案例分析提升决策层对安全投入与事故预防的重视程度，确保安全管理体系有效运行。</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6" name="Picture 6"/>
          <p:cNvPicPr>
            <a:picLocks noChangeAspect="1"/>
          </p:cNvPicPr>
          <p:nvPr/>
        </p:nvPicPr>
        <p:blipFill>
          <a:blip r:embed="rId2"/>
          <a:srcRect t="8611" b="8611"/>
          <a:stretch>
            <a:fillRect/>
          </a:stretch>
        </p:blipFill>
        <p:spPr>
          <a:xfrm>
            <a:off x="1113196" y="1262384"/>
            <a:ext cx="1926336" cy="1682496"/>
          </a:xfrm>
          <a:prstGeom prst="hexagon">
            <a:avLst/>
          </a:prstGeom>
        </p:spPr>
      </p:pic>
      <p:pic>
        <p:nvPicPr>
          <p:cNvPr id="7" name="Picture 7"/>
          <p:cNvPicPr>
            <a:picLocks noChangeAspect="1"/>
          </p:cNvPicPr>
          <p:nvPr/>
        </p:nvPicPr>
        <p:blipFill>
          <a:blip r:embed="rId3"/>
          <a:srcRect/>
          <a:stretch>
            <a:fillRect/>
          </a:stretch>
        </p:blipFill>
        <p:spPr>
          <a:xfrm>
            <a:off x="9176895" y="3043110"/>
            <a:ext cx="1926336" cy="1682496"/>
          </a:xfrm>
          <a:prstGeom prst="hexagon">
            <a:avLst/>
          </a:prstGeom>
        </p:spPr>
      </p:pic>
      <p:pic>
        <p:nvPicPr>
          <p:cNvPr id="8" name="Picture 8"/>
          <p:cNvPicPr>
            <a:picLocks noChangeAspect="1"/>
          </p:cNvPicPr>
          <p:nvPr/>
        </p:nvPicPr>
        <p:blipFill>
          <a:blip r:embed="rId4"/>
          <a:srcRect/>
          <a:stretch>
            <a:fillRect/>
          </a:stretch>
        </p:blipFill>
        <p:spPr>
          <a:xfrm>
            <a:off x="1113196" y="4824531"/>
            <a:ext cx="1926336" cy="1682496"/>
          </a:xfrm>
          <a:prstGeom prst="hexagon">
            <a:avLst/>
          </a:prstGeom>
        </p:spPr>
      </p:pic>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分层级培训计划设计</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3273808" y="1404023"/>
            <a:ext cx="6148089" cy="44997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针对管理层的高效培训</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TextBox 11"/>
          <p:cNvSpPr txBox="1"/>
          <p:nvPr/>
        </p:nvSpPr>
        <p:spPr>
          <a:xfrm>
            <a:off x="1530470" y="3566057"/>
            <a:ext cx="7497178" cy="972854"/>
          </a:xfrm>
          <a:prstGeom prst="rect">
            <a:avLst/>
          </a:prstGeom>
        </p:spPr>
        <p:txBody>
          <a:bodyPr vert="horz" wrap="square" lIns="114300" tIns="57150" rIns="114300" bIns="57150" rtlCol="0" anchor="t" anchorCtr="0">
            <a:noAutofit/>
          </a:bodyPr>
          <a:lstStyle/>
          <a:p>
            <a:pPr>
              <a:lnSpc>
                <a:spcPct val="12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根据岗位风险特性定制内容，如机械操作安全规程、危化品应急处置等，采用“理论+实操”模式，确保员工熟练掌握本岗位安全操作要点。</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2" name="TextBox 12"/>
          <p:cNvSpPr txBox="1"/>
          <p:nvPr/>
        </p:nvSpPr>
        <p:spPr>
          <a:xfrm>
            <a:off x="1520945" y="3173238"/>
            <a:ext cx="6148089" cy="44997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基层员工精准化培训</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TextBox 13"/>
          <p:cNvSpPr txBox="1"/>
          <p:nvPr/>
        </p:nvSpPr>
        <p:spPr>
          <a:xfrm>
            <a:off x="3325984" y="5352046"/>
            <a:ext cx="7497178" cy="972854"/>
          </a:xfrm>
          <a:prstGeom prst="rect">
            <a:avLst/>
          </a:prstGeom>
        </p:spPr>
        <p:txBody>
          <a:bodyPr vert="horz" wrap="square" lIns="114300" tIns="57150" rIns="114300" bIns="57150" rtlCol="0" anchor="t" anchorCtr="0">
            <a:noAutofit/>
          </a:bodyPr>
          <a:lstStyle/>
          <a:p>
            <a:pPr>
              <a:lnSpc>
                <a:spcPct val="12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建立入职安全培训档案，涵盖企业安全文化、基础防护知识及应急逃生技能，实行考核上岗制度，杜绝安全盲区。</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4" name="TextBox 14"/>
          <p:cNvSpPr txBox="1"/>
          <p:nvPr/>
        </p:nvSpPr>
        <p:spPr>
          <a:xfrm>
            <a:off x="3316459" y="4959226"/>
            <a:ext cx="6148089" cy="44997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新员工与外包人员专项培训</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218199" y="1091952"/>
            <a:ext cx="5575592" cy="5575592"/>
          </a:xfrm>
          <a:prstGeom prst="ellipse">
            <a:avLst/>
          </a:prstGeom>
          <a:solidFill>
            <a:schemeClr val="accent2">
              <a:alpha val="28000"/>
            </a:schemeClr>
          </a:solidFill>
        </p:spPr>
      </p:sp>
      <p:sp>
        <p:nvSpPr>
          <p:cNvPr id="3" name="AutoShape 3"/>
          <p:cNvSpPr/>
          <p:nvPr/>
        </p:nvSpPr>
        <p:spPr>
          <a:xfrm>
            <a:off x="-716914" y="1530366"/>
            <a:ext cx="4698762" cy="4698762"/>
          </a:xfrm>
          <a:prstGeom prst="ellipse">
            <a:avLst/>
          </a:prstGeom>
          <a:solidFill>
            <a:schemeClr val="accent2">
              <a:alpha val="100000"/>
            </a:schemeClr>
          </a:solidFill>
        </p:spPr>
      </p:sp>
      <p:pic>
        <p:nvPicPr>
          <p:cNvPr id="4" name="Picture 4"/>
          <p:cNvPicPr>
            <a:picLocks noChangeAspect="1"/>
          </p:cNvPicPr>
          <p:nvPr/>
        </p:nvPicPr>
        <p:blipFill>
          <a:blip r:embed="rId2"/>
          <a:srcRect l="16675" r="16675"/>
          <a:stretch>
            <a:fillRect/>
          </a:stretch>
        </p:blipFill>
        <p:spPr>
          <a:xfrm>
            <a:off x="4747792" y="3064516"/>
            <a:ext cx="1219200" cy="1219200"/>
          </a:xfrm>
          <a:prstGeom prst="ellipse">
            <a:avLst/>
          </a:prstGeom>
          <a:ln w="19050">
            <a:solidFill>
              <a:schemeClr val="accent1"/>
            </a:solidFill>
            <a:prstDash val="solid"/>
          </a:ln>
        </p:spPr>
      </p:pic>
      <p:pic>
        <p:nvPicPr>
          <p:cNvPr id="5" name="Picture 5"/>
          <p:cNvPicPr>
            <a:picLocks noChangeAspect="1"/>
          </p:cNvPicPr>
          <p:nvPr/>
        </p:nvPicPr>
        <p:blipFill>
          <a:blip r:embed="rId3"/>
          <a:srcRect/>
          <a:stretch>
            <a:fillRect/>
          </a:stretch>
        </p:blipFill>
        <p:spPr>
          <a:xfrm>
            <a:off x="4120560" y="4879707"/>
            <a:ext cx="1219200" cy="1219200"/>
          </a:xfrm>
          <a:prstGeom prst="ellipse">
            <a:avLst/>
          </a:prstGeom>
          <a:ln w="19050">
            <a:solidFill>
              <a:schemeClr val="accent1"/>
            </a:solidFill>
            <a:prstDash val="solid"/>
          </a:ln>
        </p:spPr>
      </p:pic>
      <p:pic>
        <p:nvPicPr>
          <p:cNvPr id="6" name="Picture 6"/>
          <p:cNvPicPr>
            <a:picLocks noChangeAspect="1"/>
          </p:cNvPicPr>
          <p:nvPr/>
        </p:nvPicPr>
        <p:blipFill>
          <a:blip r:embed="rId4"/>
          <a:srcRect/>
          <a:stretch>
            <a:fillRect/>
          </a:stretch>
        </p:blipFill>
        <p:spPr>
          <a:xfrm>
            <a:off x="4120560" y="1261872"/>
            <a:ext cx="1219200" cy="1219200"/>
          </a:xfrm>
          <a:prstGeom prst="ellipse">
            <a:avLst/>
          </a:prstGeom>
          <a:ln w="19050">
            <a:solidFill>
              <a:schemeClr val="accent1"/>
            </a:solidFill>
            <a:prstDash val="solid"/>
          </a:ln>
        </p:spPr>
      </p:pic>
      <p:sp>
        <p:nvSpPr>
          <p:cNvPr id="7" name="TextBox 7"/>
          <p:cNvSpPr txBox="1"/>
          <p:nvPr/>
        </p:nvSpPr>
        <p:spPr>
          <a:xfrm>
            <a:off x="290428" y="2135998"/>
            <a:ext cx="3192434" cy="3487499"/>
          </a:xfrm>
          <a:prstGeom prst="rect">
            <a:avLst/>
          </a:prstGeom>
        </p:spPr>
        <p:txBody>
          <a:bodyPr vert="horz" wrap="square" lIns="114300" tIns="57150" rIns="114300" bIns="57150" rtlCol="0" anchor="ctr" anchorCtr="0">
            <a:normAutofit/>
          </a:bodyPr>
          <a:lstStyle/>
          <a:p>
            <a:pPr algn="ctr">
              <a:lnSpc>
                <a:spcPct val="140000"/>
              </a:lnSpc>
              <a:spcBef>
                <a:spcPct val="0"/>
              </a:spcBef>
            </a:pPr>
            <a:r>
              <a:rPr lang="en-US" sz="1875">
                <a:solidFill>
                  <a:srgbClr val="FFFFFF">
                    <a:alpha val="100000"/>
                  </a:srgbClr>
                </a:solidFill>
                <a:latin typeface="Noto Sans SC" panose="020B0200000000000000" charset="-122"/>
                <a:ea typeface="Noto Sans SC" panose="020B0200000000000000" charset="-122"/>
                <a:cs typeface="Noto Sans SC" panose="020B0200000000000000" charset="-122"/>
              </a:rPr>
              <a:t>通过模拟真实场景的实战化演练，全面提升员工应对突发事件的快速反应能力和协同处置水平，确保在紧急情况下能够有效保护生命财产安全。</a:t>
            </a:r>
            <a:endParaRPr lang="en-US" sz="1875">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6299649" y="1691003"/>
            <a:ext cx="4800600" cy="704850"/>
          </a:xfrm>
          <a:prstGeom prst="rect">
            <a:avLst/>
          </a:prstGeom>
        </p:spPr>
        <p:txBody>
          <a:bodyPr vert="horz" wrap="square" lIns="114300" tIns="57150" rIns="114300" bIns="57150" rtlCol="0" anchor="t" anchorCtr="0">
            <a:normAutofit/>
          </a:bodyPr>
          <a:lstStyle/>
          <a:p>
            <a:pPr>
              <a:lnSpc>
                <a:spcPct val="120000"/>
              </a:lnSpc>
              <a:spcBef>
                <a:spcPct val="0"/>
              </a:spcBef>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组织灭火器、消防水带等器材的实操考核，纠正操作误区，确保每位员工能在30秒内完成初期火灾扑救。</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6299649" y="1091952"/>
            <a:ext cx="4699227" cy="586859"/>
          </a:xfrm>
          <a:prstGeom prst="rect">
            <a:avLst/>
          </a:prstGeom>
        </p:spPr>
        <p:txBody>
          <a:bodyPr vert="horz" wrap="square" lIns="114300" tIns="57150" rIns="114300" bIns="57150" rtlCol="0" anchor="ctr" anchorCtr="0">
            <a:normAutofit/>
          </a:bodyPr>
          <a:lstStyle/>
          <a:p>
            <a:pPr>
              <a:lnSpc>
                <a:spcPct val="120000"/>
              </a:lnSpc>
            </a:pPr>
            <a:r>
              <a:rPr lang="en-US" sz="2025" b="1">
                <a:solidFill>
                  <a:schemeClr val="accent1">
                    <a:alpha val="100000"/>
                  </a:schemeClr>
                </a:solidFill>
                <a:latin typeface="Noto Sans SC" panose="020B0200000000000000" charset="-122"/>
                <a:ea typeface="Noto Sans SC" panose="020B0200000000000000" charset="-122"/>
                <a:cs typeface="Noto Sans SC" panose="020B0200000000000000" charset="-122"/>
              </a:rPr>
              <a:t>消防器材使用专项训练</a:t>
            </a:r>
            <a:endParaRPr lang="en-US" sz="2025"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6299649" y="3564943"/>
            <a:ext cx="4800600" cy="685800"/>
          </a:xfrm>
          <a:prstGeom prst="rect">
            <a:avLst/>
          </a:prstGeom>
        </p:spPr>
        <p:txBody>
          <a:bodyPr vert="horz" wrap="square" lIns="114300" tIns="57150" rIns="114300" bIns="57150" rtlCol="0" anchor="t" anchorCtr="0">
            <a:normAutofit/>
          </a:bodyPr>
          <a:lstStyle/>
          <a:p>
            <a:pPr>
              <a:lnSpc>
                <a:spcPct val="120000"/>
              </a:lnSpc>
              <a:spcBef>
                <a:spcPct val="0"/>
              </a:spcBef>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邀请专业医护人员指导，模拟触电、窒息等事故场景，培训员工掌握黄金4分钟内的急救流程。</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TextBox 11"/>
          <p:cNvSpPr txBox="1"/>
          <p:nvPr/>
        </p:nvSpPr>
        <p:spPr>
          <a:xfrm>
            <a:off x="6299649" y="2964930"/>
            <a:ext cx="4699227" cy="587821"/>
          </a:xfrm>
          <a:prstGeom prst="rect">
            <a:avLst/>
          </a:prstGeom>
        </p:spPr>
        <p:txBody>
          <a:bodyPr vert="horz" wrap="square" lIns="114300" tIns="57150" rIns="114300" bIns="57150" rtlCol="0" anchor="ctr" anchorCtr="0">
            <a:normAutofit/>
          </a:bodyPr>
          <a:lstStyle/>
          <a:p>
            <a:pPr>
              <a:lnSpc>
                <a:spcPct val="120000"/>
              </a:lnSpc>
            </a:pPr>
            <a:r>
              <a:rPr lang="en-US" sz="2025" b="1">
                <a:solidFill>
                  <a:schemeClr val="accent1">
                    <a:alpha val="100000"/>
                  </a:schemeClr>
                </a:solidFill>
                <a:latin typeface="Noto Sans SC" panose="020B0200000000000000" charset="-122"/>
                <a:ea typeface="Noto Sans SC" panose="020B0200000000000000" charset="-122"/>
                <a:cs typeface="Noto Sans SC" panose="020B0200000000000000" charset="-122"/>
              </a:rPr>
              <a:t>心肺复苏与急救技能演练</a:t>
            </a:r>
            <a:endParaRPr lang="en-US" sz="2025"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2" name="TextBox 12"/>
          <p:cNvSpPr txBox="1"/>
          <p:nvPr/>
        </p:nvSpPr>
        <p:spPr>
          <a:xfrm>
            <a:off x="6299649" y="5439059"/>
            <a:ext cx="4800600" cy="704850"/>
          </a:xfrm>
          <a:prstGeom prst="rect">
            <a:avLst/>
          </a:prstGeom>
        </p:spPr>
        <p:txBody>
          <a:bodyPr vert="horz" wrap="square" lIns="114300" tIns="57150" rIns="114300" bIns="57150" rtlCol="0" anchor="t" anchorCtr="0">
            <a:normAutofit/>
          </a:bodyPr>
          <a:lstStyle/>
          <a:p>
            <a:pPr>
              <a:lnSpc>
                <a:spcPct val="120000"/>
              </a:lnSpc>
              <a:spcBef>
                <a:spcPct val="0"/>
              </a:spcBef>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开展防护服穿戴、泄漏隔离与疏散演练，强化多部门联动机制，确保泄漏事件分级处置流程无缝衔接。</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TextBox 13"/>
          <p:cNvSpPr txBox="1"/>
          <p:nvPr/>
        </p:nvSpPr>
        <p:spPr>
          <a:xfrm>
            <a:off x="6299649" y="4879707"/>
            <a:ext cx="4699227" cy="547161"/>
          </a:xfrm>
          <a:prstGeom prst="rect">
            <a:avLst/>
          </a:prstGeom>
        </p:spPr>
        <p:txBody>
          <a:bodyPr vert="horz" wrap="square" lIns="114300" tIns="57150" rIns="114300" bIns="57150" rtlCol="0" anchor="ctr" anchorCtr="0">
            <a:normAutofit/>
          </a:bodyPr>
          <a:lstStyle/>
          <a:p>
            <a:pPr>
              <a:lnSpc>
                <a:spcPct val="120000"/>
              </a:lnSpc>
            </a:pPr>
            <a:r>
              <a:rPr lang="en-US" sz="2025" b="1">
                <a:solidFill>
                  <a:schemeClr val="accent1">
                    <a:alpha val="100000"/>
                  </a:schemeClr>
                </a:solidFill>
                <a:latin typeface="Noto Sans SC" panose="020B0200000000000000" charset="-122"/>
                <a:ea typeface="Noto Sans SC" panose="020B0200000000000000" charset="-122"/>
                <a:cs typeface="Noto Sans SC" panose="020B0200000000000000" charset="-122"/>
              </a:rPr>
              <a:t>危化品泄漏应急响应</a:t>
            </a:r>
            <a:endParaRPr lang="en-US" sz="2025"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4" name="TextBox 1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应急技能实操演练</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培训效果评估与改进</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 name="AutoShape 3"/>
          <p:cNvSpPr/>
          <p:nvPr/>
        </p:nvSpPr>
        <p:spPr>
          <a:xfrm>
            <a:off x="570901" y="2169151"/>
            <a:ext cx="3349680" cy="3991589"/>
          </a:xfrm>
          <a:prstGeom prst="roundRect">
            <a:avLst>
              <a:gd name="adj" fmla="val 7233"/>
            </a:avLst>
          </a:prstGeom>
          <a:solidFill>
            <a:schemeClr val="lt2">
              <a:alpha val="62000"/>
            </a:schemeClr>
          </a:solidFill>
        </p:spPr>
      </p:sp>
      <p:sp>
        <p:nvSpPr>
          <p:cNvPr id="4" name="TextBox 4"/>
          <p:cNvSpPr txBox="1"/>
          <p:nvPr/>
        </p:nvSpPr>
        <p:spPr>
          <a:xfrm>
            <a:off x="941362" y="2377135"/>
            <a:ext cx="2608758" cy="3575622"/>
          </a:xfrm>
          <a:prstGeom prst="rect">
            <a:avLst/>
          </a:prstGeom>
        </p:spPr>
        <p:txBody>
          <a:bodyPr vert="horz" wrap="square" lIns="66008" tIns="33052" rIns="66008" bIns="33052" rtlCol="0" anchor="t" anchorCtr="0">
            <a:noAutofit/>
          </a:bodyPr>
          <a:lstStyle/>
          <a:p>
            <a:pPr marL="228600" lvl="1" indent="-228600" algn="l">
              <a:lnSpc>
                <a:spcPct val="140000"/>
              </a:lnSpc>
              <a:buFont typeface="Arial" panose="020B0604020202020204"/>
              <a:buChar char="•"/>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采用“理论考试+实操评分”双维度考核，设定85分合格线，未达标者需参加补训并计入绩效。</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a:p>
            <a:pPr marL="228600" lvl="1" indent="-228600" algn="l">
              <a:lnSpc>
                <a:spcPct val="140000"/>
              </a:lnSpc>
              <a:buFont typeface="Arial" panose="020B0604020202020204"/>
              <a:buChar char="•"/>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通过匿名问卷收集参训人员对课程内容、讲师水平的反馈，每季度形成改进报告优化课程设计。</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570901" y="1430346"/>
            <a:ext cx="3349680" cy="501015"/>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量化考核与反馈机制</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6" name="Picture 6"/>
          <p:cNvPicPr>
            <a:picLocks noChangeAspect="1"/>
          </p:cNvPicPr>
          <p:nvPr/>
        </p:nvPicPr>
        <p:blipFill>
          <a:blip r:embed="rId2"/>
          <a:srcRect/>
          <a:stretch>
            <a:fillRect/>
          </a:stretch>
        </p:blipFill>
        <p:spPr>
          <a:xfrm>
            <a:off x="7939953" y="1346825"/>
            <a:ext cx="3775571" cy="2330559"/>
          </a:xfrm>
          <a:prstGeom prst="rect">
            <a:avLst/>
          </a:prstGeom>
        </p:spPr>
      </p:pic>
      <p:sp>
        <p:nvSpPr>
          <p:cNvPr id="7" name="AutoShape 7"/>
          <p:cNvSpPr/>
          <p:nvPr/>
        </p:nvSpPr>
        <p:spPr>
          <a:xfrm>
            <a:off x="4171878" y="2169151"/>
            <a:ext cx="3349680" cy="3991589"/>
          </a:xfrm>
          <a:prstGeom prst="roundRect">
            <a:avLst>
              <a:gd name="adj" fmla="val 7233"/>
            </a:avLst>
          </a:prstGeom>
          <a:solidFill>
            <a:schemeClr val="lt2">
              <a:alpha val="62000"/>
            </a:schemeClr>
          </a:solidFill>
        </p:spPr>
      </p:sp>
      <p:sp>
        <p:nvSpPr>
          <p:cNvPr id="8" name="TextBox 8"/>
          <p:cNvSpPr txBox="1"/>
          <p:nvPr/>
        </p:nvSpPr>
        <p:spPr>
          <a:xfrm>
            <a:off x="4535686" y="2378557"/>
            <a:ext cx="2622066" cy="3572778"/>
          </a:xfrm>
          <a:prstGeom prst="rect">
            <a:avLst/>
          </a:prstGeom>
        </p:spPr>
        <p:txBody>
          <a:bodyPr vert="horz" wrap="square" lIns="66008" tIns="33052" rIns="66008" bIns="33052" rtlCol="0" anchor="t" anchorCtr="0">
            <a:noAutofit/>
          </a:bodyPr>
          <a:lstStyle/>
          <a:p>
            <a:pPr marL="228600" lvl="1" indent="-228600" algn="l">
              <a:lnSpc>
                <a:spcPct val="140000"/>
              </a:lnSpc>
              <a:buFont typeface="Arial" panose="020B0604020202020204"/>
              <a:buChar char="•"/>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建立员工安全行为观察档案，定期抽查作业现场操作规范性，验证培训成果转化效果。</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a:p>
            <a:pPr marL="228600" lvl="1" indent="-228600" algn="l">
              <a:lnSpc>
                <a:spcPct val="140000"/>
              </a:lnSpc>
              <a:buFont typeface="Arial" panose="020B0604020202020204"/>
              <a:buChar char="•"/>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每半年对标行业标杆企业更新培训案例库，引入VR虚拟演练等新技术提升培训沉浸感。</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4171878" y="1436034"/>
            <a:ext cx="3349680" cy="501015"/>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动态跟踪与长效提升</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10" name="Picture 10"/>
          <p:cNvPicPr>
            <a:picLocks noChangeAspect="1"/>
          </p:cNvPicPr>
          <p:nvPr/>
        </p:nvPicPr>
        <p:blipFill>
          <a:blip r:embed="rId3"/>
          <a:srcRect/>
          <a:stretch>
            <a:fillRect/>
          </a:stretch>
        </p:blipFill>
        <p:spPr>
          <a:xfrm>
            <a:off x="7939953" y="3823412"/>
            <a:ext cx="3775571" cy="233055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860054"/>
            <a:ext cx="12192000" cy="5192971"/>
          </a:xfrm>
          <a:prstGeom prst="rect">
            <a:avLst/>
          </a:prstGeom>
          <a:solidFill>
            <a:schemeClr val="accent1">
              <a:alpha val="16000"/>
            </a:schemeClr>
          </a:solidFill>
        </p:spPr>
        <p:txBody>
          <a:bodyPr vert="horz" wrap="square" lIns="91440" tIns="45720" rIns="91440" bIns="45720" rtlCol="0" anchor="ctr" anchorCtr="0">
            <a:noAutofit/>
          </a:bodyPr>
          <a:lstStyle/>
          <a:p>
            <a:pPr algn="ctr">
              <a:lnSpc>
                <a:spcPct val="100000"/>
              </a:lnSpc>
              <a:spcBef>
                <a:spcPts val="375"/>
              </a:spcBef>
              <a:defRPr/>
            </a:pPr>
            <a:endParaRPr lang="en-US" sz="1100"/>
          </a:p>
        </p:txBody>
      </p:sp>
      <p:sp>
        <p:nvSpPr>
          <p:cNvPr id="3" name="TextBox 3"/>
          <p:cNvSpPr txBox="1"/>
          <p:nvPr/>
        </p:nvSpPr>
        <p:spPr>
          <a:xfrm>
            <a:off x="3829056" y="2526030"/>
            <a:ext cx="7644490" cy="1805940"/>
          </a:xfrm>
          <a:prstGeom prst="rect">
            <a:avLst/>
          </a:prstGeom>
        </p:spPr>
        <p:txBody>
          <a:bodyPr vert="horz" wrap="square" lIns="91440" tIns="45720" rIns="91440" bIns="45720" rtlCol="0" anchor="t" anchorCtr="0">
            <a:normAutofit/>
          </a:bodyPr>
          <a:lstStyle/>
          <a:p>
            <a:pPr>
              <a:lnSpc>
                <a:spcPct val="120000"/>
              </a:lnSpc>
              <a:spcBef>
                <a:spcPts val="375"/>
              </a:spcBef>
            </a:pPr>
            <a:r>
              <a:rPr lang="en-US" sz="4500" b="1">
                <a:solidFill>
                  <a:schemeClr val="accent1">
                    <a:alpha val="100000"/>
                  </a:schemeClr>
                </a:solidFill>
                <a:latin typeface="Noto Sans SC" panose="020B0200000000000000" charset="-122"/>
                <a:ea typeface="Noto Sans SC" panose="020B0200000000000000" charset="-122"/>
                <a:cs typeface="Noto Sans SC" panose="020B0200000000000000" charset="-122"/>
              </a:rPr>
              <a:t>应急管理体系与演练</a:t>
            </a:r>
            <a:endParaRPr lang="en-US" sz="45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Freeform 4"/>
          <p:cNvSpPr/>
          <p:nvPr/>
        </p:nvSpPr>
        <p:spPr>
          <a:xfrm flipH="1">
            <a:off x="-870968" y="0"/>
            <a:ext cx="4413437" cy="6858000"/>
          </a:xfrm>
          <a:custGeom>
            <a:avLst/>
            <a:gdLst/>
            <a:ahLst/>
            <a:cxnLst/>
            <a:rect l="l" t="t" r="r" b="b"/>
            <a:pathLst>
              <a:path w="5410200" h="4228096">
                <a:moveTo>
                  <a:pt x="5410200" y="0"/>
                </a:moveTo>
                <a:lnTo>
                  <a:pt x="3313432" y="0"/>
                </a:lnTo>
                <a:lnTo>
                  <a:pt x="0" y="4228096"/>
                </a:lnTo>
                <a:lnTo>
                  <a:pt x="5410200" y="4228096"/>
                </a:lnTo>
              </a:path>
            </a:pathLst>
          </a:custGeom>
          <a:solidFill>
            <a:schemeClr val="accent1">
              <a:alpha val="100000"/>
            </a:schemeClr>
          </a:solidFill>
        </p:spPr>
      </p:sp>
      <p:sp>
        <p:nvSpPr>
          <p:cNvPr id="5" name="AutoShape 5"/>
          <p:cNvSpPr/>
          <p:nvPr/>
        </p:nvSpPr>
        <p:spPr>
          <a:xfrm>
            <a:off x="727802" y="2106128"/>
            <a:ext cx="2634720" cy="2645743"/>
          </a:xfrm>
          <a:prstGeom prst="ellipse">
            <a:avLst/>
          </a:prstGeom>
          <a:solidFill>
            <a:schemeClr val="accent1">
              <a:alpha val="100000"/>
              <a:lumMod val="75000"/>
            </a:schemeClr>
          </a:solidFill>
        </p:spPr>
      </p:sp>
      <p:sp>
        <p:nvSpPr>
          <p:cNvPr id="6" name="TextBox 6"/>
          <p:cNvSpPr txBox="1"/>
          <p:nvPr/>
        </p:nvSpPr>
        <p:spPr>
          <a:xfrm>
            <a:off x="488782" y="2859522"/>
            <a:ext cx="3112760" cy="1138956"/>
          </a:xfrm>
          <a:prstGeom prst="rect">
            <a:avLst/>
          </a:prstGeom>
        </p:spPr>
        <p:txBody>
          <a:bodyPr vert="horz" wrap="square" lIns="66008" tIns="33052" rIns="66008" bIns="33052" rtlCol="0" anchor="ctr" anchorCtr="0">
            <a:noAutofit/>
          </a:bodyPr>
          <a:lstStyle/>
          <a:p>
            <a:pPr algn="ctr">
              <a:lnSpc>
                <a:spcPct val="80000"/>
              </a:lnSpc>
            </a:pPr>
            <a:r>
              <a:rPr lang="en-US" sz="8400" b="1">
                <a:solidFill>
                  <a:srgbClr val="FFFFFF">
                    <a:alpha val="100000"/>
                  </a:srgbClr>
                </a:solidFill>
                <a:latin typeface="Noto Sans SC" panose="020B0200000000000000" charset="-122"/>
                <a:ea typeface="Noto Sans SC" panose="020B0200000000000000" charset="-122"/>
                <a:cs typeface="Noto Sans SC" panose="020B0200000000000000" charset="-122"/>
              </a:rPr>
              <a:t>05</a:t>
            </a:r>
            <a:endParaRPr lang="en-US" sz="8400"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860054"/>
            <a:ext cx="12192000" cy="5192971"/>
          </a:xfrm>
          <a:prstGeom prst="rect">
            <a:avLst/>
          </a:prstGeom>
          <a:solidFill>
            <a:srgbClr val="00A5B2">
              <a:alpha val="16000"/>
            </a:srgbClr>
          </a:solidFill>
        </p:spPr>
      </p:sp>
      <p:sp>
        <p:nvSpPr>
          <p:cNvPr id="3" name="Freeform 3"/>
          <p:cNvSpPr/>
          <p:nvPr/>
        </p:nvSpPr>
        <p:spPr>
          <a:xfrm>
            <a:off x="7778563" y="0"/>
            <a:ext cx="4413437" cy="6858000"/>
          </a:xfrm>
          <a:custGeom>
            <a:avLst/>
            <a:gdLst/>
            <a:ahLst/>
            <a:cxnLst/>
            <a:rect l="l" t="t" r="r" b="b"/>
            <a:pathLst>
              <a:path w="5410200" h="4228096">
                <a:moveTo>
                  <a:pt x="5410200" y="0"/>
                </a:moveTo>
                <a:lnTo>
                  <a:pt x="3313432" y="0"/>
                </a:lnTo>
                <a:lnTo>
                  <a:pt x="0" y="4228096"/>
                </a:lnTo>
                <a:lnTo>
                  <a:pt x="5410200" y="4228096"/>
                </a:lnTo>
              </a:path>
            </a:pathLst>
          </a:custGeom>
          <a:solidFill>
            <a:srgbClr val="00A5B2">
              <a:alpha val="100000"/>
            </a:srgbClr>
          </a:solidFill>
        </p:spPr>
      </p:sp>
      <p:sp>
        <p:nvSpPr>
          <p:cNvPr id="4" name="AutoShape 4"/>
          <p:cNvSpPr/>
          <p:nvPr/>
        </p:nvSpPr>
        <p:spPr>
          <a:xfrm>
            <a:off x="8006608" y="2106128"/>
            <a:ext cx="2634720" cy="2645743"/>
          </a:xfrm>
          <a:prstGeom prst="ellipse">
            <a:avLst/>
          </a:prstGeom>
          <a:solidFill>
            <a:srgbClr val="007C85">
              <a:alpha val="100000"/>
            </a:srgbClr>
          </a:solidFill>
        </p:spPr>
      </p:sp>
      <p:sp>
        <p:nvSpPr>
          <p:cNvPr id="5" name="TextBox 5"/>
          <p:cNvSpPr txBox="1"/>
          <p:nvPr/>
        </p:nvSpPr>
        <p:spPr>
          <a:xfrm>
            <a:off x="8006608" y="2708827"/>
            <a:ext cx="2634720" cy="1495425"/>
          </a:xfrm>
          <a:prstGeom prst="rect">
            <a:avLst/>
          </a:prstGeom>
        </p:spPr>
        <p:txBody>
          <a:bodyPr vert="horz" wrap="square" lIns="0" tIns="0" rIns="0" bIns="0" rtlCol="0" anchor="ctr" anchorCtr="0">
            <a:normAutofit/>
          </a:bodyPr>
          <a:lstStyle/>
          <a:p>
            <a:pPr algn="ctr">
              <a:lnSpc>
                <a:spcPct val="100000"/>
              </a:lnSpc>
            </a:pPr>
            <a:r>
              <a:rPr lang="en-US" sz="6000" b="1">
                <a:solidFill>
                  <a:srgbClr val="FFFFFF">
                    <a:alpha val="100000"/>
                  </a:srgbClr>
                </a:solidFill>
                <a:latin typeface="Noto Sans SC" panose="020B0200000000000000" charset="-122"/>
                <a:ea typeface="Noto Sans SC" panose="020B0200000000000000" charset="-122"/>
                <a:cs typeface="Noto Sans SC" panose="020B0200000000000000" charset="-122"/>
              </a:rPr>
              <a:t>目录</a:t>
            </a:r>
            <a:endParaRPr lang="en-US" sz="6000"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6" name="AutoShape 6"/>
          <p:cNvSpPr/>
          <p:nvPr/>
        </p:nvSpPr>
        <p:spPr>
          <a:xfrm rot="5400000" flipH="1">
            <a:off x="-174296" y="323150"/>
            <a:ext cx="1422400" cy="1073808"/>
          </a:xfrm>
          <a:prstGeom prst="triangle">
            <a:avLst>
              <a:gd name="adj" fmla="val 50000"/>
            </a:avLst>
          </a:prstGeom>
          <a:solidFill>
            <a:srgbClr val="00A5B2">
              <a:alpha val="100000"/>
            </a:srgbClr>
          </a:solidFill>
        </p:spPr>
      </p:sp>
      <p:sp>
        <p:nvSpPr>
          <p:cNvPr id="7" name="TextBox 7"/>
          <p:cNvSpPr txBox="1"/>
          <p:nvPr/>
        </p:nvSpPr>
        <p:spPr>
          <a:xfrm>
            <a:off x="968707" y="2229380"/>
            <a:ext cx="790575" cy="457200"/>
          </a:xfrm>
          <a:prstGeom prst="rect">
            <a:avLst/>
          </a:prstGeom>
        </p:spPr>
        <p:txBody>
          <a:bodyPr vert="horz" wrap="square" lIns="0" tIns="0" rIns="0" bIns="0" rtlCol="0" anchor="t" anchorCtr="0">
            <a:spAutoFit/>
          </a:bodyPr>
          <a:lstStyle/>
          <a:p>
            <a:pPr>
              <a:lnSpc>
                <a:spcPct val="100000"/>
              </a:lnSpc>
              <a:spcBef>
                <a:spcPts val="375"/>
              </a:spcBef>
            </a:pPr>
            <a:r>
              <a:rPr lang="en-US" sz="2700" b="1">
                <a:solidFill>
                  <a:schemeClr val="accent1">
                    <a:alpha val="100000"/>
                  </a:schemeClr>
                </a:solidFill>
                <a:latin typeface="Noto Sans SC" panose="020B0200000000000000" charset="-122"/>
                <a:ea typeface="Noto Sans SC" panose="020B0200000000000000" charset="-122"/>
                <a:cs typeface="Noto Sans SC" panose="020B0200000000000000" charset="-122"/>
              </a:rPr>
              <a:t>02</a:t>
            </a:r>
            <a:endParaRPr lang="en-US" sz="27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1664032" y="2280814"/>
            <a:ext cx="5724525" cy="352425"/>
          </a:xfrm>
          <a:prstGeom prst="rect">
            <a:avLst/>
          </a:prstGeom>
        </p:spPr>
        <p:txBody>
          <a:bodyPr vert="horz" wrap="square" lIns="0" tIns="0" rIns="0" bIns="0" rtlCol="0" anchor="t" anchorCtr="0">
            <a:spAutoFit/>
          </a:bodyPr>
          <a:lstStyle/>
          <a:p>
            <a:pPr>
              <a:lnSpc>
                <a:spcPct val="100000"/>
              </a:lnSpc>
              <a:spcBef>
                <a:spcPts val="375"/>
              </a:spcBef>
            </a:pPr>
            <a:r>
              <a:rPr lang="en-US" sz="2100">
                <a:solidFill>
                  <a:srgbClr val="232323">
                    <a:alpha val="100000"/>
                  </a:srgbClr>
                </a:solidFill>
                <a:latin typeface="Noto Sans SC" panose="020B0200000000000000" charset="-122"/>
                <a:ea typeface="Noto Sans SC" panose="020B0200000000000000" charset="-122"/>
                <a:cs typeface="Noto Sans SC" panose="020B0200000000000000" charset="-122"/>
              </a:rPr>
              <a:t>安全生产法律法规体系</a:t>
            </a:r>
            <a:endParaRPr lang="en-US" sz="2100">
              <a:solidFill>
                <a:srgbClr val="232323">
                  <a:alpha val="100000"/>
                </a:srgb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968707" y="1546697"/>
            <a:ext cx="790575" cy="457200"/>
          </a:xfrm>
          <a:prstGeom prst="rect">
            <a:avLst/>
          </a:prstGeom>
        </p:spPr>
        <p:txBody>
          <a:bodyPr vert="horz" wrap="square" lIns="0" tIns="0" rIns="0" bIns="0" rtlCol="0" anchor="t" anchorCtr="0">
            <a:spAutoFit/>
          </a:bodyPr>
          <a:lstStyle/>
          <a:p>
            <a:pPr>
              <a:lnSpc>
                <a:spcPct val="100000"/>
              </a:lnSpc>
              <a:spcBef>
                <a:spcPts val="375"/>
              </a:spcBef>
            </a:pPr>
            <a:r>
              <a:rPr lang="en-US" sz="2700" b="1">
                <a:solidFill>
                  <a:schemeClr val="accent1">
                    <a:alpha val="100000"/>
                  </a:schemeClr>
                </a:solidFill>
                <a:latin typeface="Noto Sans SC" panose="020B0200000000000000" charset="-122"/>
                <a:ea typeface="Noto Sans SC" panose="020B0200000000000000" charset="-122"/>
                <a:cs typeface="Noto Sans SC" panose="020B0200000000000000" charset="-122"/>
              </a:rPr>
              <a:t>01</a:t>
            </a:r>
            <a:endParaRPr lang="en-US" sz="27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1664032" y="1561867"/>
            <a:ext cx="5724525" cy="280659"/>
          </a:xfrm>
          <a:prstGeom prst="rect">
            <a:avLst/>
          </a:prstGeom>
        </p:spPr>
        <p:txBody>
          <a:bodyPr vert="horz" wrap="square" lIns="0" tIns="0" rIns="0" bIns="0" rtlCol="0" anchor="t" anchorCtr="0">
            <a:spAutoFit/>
          </a:bodyPr>
          <a:lstStyle/>
          <a:p>
            <a:pPr>
              <a:lnSpc>
                <a:spcPct val="100000"/>
              </a:lnSpc>
              <a:spcBef>
                <a:spcPts val="375"/>
              </a:spcBef>
            </a:pPr>
            <a:r>
              <a:rPr lang="en-US" sz="2100">
                <a:solidFill>
                  <a:srgbClr val="232323">
                    <a:alpha val="100000"/>
                  </a:srgbClr>
                </a:solidFill>
                <a:latin typeface="Noto Sans SC" panose="020B0200000000000000" charset="-122"/>
                <a:ea typeface="Noto Sans SC" panose="020B0200000000000000" charset="-122"/>
                <a:cs typeface="Noto Sans SC" panose="020B0200000000000000" charset="-122"/>
              </a:rPr>
              <a:t>安全月活动背景与意义</a:t>
            </a:r>
            <a:endParaRPr lang="en-US" sz="2100">
              <a:solidFill>
                <a:srgbClr val="232323">
                  <a:alpha val="100000"/>
                </a:srgbClr>
              </a:solidFill>
              <a:latin typeface="Noto Sans SC" panose="020B0200000000000000" charset="-122"/>
              <a:ea typeface="Noto Sans SC" panose="020B0200000000000000" charset="-122"/>
              <a:cs typeface="Noto Sans SC" panose="020B0200000000000000" charset="-122"/>
            </a:endParaRPr>
          </a:p>
        </p:txBody>
      </p:sp>
      <p:sp>
        <p:nvSpPr>
          <p:cNvPr id="11" name="TextBox 11"/>
          <p:cNvSpPr txBox="1"/>
          <p:nvPr/>
        </p:nvSpPr>
        <p:spPr>
          <a:xfrm>
            <a:off x="968707" y="2959093"/>
            <a:ext cx="790575" cy="457200"/>
          </a:xfrm>
          <a:prstGeom prst="rect">
            <a:avLst/>
          </a:prstGeom>
        </p:spPr>
        <p:txBody>
          <a:bodyPr vert="horz" wrap="square" lIns="0" tIns="0" rIns="0" bIns="0" rtlCol="0" anchor="t" anchorCtr="0">
            <a:spAutoFit/>
          </a:bodyPr>
          <a:lstStyle/>
          <a:p>
            <a:pPr>
              <a:lnSpc>
                <a:spcPct val="100000"/>
              </a:lnSpc>
              <a:spcBef>
                <a:spcPts val="375"/>
              </a:spcBef>
            </a:pPr>
            <a:r>
              <a:rPr lang="en-US" sz="2700" b="1">
                <a:solidFill>
                  <a:schemeClr val="accent1">
                    <a:alpha val="100000"/>
                  </a:schemeClr>
                </a:solidFill>
                <a:latin typeface="Noto Sans SC" panose="020B0200000000000000" charset="-122"/>
                <a:ea typeface="Noto Sans SC" panose="020B0200000000000000" charset="-122"/>
                <a:cs typeface="Noto Sans SC" panose="020B0200000000000000" charset="-122"/>
              </a:rPr>
              <a:t>03</a:t>
            </a:r>
            <a:endParaRPr lang="en-US" sz="27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2" name="TextBox 12"/>
          <p:cNvSpPr txBox="1"/>
          <p:nvPr/>
        </p:nvSpPr>
        <p:spPr>
          <a:xfrm>
            <a:off x="1664032" y="3011480"/>
            <a:ext cx="5724525" cy="352425"/>
          </a:xfrm>
          <a:prstGeom prst="rect">
            <a:avLst/>
          </a:prstGeom>
        </p:spPr>
        <p:txBody>
          <a:bodyPr vert="horz" wrap="square" lIns="0" tIns="0" rIns="0" bIns="0" rtlCol="0" anchor="t" anchorCtr="0">
            <a:spAutoFit/>
          </a:bodyPr>
          <a:lstStyle/>
          <a:p>
            <a:pPr>
              <a:lnSpc>
                <a:spcPct val="100000"/>
              </a:lnSpc>
              <a:spcBef>
                <a:spcPts val="375"/>
              </a:spcBef>
            </a:pPr>
            <a:r>
              <a:rPr lang="en-US" sz="2100">
                <a:solidFill>
                  <a:srgbClr val="232323">
                    <a:alpha val="100000"/>
                  </a:srgbClr>
                </a:solidFill>
                <a:latin typeface="Noto Sans SC" panose="020B0200000000000000" charset="-122"/>
                <a:ea typeface="Noto Sans SC" panose="020B0200000000000000" charset="-122"/>
                <a:cs typeface="Noto Sans SC" panose="020B0200000000000000" charset="-122"/>
              </a:rPr>
              <a:t>安全风险识别与管控</a:t>
            </a:r>
            <a:endParaRPr lang="en-US" sz="2100">
              <a:solidFill>
                <a:srgbClr val="232323">
                  <a:alpha val="100000"/>
                </a:srgbClr>
              </a:solidFill>
              <a:latin typeface="Noto Sans SC" panose="020B0200000000000000" charset="-122"/>
              <a:ea typeface="Noto Sans SC" panose="020B0200000000000000" charset="-122"/>
              <a:cs typeface="Noto Sans SC" panose="020B0200000000000000" charset="-122"/>
            </a:endParaRPr>
          </a:p>
        </p:txBody>
      </p:sp>
      <p:sp>
        <p:nvSpPr>
          <p:cNvPr id="13" name="TextBox 13"/>
          <p:cNvSpPr txBox="1"/>
          <p:nvPr/>
        </p:nvSpPr>
        <p:spPr>
          <a:xfrm>
            <a:off x="968707" y="3663154"/>
            <a:ext cx="790575" cy="457200"/>
          </a:xfrm>
          <a:prstGeom prst="rect">
            <a:avLst/>
          </a:prstGeom>
        </p:spPr>
        <p:txBody>
          <a:bodyPr vert="horz" wrap="square" lIns="0" tIns="0" rIns="0" bIns="0" rtlCol="0" anchor="t" anchorCtr="0">
            <a:spAutoFit/>
          </a:bodyPr>
          <a:lstStyle/>
          <a:p>
            <a:pPr>
              <a:lnSpc>
                <a:spcPct val="100000"/>
              </a:lnSpc>
              <a:spcBef>
                <a:spcPts val="375"/>
              </a:spcBef>
            </a:pPr>
            <a:r>
              <a:rPr lang="en-US" sz="2700" b="1">
                <a:solidFill>
                  <a:schemeClr val="accent1">
                    <a:alpha val="100000"/>
                  </a:schemeClr>
                </a:solidFill>
                <a:latin typeface="Noto Sans SC" panose="020B0200000000000000" charset="-122"/>
                <a:ea typeface="Noto Sans SC" panose="020B0200000000000000" charset="-122"/>
                <a:cs typeface="Noto Sans SC" panose="020B0200000000000000" charset="-122"/>
              </a:rPr>
              <a:t>04</a:t>
            </a:r>
            <a:endParaRPr lang="en-US" sz="27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4" name="TextBox 14"/>
          <p:cNvSpPr txBox="1"/>
          <p:nvPr/>
        </p:nvSpPr>
        <p:spPr>
          <a:xfrm>
            <a:off x="1664032" y="3693530"/>
            <a:ext cx="5724525" cy="280659"/>
          </a:xfrm>
          <a:prstGeom prst="rect">
            <a:avLst/>
          </a:prstGeom>
        </p:spPr>
        <p:txBody>
          <a:bodyPr vert="horz" wrap="square" lIns="0" tIns="0" rIns="0" bIns="0" rtlCol="0" anchor="t" anchorCtr="0">
            <a:spAutoFit/>
          </a:bodyPr>
          <a:lstStyle/>
          <a:p>
            <a:pPr>
              <a:lnSpc>
                <a:spcPct val="100000"/>
              </a:lnSpc>
              <a:spcBef>
                <a:spcPts val="375"/>
              </a:spcBef>
            </a:pPr>
            <a:r>
              <a:rPr lang="en-US" sz="2100">
                <a:solidFill>
                  <a:srgbClr val="232323">
                    <a:alpha val="100000"/>
                  </a:srgbClr>
                </a:solidFill>
                <a:latin typeface="Noto Sans SC" panose="020B0200000000000000" charset="-122"/>
                <a:ea typeface="Noto Sans SC" panose="020B0200000000000000" charset="-122"/>
                <a:cs typeface="Noto Sans SC" panose="020B0200000000000000" charset="-122"/>
              </a:rPr>
              <a:t>安全教育培训实施</a:t>
            </a:r>
            <a:endParaRPr lang="en-US" sz="2100">
              <a:solidFill>
                <a:srgbClr val="232323">
                  <a:alpha val="100000"/>
                </a:srgbClr>
              </a:solidFill>
              <a:latin typeface="Noto Sans SC" panose="020B0200000000000000" charset="-122"/>
              <a:ea typeface="Noto Sans SC" panose="020B0200000000000000" charset="-122"/>
              <a:cs typeface="Noto Sans SC" panose="020B0200000000000000" charset="-122"/>
            </a:endParaRPr>
          </a:p>
        </p:txBody>
      </p:sp>
      <p:sp>
        <p:nvSpPr>
          <p:cNvPr id="15" name="TextBox 15"/>
          <p:cNvSpPr txBox="1"/>
          <p:nvPr/>
        </p:nvSpPr>
        <p:spPr>
          <a:xfrm>
            <a:off x="968707" y="4366069"/>
            <a:ext cx="790575" cy="457200"/>
          </a:xfrm>
          <a:prstGeom prst="rect">
            <a:avLst/>
          </a:prstGeom>
        </p:spPr>
        <p:txBody>
          <a:bodyPr vert="horz" wrap="square" lIns="0" tIns="0" rIns="0" bIns="0" rtlCol="0" anchor="t" anchorCtr="0">
            <a:spAutoFit/>
          </a:bodyPr>
          <a:lstStyle/>
          <a:p>
            <a:pPr>
              <a:lnSpc>
                <a:spcPct val="100000"/>
              </a:lnSpc>
              <a:spcBef>
                <a:spcPts val="375"/>
              </a:spcBef>
            </a:pPr>
            <a:r>
              <a:rPr lang="en-US" sz="2700" b="1">
                <a:solidFill>
                  <a:schemeClr val="accent1">
                    <a:alpha val="100000"/>
                  </a:schemeClr>
                </a:solidFill>
                <a:latin typeface="Noto Sans SC" panose="020B0200000000000000" charset="-122"/>
                <a:ea typeface="Noto Sans SC" panose="020B0200000000000000" charset="-122"/>
                <a:cs typeface="Noto Sans SC" panose="020B0200000000000000" charset="-122"/>
              </a:rPr>
              <a:t>05</a:t>
            </a:r>
            <a:endParaRPr lang="en-US" sz="27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6" name="TextBox 16"/>
          <p:cNvSpPr txBox="1"/>
          <p:nvPr/>
        </p:nvSpPr>
        <p:spPr>
          <a:xfrm>
            <a:off x="1665127" y="4396445"/>
            <a:ext cx="5724525" cy="352425"/>
          </a:xfrm>
          <a:prstGeom prst="rect">
            <a:avLst/>
          </a:prstGeom>
        </p:spPr>
        <p:txBody>
          <a:bodyPr vert="horz" wrap="square" lIns="0" tIns="0" rIns="0" bIns="0" rtlCol="0" anchor="ctr" anchorCtr="0">
            <a:spAutoFit/>
          </a:bodyPr>
          <a:lstStyle/>
          <a:p>
            <a:pPr>
              <a:lnSpc>
                <a:spcPct val="100000"/>
              </a:lnSpc>
              <a:spcBef>
                <a:spcPts val="375"/>
              </a:spcBef>
            </a:pPr>
            <a:r>
              <a:rPr lang="en-US" sz="2100">
                <a:solidFill>
                  <a:srgbClr val="232323">
                    <a:alpha val="100000"/>
                  </a:srgbClr>
                </a:solidFill>
                <a:latin typeface="Noto Sans SC" panose="020B0200000000000000" charset="-122"/>
                <a:ea typeface="Noto Sans SC" panose="020B0200000000000000" charset="-122"/>
                <a:cs typeface="Noto Sans SC" panose="020B0200000000000000" charset="-122"/>
              </a:rPr>
              <a:t>应急管理体系与演练</a:t>
            </a:r>
            <a:endParaRPr lang="en-US" sz="2100">
              <a:solidFill>
                <a:srgbClr val="232323">
                  <a:alpha val="100000"/>
                </a:srgbClr>
              </a:solidFill>
              <a:latin typeface="Noto Sans SC" panose="020B0200000000000000" charset="-122"/>
              <a:ea typeface="Noto Sans SC" panose="020B0200000000000000" charset="-122"/>
              <a:cs typeface="Noto Sans SC" panose="020B0200000000000000" charset="-122"/>
            </a:endParaRPr>
          </a:p>
        </p:txBody>
      </p:sp>
      <p:sp>
        <p:nvSpPr>
          <p:cNvPr id="17" name="TextBox 17"/>
          <p:cNvSpPr txBox="1"/>
          <p:nvPr/>
        </p:nvSpPr>
        <p:spPr>
          <a:xfrm>
            <a:off x="982665" y="5106942"/>
            <a:ext cx="790575" cy="457200"/>
          </a:xfrm>
          <a:prstGeom prst="rect">
            <a:avLst/>
          </a:prstGeom>
        </p:spPr>
        <p:txBody>
          <a:bodyPr vert="horz" wrap="square" lIns="0" tIns="0" rIns="0" bIns="0" rtlCol="0" anchor="t" anchorCtr="0">
            <a:spAutoFit/>
          </a:bodyPr>
          <a:lstStyle/>
          <a:p>
            <a:pPr>
              <a:lnSpc>
                <a:spcPct val="100000"/>
              </a:lnSpc>
              <a:spcBef>
                <a:spcPts val="375"/>
              </a:spcBef>
            </a:pPr>
            <a:r>
              <a:rPr lang="en-US" sz="2700" b="1">
                <a:solidFill>
                  <a:schemeClr val="accent1">
                    <a:alpha val="100000"/>
                  </a:schemeClr>
                </a:solidFill>
                <a:latin typeface="Noto Sans SC" panose="020B0200000000000000" charset="-122"/>
                <a:ea typeface="Noto Sans SC" panose="020B0200000000000000" charset="-122"/>
                <a:cs typeface="Noto Sans SC" panose="020B0200000000000000" charset="-122"/>
              </a:rPr>
              <a:t>06</a:t>
            </a:r>
            <a:endParaRPr lang="en-US" sz="27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8" name="TextBox 18"/>
          <p:cNvSpPr txBox="1"/>
          <p:nvPr/>
        </p:nvSpPr>
        <p:spPr>
          <a:xfrm>
            <a:off x="1677990" y="5158376"/>
            <a:ext cx="5724525" cy="352425"/>
          </a:xfrm>
          <a:prstGeom prst="rect">
            <a:avLst/>
          </a:prstGeom>
        </p:spPr>
        <p:txBody>
          <a:bodyPr vert="horz" wrap="square" lIns="0" tIns="0" rIns="0" bIns="0" rtlCol="0" anchor="ctr" anchorCtr="0">
            <a:spAutoFit/>
          </a:bodyPr>
          <a:lstStyle/>
          <a:p>
            <a:pPr>
              <a:lnSpc>
                <a:spcPct val="100000"/>
              </a:lnSpc>
              <a:spcBef>
                <a:spcPts val="375"/>
              </a:spcBef>
            </a:pPr>
            <a:r>
              <a:rPr lang="en-US" sz="2100">
                <a:solidFill>
                  <a:srgbClr val="232323">
                    <a:alpha val="100000"/>
                  </a:srgbClr>
                </a:solidFill>
                <a:latin typeface="Noto Sans SC" panose="020B0200000000000000" charset="-122"/>
                <a:ea typeface="Noto Sans SC" panose="020B0200000000000000" charset="-122"/>
                <a:cs typeface="Noto Sans SC" panose="020B0200000000000000" charset="-122"/>
              </a:rPr>
              <a:t>安全文化活动策划</a:t>
            </a:r>
            <a:endParaRPr lang="en-US" sz="2100">
              <a:solidFill>
                <a:srgbClr val="232323">
                  <a:alpha val="100000"/>
                </a:srgb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3526351"/>
            <a:ext cx="12192000" cy="3331649"/>
          </a:xfrm>
          <a:prstGeom prst="rect">
            <a:avLst/>
          </a:prstGeom>
        </p:spPr>
      </p:pic>
      <p:sp>
        <p:nvSpPr>
          <p:cNvPr id="3" name="AutoShape 3"/>
          <p:cNvSpPr/>
          <p:nvPr/>
        </p:nvSpPr>
        <p:spPr>
          <a:xfrm>
            <a:off x="554850" y="1655560"/>
            <a:ext cx="11082301" cy="2290164"/>
          </a:xfrm>
          <a:prstGeom prst="roundRect">
            <a:avLst>
              <a:gd name="adj" fmla="val 5899"/>
            </a:avLst>
          </a:prstGeom>
          <a:solidFill>
            <a:schemeClr val="lt2">
              <a:alpha val="100000"/>
            </a:schemeClr>
          </a:solidFill>
          <a:effectLst>
            <a:outerShdw blurRad="361950">
              <a:srgbClr val="000000">
                <a:alpha val="6000"/>
              </a:srgbClr>
            </a:outerShdw>
          </a:effectLst>
        </p:spPr>
      </p:sp>
      <p:sp>
        <p:nvSpPr>
          <p:cNvPr id="4" name="TextBox 4"/>
          <p:cNvSpPr txBox="1"/>
          <p:nvPr/>
        </p:nvSpPr>
        <p:spPr>
          <a:xfrm>
            <a:off x="1232765" y="1936519"/>
            <a:ext cx="10267099" cy="1377621"/>
          </a:xfrm>
          <a:prstGeom prst="rect">
            <a:avLst/>
          </a:prstGeom>
        </p:spPr>
        <p:txBody>
          <a:bodyPr vert="horz" wrap="square" lIns="123825" tIns="123825" rIns="57150" bIns="123825" rtlCol="0" anchor="ctr" anchorCtr="0">
            <a:noAutofit/>
          </a:bodyPr>
          <a:lstStyle/>
          <a:p>
            <a:pPr>
              <a:lnSpc>
                <a:spcPct val="140000"/>
              </a:lnSpc>
            </a:pPr>
            <a:r>
              <a:rPr lang="zh-CN" alt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完善应急管理体系，是处置突发事故的重要保障。编制应急预案要立足现场实际，明确责任分工、风险类别、处置流程与避险措施，内容简洁实用、条理清晰。坚持以演促练，常态化开展应急演练，检验预案实用性，补齐处置短板，及时优化修订预案，全面提升全员应急响应与实战处置能力，筑牢安全应急防线。</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应急管理体系与演练 应急预案编制要点</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TextBox 6"/>
          <p:cNvSpPr txBox="1"/>
          <p:nvPr/>
        </p:nvSpPr>
        <p:spPr>
          <a:xfrm>
            <a:off x="741275" y="1444612"/>
            <a:ext cx="982980" cy="2615565"/>
          </a:xfrm>
          <a:prstGeom prst="rect">
            <a:avLst/>
          </a:prstGeom>
        </p:spPr>
        <p:txBody>
          <a:bodyPr vert="horz" wrap="square" lIns="91440" tIns="45720" rIns="91440" bIns="45720" rtlCol="0" anchor="t" anchorCtr="0">
            <a:spAutoFit/>
          </a:bodyPr>
          <a:lstStyle/>
          <a:p>
            <a:pPr>
              <a:lnSpc>
                <a:spcPct val="100000"/>
              </a:lnSpc>
              <a:spcBef>
                <a:spcPts val="375"/>
              </a:spcBef>
            </a:pPr>
            <a:r>
              <a:rPr lang="en-US" sz="15000">
                <a:solidFill>
                  <a:srgbClr val="000000">
                    <a:alpha val="37647"/>
                    <a:alpha val="4940"/>
                  </a:srgbClr>
                </a:solidFill>
                <a:latin typeface="Helvetica"/>
                <a:ea typeface="Helvetica"/>
                <a:cs typeface="Helvetica"/>
              </a:rPr>
              <a:t>“</a:t>
            </a:r>
            <a:endParaRPr lang="en-US" sz="15000">
              <a:solidFill>
                <a:srgbClr val="000000">
                  <a:alpha val="37647"/>
                  <a:alpha val="4940"/>
                </a:srgbClr>
              </a:solidFill>
              <a:latin typeface="Helvetica"/>
              <a:ea typeface="Helvetica"/>
              <a:cs typeface="Helvetic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686171" y="1441292"/>
            <a:ext cx="10778654" cy="2162662"/>
          </a:xfrm>
          <a:prstGeom prst="round2SameRect">
            <a:avLst/>
          </a:prstGeom>
          <a:solidFill>
            <a:schemeClr val="lt2">
              <a:alpha val="80000"/>
            </a:schemeClr>
          </a:solidFill>
        </p:spPr>
      </p:sp>
      <p:sp>
        <p:nvSpPr>
          <p:cNvPr id="3" name="TextBox 3"/>
          <p:cNvSpPr txBox="1"/>
          <p:nvPr/>
        </p:nvSpPr>
        <p:spPr>
          <a:xfrm>
            <a:off x="727175" y="1610757"/>
            <a:ext cx="10300455" cy="1227832"/>
          </a:xfrm>
          <a:prstGeom prst="rect">
            <a:avLst/>
          </a:prstGeom>
        </p:spPr>
        <p:txBody>
          <a:bodyPr vert="horz" wrap="square" lIns="123825" tIns="123825" rIns="57150" bIns="123825" rtlCol="0" anchor="ctr" anchorCtr="0">
            <a:noAutofit/>
          </a:bodyPr>
          <a:lstStyle/>
          <a:p>
            <a:pPr>
              <a:lnSpc>
                <a:spcPct val="140000"/>
              </a:lnSpc>
            </a:pPr>
            <a:r>
              <a:rPr lang="zh-CN" alt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搭建完备应急管理体系，需科学规划多场景演练方案。结合厂区生产特点，围绕火灾、泄漏、机械伤害、突发停电等常见险情分类设计演练内容。贴合实际作业场景设定流程，明确分工处置步骤，兼顾全员参与性与实操性。通过多维度实战演练磨合处置流程，夯实应急能力，全面提升突发状况下协同处置与避险自救水平</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应急管理体系与演练 多场景应急演练设计</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5" name="Picture 5"/>
          <p:cNvPicPr>
            <a:picLocks noChangeAspect="1"/>
          </p:cNvPicPr>
          <p:nvPr/>
        </p:nvPicPr>
        <p:blipFill>
          <a:blip r:embed="rId2"/>
          <a:srcRect/>
          <a:stretch>
            <a:fillRect/>
          </a:stretch>
        </p:blipFill>
        <p:spPr>
          <a:xfrm>
            <a:off x="384317" y="3603954"/>
            <a:ext cx="11184555" cy="228160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686171" y="1441292"/>
            <a:ext cx="10778654" cy="2162662"/>
          </a:xfrm>
          <a:prstGeom prst="round2SameRect">
            <a:avLst/>
          </a:prstGeom>
          <a:solidFill>
            <a:schemeClr val="lt2">
              <a:alpha val="80000"/>
            </a:schemeClr>
          </a:solidFill>
        </p:spPr>
      </p:sp>
      <p:sp>
        <p:nvSpPr>
          <p:cNvPr id="3" name="TextBox 3"/>
          <p:cNvSpPr txBox="1"/>
          <p:nvPr/>
        </p:nvSpPr>
        <p:spPr>
          <a:xfrm>
            <a:off x="925270" y="1908707"/>
            <a:ext cx="10300455" cy="1227832"/>
          </a:xfrm>
          <a:prstGeom prst="rect">
            <a:avLst/>
          </a:prstGeom>
        </p:spPr>
        <p:txBody>
          <a:bodyPr vert="horz" wrap="square" lIns="123825" tIns="123825" rIns="57150" bIns="123825" rtlCol="0" anchor="ctr" anchorCtr="0">
            <a:noAutofit/>
          </a:bodyPr>
          <a:lstStyle/>
          <a:p>
            <a:pPr>
              <a:lnSpc>
                <a:spcPct val="140000"/>
              </a:lnSpc>
            </a:pPr>
            <a:r>
              <a:rPr lang="zh-CN" alt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第一响应人是事故初期处置的关键力量，需强化其应急素养与实操技能。重点开展隐患识别、初期控险、伤员救助、现场疏散、信息上报等专项培训。依托实战演练积累处置经验，明确职责分工，熟练掌握应急器材使用方法。全面提升快速响应、靠前处置能力，抢抓黄金救援时机，有效遏制险情扩大</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应急管理体系与演练 第一响应人能力建设</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5" name="Picture 5"/>
          <p:cNvPicPr>
            <a:picLocks noChangeAspect="1"/>
          </p:cNvPicPr>
          <p:nvPr/>
        </p:nvPicPr>
        <p:blipFill>
          <a:blip r:embed="rId2"/>
          <a:srcRect t="2062" b="2062"/>
          <a:stretch>
            <a:fillRect/>
          </a:stretch>
        </p:blipFill>
        <p:spPr>
          <a:xfrm>
            <a:off x="686171" y="3796794"/>
            <a:ext cx="3441591" cy="2199758"/>
          </a:xfrm>
          <a:prstGeom prst="rect">
            <a:avLst/>
          </a:prstGeom>
        </p:spPr>
      </p:pic>
      <p:pic>
        <p:nvPicPr>
          <p:cNvPr id="6" name="Picture 6"/>
          <p:cNvPicPr>
            <a:picLocks noChangeAspect="1"/>
          </p:cNvPicPr>
          <p:nvPr/>
        </p:nvPicPr>
        <p:blipFill>
          <a:blip r:embed="rId3"/>
          <a:srcRect/>
          <a:stretch>
            <a:fillRect/>
          </a:stretch>
        </p:blipFill>
        <p:spPr>
          <a:xfrm>
            <a:off x="4361671" y="3796794"/>
            <a:ext cx="3441591" cy="2199758"/>
          </a:xfrm>
          <a:prstGeom prst="rect">
            <a:avLst/>
          </a:prstGeom>
        </p:spPr>
      </p:pic>
      <p:pic>
        <p:nvPicPr>
          <p:cNvPr id="7" name="Picture 7"/>
          <p:cNvPicPr>
            <a:picLocks noChangeAspect="1"/>
          </p:cNvPicPr>
          <p:nvPr/>
        </p:nvPicPr>
        <p:blipFill>
          <a:blip r:embed="rId4"/>
          <a:srcRect/>
          <a:stretch>
            <a:fillRect/>
          </a:stretch>
        </p:blipFill>
        <p:spPr>
          <a:xfrm>
            <a:off x="8023234" y="3796794"/>
            <a:ext cx="3441591" cy="219975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860054"/>
            <a:ext cx="12192000" cy="5192971"/>
          </a:xfrm>
          <a:prstGeom prst="rect">
            <a:avLst/>
          </a:prstGeom>
          <a:solidFill>
            <a:schemeClr val="accent1">
              <a:alpha val="16000"/>
            </a:schemeClr>
          </a:solidFill>
        </p:spPr>
        <p:txBody>
          <a:bodyPr vert="horz" wrap="square" lIns="91440" tIns="45720" rIns="91440" bIns="45720" rtlCol="0" anchor="ctr" anchorCtr="0">
            <a:noAutofit/>
          </a:bodyPr>
          <a:lstStyle/>
          <a:p>
            <a:pPr algn="ctr">
              <a:lnSpc>
                <a:spcPct val="100000"/>
              </a:lnSpc>
              <a:spcBef>
                <a:spcPts val="375"/>
              </a:spcBef>
              <a:defRPr/>
            </a:pPr>
            <a:endParaRPr lang="en-US" sz="1100"/>
          </a:p>
        </p:txBody>
      </p:sp>
      <p:sp>
        <p:nvSpPr>
          <p:cNvPr id="3" name="TextBox 3"/>
          <p:cNvSpPr txBox="1"/>
          <p:nvPr/>
        </p:nvSpPr>
        <p:spPr>
          <a:xfrm>
            <a:off x="3829056" y="2526030"/>
            <a:ext cx="7644490" cy="1805940"/>
          </a:xfrm>
          <a:prstGeom prst="rect">
            <a:avLst/>
          </a:prstGeom>
        </p:spPr>
        <p:txBody>
          <a:bodyPr vert="horz" wrap="square" lIns="91440" tIns="45720" rIns="91440" bIns="45720" rtlCol="0" anchor="t" anchorCtr="0">
            <a:normAutofit/>
          </a:bodyPr>
          <a:lstStyle/>
          <a:p>
            <a:pPr>
              <a:lnSpc>
                <a:spcPct val="120000"/>
              </a:lnSpc>
              <a:spcBef>
                <a:spcPts val="375"/>
              </a:spcBef>
            </a:pPr>
            <a:r>
              <a:rPr lang="en-US" sz="4500" b="1">
                <a:solidFill>
                  <a:schemeClr val="accent1">
                    <a:alpha val="100000"/>
                  </a:schemeClr>
                </a:solidFill>
                <a:latin typeface="Noto Sans SC" panose="020B0200000000000000" charset="-122"/>
                <a:ea typeface="Noto Sans SC" panose="020B0200000000000000" charset="-122"/>
                <a:cs typeface="Noto Sans SC" panose="020B0200000000000000" charset="-122"/>
              </a:rPr>
              <a:t>安全文化活动策划</a:t>
            </a:r>
            <a:endParaRPr lang="en-US" sz="45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Freeform 4"/>
          <p:cNvSpPr/>
          <p:nvPr/>
        </p:nvSpPr>
        <p:spPr>
          <a:xfrm flipH="1">
            <a:off x="-870968" y="0"/>
            <a:ext cx="4413437" cy="6858000"/>
          </a:xfrm>
          <a:custGeom>
            <a:avLst/>
            <a:gdLst/>
            <a:ahLst/>
            <a:cxnLst/>
            <a:rect l="l" t="t" r="r" b="b"/>
            <a:pathLst>
              <a:path w="5410200" h="4228096">
                <a:moveTo>
                  <a:pt x="5410200" y="0"/>
                </a:moveTo>
                <a:lnTo>
                  <a:pt x="3313432" y="0"/>
                </a:lnTo>
                <a:lnTo>
                  <a:pt x="0" y="4228096"/>
                </a:lnTo>
                <a:lnTo>
                  <a:pt x="5410200" y="4228096"/>
                </a:lnTo>
              </a:path>
            </a:pathLst>
          </a:custGeom>
          <a:solidFill>
            <a:schemeClr val="accent1">
              <a:alpha val="100000"/>
            </a:schemeClr>
          </a:solidFill>
        </p:spPr>
      </p:sp>
      <p:sp>
        <p:nvSpPr>
          <p:cNvPr id="5" name="AutoShape 5"/>
          <p:cNvSpPr/>
          <p:nvPr/>
        </p:nvSpPr>
        <p:spPr>
          <a:xfrm>
            <a:off x="727802" y="2106128"/>
            <a:ext cx="2634720" cy="2645743"/>
          </a:xfrm>
          <a:prstGeom prst="ellipse">
            <a:avLst/>
          </a:prstGeom>
          <a:solidFill>
            <a:schemeClr val="accent1">
              <a:alpha val="100000"/>
              <a:lumMod val="75000"/>
            </a:schemeClr>
          </a:solidFill>
        </p:spPr>
      </p:sp>
      <p:sp>
        <p:nvSpPr>
          <p:cNvPr id="6" name="TextBox 6"/>
          <p:cNvSpPr txBox="1"/>
          <p:nvPr/>
        </p:nvSpPr>
        <p:spPr>
          <a:xfrm>
            <a:off x="488782" y="2859522"/>
            <a:ext cx="3112760" cy="1138956"/>
          </a:xfrm>
          <a:prstGeom prst="rect">
            <a:avLst/>
          </a:prstGeom>
        </p:spPr>
        <p:txBody>
          <a:bodyPr vert="horz" wrap="square" lIns="66008" tIns="33052" rIns="66008" bIns="33052" rtlCol="0" anchor="ctr" anchorCtr="0">
            <a:noAutofit/>
          </a:bodyPr>
          <a:lstStyle/>
          <a:p>
            <a:pPr algn="ctr">
              <a:lnSpc>
                <a:spcPct val="80000"/>
              </a:lnSpc>
            </a:pPr>
            <a:r>
              <a:rPr lang="en-US" sz="8400" b="1">
                <a:solidFill>
                  <a:srgbClr val="FFFFFF">
                    <a:alpha val="100000"/>
                  </a:srgbClr>
                </a:solidFill>
                <a:latin typeface="Noto Sans SC" panose="020B0200000000000000" charset="-122"/>
                <a:ea typeface="Noto Sans SC" panose="020B0200000000000000" charset="-122"/>
                <a:cs typeface="Noto Sans SC" panose="020B0200000000000000" charset="-122"/>
              </a:rPr>
              <a:t>06</a:t>
            </a:r>
            <a:endParaRPr lang="en-US" sz="8400"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91125" y="2110894"/>
            <a:ext cx="3696560" cy="1622772"/>
          </a:xfrm>
          <a:prstGeom prst="rect">
            <a:avLst/>
          </a:prstGeom>
          <a:noFill/>
        </p:spPr>
        <p:txBody>
          <a:bodyPr vert="horz" wrap="square" lIns="91440" tIns="45720" rIns="91440" bIns="45720" rtlCol="0" anchor="t" anchorCtr="0">
            <a:noAutofit/>
          </a:bodyPr>
          <a:lstStyle/>
          <a:p>
            <a:pPr algn="ct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设计分层次、分岗位的安全生产知识题库，通过线上答题、现场抢答等形式激发员工学习兴趣，设置团队PK环节增强互动性，优胜者可获得实操培训机会或安全积分奖励。</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 name="TextBox 3"/>
          <p:cNvSpPr txBox="1"/>
          <p:nvPr/>
        </p:nvSpPr>
        <p:spPr>
          <a:xfrm>
            <a:off x="607698" y="1650147"/>
            <a:ext cx="3679987" cy="560841"/>
          </a:xfrm>
          <a:prstGeom prst="rect">
            <a:avLst/>
          </a:prstGeom>
          <a:noFill/>
        </p:spPr>
        <p:txBody>
          <a:bodyPr vert="horz" wrap="square" lIns="91440" tIns="45720" rIns="91440" bIns="45720"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安全知识竞赛</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563125" y="4426629"/>
            <a:ext cx="3724560" cy="1622772"/>
          </a:xfrm>
          <a:prstGeom prst="rect">
            <a:avLst/>
          </a:prstGeom>
          <a:noFill/>
        </p:spPr>
        <p:txBody>
          <a:bodyPr vert="horz" wrap="square" lIns="91440" tIns="45720" rIns="91440" bIns="45720" rtlCol="0" anchor="t" anchorCtr="0">
            <a:noAutofit/>
          </a:bodyPr>
          <a:lstStyle/>
          <a:p>
            <a:pPr algn="ct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利用虚拟现实技术模拟高空坠落、化学品泄漏等场景，让员工在虚拟环境中进行风险辨识和应急处置训练，提升培训的直观性和体验感。</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579698" y="3965882"/>
            <a:ext cx="3707987" cy="560841"/>
          </a:xfrm>
          <a:prstGeom prst="rect">
            <a:avLst/>
          </a:prstGeom>
          <a:noFill/>
        </p:spPr>
        <p:txBody>
          <a:bodyPr vert="horz" wrap="square" lIns="91440" tIns="45720" rIns="91440" bIns="45720"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沉浸式VR演练</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TextBox 6"/>
          <p:cNvSpPr txBox="1"/>
          <p:nvPr/>
        </p:nvSpPr>
        <p:spPr>
          <a:xfrm>
            <a:off x="7913397" y="2110894"/>
            <a:ext cx="3636800" cy="1622772"/>
          </a:xfrm>
          <a:prstGeom prst="rect">
            <a:avLst/>
          </a:prstGeom>
          <a:noFill/>
        </p:spPr>
        <p:txBody>
          <a:bodyPr vert="horz" wrap="square" lIns="91440" tIns="45720" rIns="91440" bIns="45720" rtlCol="0" anchor="t" anchorCtr="0">
            <a:noAutofit/>
          </a:bodyPr>
          <a:lstStyle/>
          <a:p>
            <a:pPr algn="ct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制作3-5分钟短视频课程，内容涵盖设备操作规范、应急逃生演示、事故案例分析等，通过企业微信/钉钉定期推送，配套随堂测试巩固学习效果。</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TextBox 7"/>
          <p:cNvSpPr txBox="1"/>
          <p:nvPr/>
        </p:nvSpPr>
        <p:spPr>
          <a:xfrm>
            <a:off x="7913397" y="1650147"/>
            <a:ext cx="3653373" cy="560841"/>
          </a:xfrm>
          <a:prstGeom prst="rect">
            <a:avLst/>
          </a:prstGeom>
          <a:noFill/>
        </p:spPr>
        <p:txBody>
          <a:bodyPr vert="horz" wrap="square" lIns="91440" tIns="45720" rIns="91440" bIns="45720"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安全生产微课堂</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7913397" y="4426629"/>
            <a:ext cx="3608800" cy="1622772"/>
          </a:xfrm>
          <a:prstGeom prst="rect">
            <a:avLst/>
          </a:prstGeom>
          <a:noFill/>
        </p:spPr>
        <p:txBody>
          <a:bodyPr vert="horz" wrap="square" lIns="91440" tIns="45720" rIns="91440" bIns="45720" rtlCol="0" anchor="t" anchorCtr="0">
            <a:noAutofit/>
          </a:bodyPr>
          <a:lstStyle/>
          <a:p>
            <a:pPr algn="ct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围绕"安全投入与效益平衡""隐患排查优先于人防"等议题展开辩论，通过观点碰撞深化对安全理念的理解，评选最佳辩手纳入安全讲师团。</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7913397" y="3965882"/>
            <a:ext cx="3625373" cy="560841"/>
          </a:xfrm>
          <a:prstGeom prst="rect">
            <a:avLst/>
          </a:prstGeom>
          <a:noFill/>
        </p:spPr>
        <p:txBody>
          <a:bodyPr vert="horz" wrap="square" lIns="91440" tIns="45720" rIns="91440" bIns="45720"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安全主题辩论赛</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宣传形式创新（竞赛、微课等）</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Freeform 11"/>
          <p:cNvSpPr/>
          <p:nvPr/>
        </p:nvSpPr>
        <p:spPr>
          <a:xfrm>
            <a:off x="5298153" y="3104315"/>
            <a:ext cx="1597488" cy="1597488"/>
          </a:xfrm>
          <a:custGeom>
            <a:avLst/>
            <a:gdLst/>
            <a:ahLst/>
            <a:cxnLst/>
            <a:rect l="l" t="t" r="r" b="b"/>
            <a:pathLst>
              <a:path w="890" h="890">
                <a:moveTo>
                  <a:pt x="0" y="445"/>
                </a:moveTo>
                <a:lnTo>
                  <a:pt x="445" y="0"/>
                </a:lnTo>
                <a:lnTo>
                  <a:pt x="890" y="445"/>
                </a:lnTo>
                <a:lnTo>
                  <a:pt x="445" y="890"/>
                </a:lnTo>
                <a:lnTo>
                  <a:pt x="0" y="445"/>
                </a:lnTo>
              </a:path>
            </a:pathLst>
          </a:custGeom>
          <a:solidFill>
            <a:schemeClr val="accent1">
              <a:alpha val="100000"/>
            </a:schemeClr>
          </a:solidFill>
        </p:spPr>
      </p:sp>
      <p:sp>
        <p:nvSpPr>
          <p:cNvPr id="12" name="Freeform 12"/>
          <p:cNvSpPr/>
          <p:nvPr/>
        </p:nvSpPr>
        <p:spPr>
          <a:xfrm>
            <a:off x="4434792" y="2240953"/>
            <a:ext cx="1597488" cy="1597488"/>
          </a:xfrm>
          <a:custGeom>
            <a:avLst/>
            <a:gdLst/>
            <a:ahLst/>
            <a:cxnLst/>
            <a:rect l="l" t="t" r="r" b="b"/>
            <a:pathLst>
              <a:path w="890" h="890">
                <a:moveTo>
                  <a:pt x="0" y="445"/>
                </a:moveTo>
                <a:lnTo>
                  <a:pt x="445" y="0"/>
                </a:lnTo>
                <a:lnTo>
                  <a:pt x="890" y="445"/>
                </a:lnTo>
                <a:lnTo>
                  <a:pt x="445" y="890"/>
                </a:lnTo>
                <a:lnTo>
                  <a:pt x="0" y="445"/>
                </a:lnTo>
              </a:path>
            </a:pathLst>
          </a:custGeom>
          <a:solidFill>
            <a:schemeClr val="accent2">
              <a:alpha val="100000"/>
            </a:schemeClr>
          </a:solidFill>
        </p:spPr>
      </p:sp>
      <p:sp>
        <p:nvSpPr>
          <p:cNvPr id="13" name="Freeform 13"/>
          <p:cNvSpPr/>
          <p:nvPr/>
        </p:nvSpPr>
        <p:spPr>
          <a:xfrm>
            <a:off x="6159720" y="3965882"/>
            <a:ext cx="1597488" cy="1597488"/>
          </a:xfrm>
          <a:custGeom>
            <a:avLst/>
            <a:gdLst/>
            <a:ahLst/>
            <a:cxnLst/>
            <a:rect l="l" t="t" r="r" b="b"/>
            <a:pathLst>
              <a:path w="890" h="890">
                <a:moveTo>
                  <a:pt x="0" y="445"/>
                </a:moveTo>
                <a:lnTo>
                  <a:pt x="445" y="0"/>
                </a:lnTo>
                <a:lnTo>
                  <a:pt x="890" y="445"/>
                </a:lnTo>
                <a:lnTo>
                  <a:pt x="445" y="890"/>
                </a:lnTo>
                <a:lnTo>
                  <a:pt x="0" y="445"/>
                </a:lnTo>
              </a:path>
            </a:pathLst>
          </a:custGeom>
          <a:solidFill>
            <a:schemeClr val="accent2">
              <a:alpha val="100000"/>
            </a:schemeClr>
          </a:solidFill>
        </p:spPr>
      </p:sp>
      <p:sp>
        <p:nvSpPr>
          <p:cNvPr id="14" name="Freeform 14"/>
          <p:cNvSpPr/>
          <p:nvPr/>
        </p:nvSpPr>
        <p:spPr>
          <a:xfrm>
            <a:off x="6159720" y="2240953"/>
            <a:ext cx="1597488" cy="1597488"/>
          </a:xfrm>
          <a:custGeom>
            <a:avLst/>
            <a:gdLst/>
            <a:ahLst/>
            <a:cxnLst/>
            <a:rect l="l" t="t" r="r" b="b"/>
            <a:pathLst>
              <a:path w="890" h="890">
                <a:moveTo>
                  <a:pt x="0" y="445"/>
                </a:moveTo>
                <a:lnTo>
                  <a:pt x="445" y="0"/>
                </a:lnTo>
                <a:lnTo>
                  <a:pt x="890" y="445"/>
                </a:lnTo>
                <a:lnTo>
                  <a:pt x="445" y="890"/>
                </a:lnTo>
                <a:lnTo>
                  <a:pt x="0" y="445"/>
                </a:lnTo>
              </a:path>
            </a:pathLst>
          </a:custGeom>
          <a:solidFill>
            <a:schemeClr val="accent1">
              <a:alpha val="100000"/>
            </a:schemeClr>
          </a:solidFill>
        </p:spPr>
      </p:sp>
      <p:sp>
        <p:nvSpPr>
          <p:cNvPr id="15" name="Freeform 15"/>
          <p:cNvSpPr/>
          <p:nvPr/>
        </p:nvSpPr>
        <p:spPr>
          <a:xfrm>
            <a:off x="4434792" y="3965882"/>
            <a:ext cx="1597488" cy="1597488"/>
          </a:xfrm>
          <a:custGeom>
            <a:avLst/>
            <a:gdLst/>
            <a:ahLst/>
            <a:cxnLst/>
            <a:rect l="l" t="t" r="r" b="b"/>
            <a:pathLst>
              <a:path w="890" h="890">
                <a:moveTo>
                  <a:pt x="0" y="445"/>
                </a:moveTo>
                <a:lnTo>
                  <a:pt x="445" y="0"/>
                </a:lnTo>
                <a:lnTo>
                  <a:pt x="890" y="445"/>
                </a:lnTo>
                <a:lnTo>
                  <a:pt x="445" y="890"/>
                </a:lnTo>
                <a:lnTo>
                  <a:pt x="0" y="445"/>
                </a:lnTo>
              </a:path>
            </a:pathLst>
          </a:custGeom>
          <a:solidFill>
            <a:schemeClr val="accent1">
              <a:alpha val="100000"/>
            </a:schemeClr>
          </a:solidFill>
        </p:spPr>
      </p:sp>
      <p:sp>
        <p:nvSpPr>
          <p:cNvPr id="16" name="TextBox 16"/>
          <p:cNvSpPr txBox="1"/>
          <p:nvPr/>
        </p:nvSpPr>
        <p:spPr>
          <a:xfrm>
            <a:off x="4808721" y="2798715"/>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rgbClr val="FFFFFF">
                    <a:alpha val="100000"/>
                  </a:srgbClr>
                </a:solidFill>
                <a:latin typeface="Noto Sans SC" panose="020B0200000000000000" charset="-122"/>
                <a:ea typeface="Noto Sans SC" panose="020B0200000000000000" charset="-122"/>
                <a:cs typeface="Noto Sans SC" panose="020B0200000000000000" charset="-122"/>
              </a:rPr>
              <a:t>01</a:t>
            </a:r>
            <a:endParaRPr lang="en-US" sz="2400">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7" name="TextBox 17"/>
          <p:cNvSpPr txBox="1"/>
          <p:nvPr/>
        </p:nvSpPr>
        <p:spPr>
          <a:xfrm>
            <a:off x="6533649" y="2798715"/>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rgbClr val="FFFFFF">
                    <a:alpha val="100000"/>
                  </a:srgbClr>
                </a:solidFill>
                <a:latin typeface="Noto Sans SC" panose="020B0200000000000000" charset="-122"/>
                <a:ea typeface="Noto Sans SC" panose="020B0200000000000000" charset="-122"/>
                <a:cs typeface="Noto Sans SC" panose="020B0200000000000000" charset="-122"/>
              </a:rPr>
              <a:t>02</a:t>
            </a:r>
            <a:endParaRPr lang="en-US" sz="2400">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8" name="TextBox 18"/>
          <p:cNvSpPr txBox="1"/>
          <p:nvPr/>
        </p:nvSpPr>
        <p:spPr>
          <a:xfrm>
            <a:off x="4808721" y="4523643"/>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rgbClr val="FFFFFF">
                    <a:alpha val="100000"/>
                  </a:srgbClr>
                </a:solidFill>
                <a:latin typeface="Noto Sans SC" panose="020B0200000000000000" charset="-122"/>
                <a:ea typeface="Noto Sans SC" panose="020B0200000000000000" charset="-122"/>
                <a:cs typeface="Noto Sans SC" panose="020B0200000000000000" charset="-122"/>
              </a:rPr>
              <a:t>03</a:t>
            </a:r>
            <a:endParaRPr lang="en-US" sz="2400">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9" name="TextBox 19"/>
          <p:cNvSpPr txBox="1"/>
          <p:nvPr/>
        </p:nvSpPr>
        <p:spPr>
          <a:xfrm>
            <a:off x="6533649" y="4523643"/>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rgbClr val="FFFFFF">
                    <a:alpha val="100000"/>
                  </a:srgbClr>
                </a:solidFill>
                <a:latin typeface="Noto Sans SC" panose="020B0200000000000000" charset="-122"/>
                <a:ea typeface="Noto Sans SC" panose="020B0200000000000000" charset="-122"/>
                <a:cs typeface="Noto Sans SC" panose="020B0200000000000000" charset="-122"/>
              </a:rPr>
              <a:t>04</a:t>
            </a:r>
            <a:endParaRPr lang="en-US" sz="2400">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20" name="Freeform 20"/>
          <p:cNvSpPr/>
          <p:nvPr/>
        </p:nvSpPr>
        <p:spPr>
          <a:xfrm>
            <a:off x="5811147" y="3680132"/>
            <a:ext cx="571500" cy="571500"/>
          </a:xfrm>
          <a:custGeom>
            <a:avLst/>
            <a:gdLst/>
            <a:ahLst/>
            <a:cxnLst/>
            <a:rect l="l" t="t" r="r" b="b"/>
            <a:pathLst>
              <a:path w="9753600" h="9753600">
                <a:moveTo>
                  <a:pt x="9480575" y="2318400"/>
                </a:moveTo>
                <a:cubicBezTo>
                  <a:pt x="9330477" y="1970037"/>
                  <a:pt x="9115410" y="1658638"/>
                  <a:pt x="8843216" y="1390924"/>
                </a:cubicBezTo>
                <a:cubicBezTo>
                  <a:pt x="8571022" y="1124331"/>
                  <a:pt x="8255142" y="915985"/>
                  <a:pt x="7902298" y="769247"/>
                </a:cubicBezTo>
                <a:cubicBezTo>
                  <a:pt x="7538253" y="618028"/>
                  <a:pt x="7152924" y="541858"/>
                  <a:pt x="6755275" y="541858"/>
                </a:cubicBezTo>
                <a:cubicBezTo>
                  <a:pt x="6203046" y="541858"/>
                  <a:pt x="5664258" y="693077"/>
                  <a:pt x="5196040" y="978713"/>
                </a:cubicBezTo>
                <a:cubicBezTo>
                  <a:pt x="5084026" y="1047041"/>
                  <a:pt x="4977613" y="1122091"/>
                  <a:pt x="4876800" y="1203861"/>
                </a:cubicBezTo>
                <a:cubicBezTo>
                  <a:pt x="4775987" y="1122091"/>
                  <a:pt x="4669574" y="1047041"/>
                  <a:pt x="4557560" y="978713"/>
                </a:cubicBezTo>
                <a:cubicBezTo>
                  <a:pt x="4089342" y="693077"/>
                  <a:pt x="3550554" y="541858"/>
                  <a:pt x="2998325" y="541858"/>
                </a:cubicBezTo>
                <a:cubicBezTo>
                  <a:pt x="2600676" y="541858"/>
                  <a:pt x="2215347" y="618028"/>
                  <a:pt x="1851302" y="769247"/>
                </a:cubicBezTo>
                <a:cubicBezTo>
                  <a:pt x="1499578" y="914865"/>
                  <a:pt x="1182578" y="1124331"/>
                  <a:pt x="910384" y="1390924"/>
                </a:cubicBezTo>
                <a:cubicBezTo>
                  <a:pt x="637070" y="1658638"/>
                  <a:pt x="423123" y="1970037"/>
                  <a:pt x="273025" y="2318400"/>
                </a:cubicBezTo>
                <a:cubicBezTo>
                  <a:pt x="117325" y="2680205"/>
                  <a:pt x="37795" y="3064413"/>
                  <a:pt x="37795" y="3459823"/>
                </a:cubicBezTo>
                <a:cubicBezTo>
                  <a:pt x="37795" y="3832830"/>
                  <a:pt x="113965" y="4221518"/>
                  <a:pt x="265184" y="4616928"/>
                </a:cubicBezTo>
                <a:cubicBezTo>
                  <a:pt x="391759" y="4947369"/>
                  <a:pt x="573222" y="5290132"/>
                  <a:pt x="805091" y="5636255"/>
                </a:cubicBezTo>
                <a:cubicBezTo>
                  <a:pt x="1172497" y="6184003"/>
                  <a:pt x="1677680" y="6755275"/>
                  <a:pt x="2304959" y="7334387"/>
                </a:cubicBezTo>
                <a:cubicBezTo>
                  <a:pt x="3344448" y="8294347"/>
                  <a:pt x="4373857" y="8957470"/>
                  <a:pt x="4417543" y="8984353"/>
                </a:cubicBezTo>
                <a:lnTo>
                  <a:pt x="4683016" y="9154615"/>
                </a:lnTo>
                <a:cubicBezTo>
                  <a:pt x="4800630" y="9229664"/>
                  <a:pt x="4951849" y="9229664"/>
                  <a:pt x="5069464" y="9154615"/>
                </a:cubicBezTo>
                <a:lnTo>
                  <a:pt x="5334937" y="8984353"/>
                </a:lnTo>
                <a:cubicBezTo>
                  <a:pt x="5378623" y="8956350"/>
                  <a:pt x="6406911" y="8294347"/>
                  <a:pt x="7447521" y="7334387"/>
                </a:cubicBezTo>
                <a:cubicBezTo>
                  <a:pt x="8074800" y="6755275"/>
                  <a:pt x="8579983" y="6184003"/>
                  <a:pt x="8947389" y="5636255"/>
                </a:cubicBezTo>
                <a:cubicBezTo>
                  <a:pt x="9179258" y="5290132"/>
                  <a:pt x="9361841" y="4947369"/>
                  <a:pt x="9487296" y="4616928"/>
                </a:cubicBezTo>
                <a:cubicBezTo>
                  <a:pt x="9638515" y="4221518"/>
                  <a:pt x="9714685" y="3832830"/>
                  <a:pt x="9714685" y="3459823"/>
                </a:cubicBezTo>
                <a:cubicBezTo>
                  <a:pt x="9715805" y="3064413"/>
                  <a:pt x="9636275" y="2680205"/>
                  <a:pt x="9480575" y="2318400"/>
                </a:cubicBezTo>
              </a:path>
            </a:pathLst>
          </a:custGeom>
          <a:solidFill>
            <a:srgbClr val="FFFFFE">
              <a:alpha val="100000"/>
            </a:srgbClr>
          </a:solidFill>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5564771"/>
            <a:ext cx="12190690" cy="1317407"/>
          </a:xfrm>
          <a:prstGeom prst="rect">
            <a:avLst/>
          </a:prstGeom>
          <a:solidFill>
            <a:schemeClr val="accent1">
              <a:alpha val="20000"/>
            </a:schemeClr>
          </a:solidFill>
        </p:spPr>
      </p:sp>
      <p:sp>
        <p:nvSpPr>
          <p:cNvPr id="3" name="TextBox 3"/>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1">
                    <a:alpha val="100000"/>
                  </a:schemeClr>
                </a:solidFill>
                <a:latin typeface="Noto Sans SC" panose="020B0200000000000000" charset="-122"/>
                <a:ea typeface="Noto Sans SC" panose="020B0200000000000000" charset="-122"/>
                <a:cs typeface="Noto Sans SC" panose="020B0200000000000000" charset="-122"/>
              </a:rPr>
              <a:t>安全文化长效建设路径</a:t>
            </a:r>
            <a:endParaRPr lang="en-US" sz="3000" b="1">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AutoShape 4"/>
          <p:cNvSpPr/>
          <p:nvPr/>
        </p:nvSpPr>
        <p:spPr>
          <a:xfrm>
            <a:off x="1836554" y="6038850"/>
            <a:ext cx="8425779" cy="19050"/>
          </a:xfrm>
          <a:prstGeom prst="rect">
            <a:avLst/>
          </a:prstGeom>
          <a:noFill/>
        </p:spPr>
      </p:sp>
      <p:sp>
        <p:nvSpPr>
          <p:cNvPr id="5" name="AutoShape 5"/>
          <p:cNvSpPr/>
          <p:nvPr/>
        </p:nvSpPr>
        <p:spPr>
          <a:xfrm>
            <a:off x="320475" y="5991225"/>
            <a:ext cx="11550596" cy="146379"/>
          </a:xfrm>
          <a:prstGeom prst="roundRect">
            <a:avLst>
              <a:gd name="adj" fmla="val 29782"/>
            </a:avLst>
          </a:prstGeom>
          <a:solidFill>
            <a:schemeClr val="accent1">
              <a:alpha val="100000"/>
            </a:schemeClr>
          </a:solidFill>
        </p:spPr>
      </p:sp>
      <p:grpSp>
        <p:nvGrpSpPr>
          <p:cNvPr id="6" name="Group 6"/>
          <p:cNvGrpSpPr/>
          <p:nvPr/>
        </p:nvGrpSpPr>
        <p:grpSpPr>
          <a:xfrm>
            <a:off x="756982" y="2038350"/>
            <a:ext cx="2438400" cy="4019550"/>
            <a:chOff x="756982" y="2038350"/>
            <a:chExt cx="2438400" cy="4019550"/>
          </a:xfrm>
        </p:grpSpPr>
        <p:sp>
          <p:nvSpPr>
            <p:cNvPr id="7" name="AutoShape 7"/>
            <p:cNvSpPr/>
            <p:nvPr/>
          </p:nvSpPr>
          <p:spPr>
            <a:xfrm>
              <a:off x="756982" y="3267075"/>
              <a:ext cx="2438400" cy="2790825"/>
            </a:xfrm>
            <a:prstGeom prst="rect">
              <a:avLst/>
            </a:prstGeom>
            <a:solidFill>
              <a:schemeClr val="accent1">
                <a:alpha val="100000"/>
              </a:schemeClr>
            </a:solidFill>
          </p:spPr>
          <p:txBody>
            <a:bodyPr vert="horz" wrap="square" rtlCol="0" anchor="ctr" anchorCtr="0">
              <a:noAutofit/>
            </a:bodyPr>
            <a:lstStyle/>
            <a:p>
              <a:pPr algn="ctr">
                <a:lnSpc>
                  <a:spcPct val="100000"/>
                </a:lnSpc>
                <a:spcBef>
                  <a:spcPts val="375"/>
                </a:spcBef>
                <a:defRPr/>
              </a:pPr>
              <a:endParaRPr lang="en-US" sz="1100"/>
            </a:p>
          </p:txBody>
        </p:sp>
        <p:sp>
          <p:nvSpPr>
            <p:cNvPr id="8" name="AutoShape 8"/>
            <p:cNvSpPr/>
            <p:nvPr/>
          </p:nvSpPr>
          <p:spPr>
            <a:xfrm>
              <a:off x="756982" y="2038350"/>
              <a:ext cx="2438400" cy="2438400"/>
            </a:xfrm>
            <a:prstGeom prst="ellipse">
              <a:avLst/>
            </a:prstGeom>
            <a:solidFill>
              <a:schemeClr val="accent1">
                <a:alpha val="100000"/>
              </a:schemeClr>
            </a:solidFill>
          </p:spPr>
        </p:sp>
      </p:grpSp>
      <p:grpSp>
        <p:nvGrpSpPr>
          <p:cNvPr id="9" name="Group 9"/>
          <p:cNvGrpSpPr/>
          <p:nvPr/>
        </p:nvGrpSpPr>
        <p:grpSpPr>
          <a:xfrm>
            <a:off x="776032" y="2057470"/>
            <a:ext cx="2400300" cy="3933686"/>
            <a:chOff x="776032" y="2057470"/>
            <a:chExt cx="2400300" cy="3933686"/>
          </a:xfrm>
        </p:grpSpPr>
        <p:sp>
          <p:nvSpPr>
            <p:cNvPr id="10" name="AutoShape 10"/>
            <p:cNvSpPr/>
            <p:nvPr/>
          </p:nvSpPr>
          <p:spPr>
            <a:xfrm>
              <a:off x="776032" y="3257620"/>
              <a:ext cx="2400300" cy="2733536"/>
            </a:xfrm>
            <a:prstGeom prst="rect">
              <a:avLst/>
            </a:prstGeom>
            <a:solidFill>
              <a:schemeClr val="lt1">
                <a:alpha val="100000"/>
              </a:schemeClr>
            </a:solidFill>
          </p:spPr>
          <p:txBody>
            <a:bodyPr vert="horz" wrap="square" rtlCol="0" anchor="ctr" anchorCtr="0">
              <a:noAutofit/>
            </a:bodyPr>
            <a:lstStyle/>
            <a:p>
              <a:pPr algn="ctr">
                <a:lnSpc>
                  <a:spcPct val="100000"/>
                </a:lnSpc>
                <a:spcBef>
                  <a:spcPts val="375"/>
                </a:spcBef>
                <a:defRPr/>
              </a:pPr>
              <a:endParaRPr lang="en-US" sz="1100"/>
            </a:p>
          </p:txBody>
        </p:sp>
        <p:sp>
          <p:nvSpPr>
            <p:cNvPr id="11" name="AutoShape 11"/>
            <p:cNvSpPr/>
            <p:nvPr/>
          </p:nvSpPr>
          <p:spPr>
            <a:xfrm>
              <a:off x="776032" y="2057470"/>
              <a:ext cx="2400300" cy="2400300"/>
            </a:xfrm>
            <a:prstGeom prst="ellipse">
              <a:avLst/>
            </a:prstGeom>
            <a:solidFill>
              <a:schemeClr val="lt1">
                <a:alpha val="100000"/>
              </a:schemeClr>
            </a:solidFill>
          </p:spPr>
        </p:sp>
      </p:grpSp>
      <p:pic>
        <p:nvPicPr>
          <p:cNvPr id="12" name="Picture 12"/>
          <p:cNvPicPr>
            <a:picLocks noChangeAspect="1"/>
          </p:cNvPicPr>
          <p:nvPr/>
        </p:nvPicPr>
        <p:blipFill>
          <a:blip r:embed="rId2"/>
          <a:srcRect/>
          <a:stretch>
            <a:fillRect/>
          </a:stretch>
        </p:blipFill>
        <p:spPr>
          <a:xfrm>
            <a:off x="1166557" y="2296017"/>
            <a:ext cx="1619250" cy="1619250"/>
          </a:xfrm>
          <a:prstGeom prst="ellipse">
            <a:avLst/>
          </a:prstGeom>
          <a:ln w="57150">
            <a:solidFill>
              <a:schemeClr val="accent1"/>
            </a:solidFill>
            <a:prstDash val="solid"/>
          </a:ln>
        </p:spPr>
      </p:pic>
      <p:sp>
        <p:nvSpPr>
          <p:cNvPr id="13" name="AutoShape 13"/>
          <p:cNvSpPr/>
          <p:nvPr/>
        </p:nvSpPr>
        <p:spPr>
          <a:xfrm>
            <a:off x="785557" y="4021401"/>
            <a:ext cx="2381250" cy="454737"/>
          </a:xfrm>
          <a:prstGeom prst="rect">
            <a:avLst/>
          </a:prstGeom>
          <a:noFill/>
        </p:spPr>
        <p:txBody>
          <a:bodyPr vert="horz" wrap="square" lIns="91440" tIns="45720" rIns="91440" bIns="45720" rtlCol="0" anchor="b" anchorCtr="0">
            <a:normAutofit/>
          </a:bodyPr>
          <a:lstStyle/>
          <a:p>
            <a:pPr algn="ctr">
              <a:defRPr/>
            </a:pPr>
            <a:r>
              <a:rPr lang="en-US" sz="1650" b="1">
                <a:solidFill>
                  <a:schemeClr val="dk1">
                    <a:alpha val="100000"/>
                  </a:schemeClr>
                </a:solidFill>
                <a:latin typeface="Noto Sans SC" panose="020B0200000000000000" charset="-122"/>
                <a:ea typeface="Noto Sans SC" panose="020B0200000000000000" charset="-122"/>
                <a:cs typeface="Noto Sans SC" panose="020B0200000000000000" charset="-122"/>
              </a:rPr>
              <a:t>管理层安全承诺</a:t>
            </a:r>
            <a:endParaRPr lang="en-US" sz="1100"/>
          </a:p>
        </p:txBody>
      </p:sp>
      <p:sp>
        <p:nvSpPr>
          <p:cNvPr id="14" name="TextBox 14"/>
          <p:cNvSpPr txBox="1"/>
          <p:nvPr/>
        </p:nvSpPr>
        <p:spPr>
          <a:xfrm>
            <a:off x="766507" y="4515081"/>
            <a:ext cx="2352814" cy="1347864"/>
          </a:xfrm>
          <a:prstGeom prst="rect">
            <a:avLst/>
          </a:prstGeom>
        </p:spPr>
        <p:txBody>
          <a:bodyPr vert="horz" wrap="square" lIns="123825" tIns="57150" rIns="57150" bIns="57150" rtlCol="0" anchor="t" anchorCtr="0">
            <a:noAutofit/>
          </a:bodyPr>
          <a:lstStyle/>
          <a:p>
            <a:pPr algn="ctr">
              <a:lnSpc>
                <a:spcPct val="120000"/>
              </a:lnSpc>
            </a:pPr>
            <a:r>
              <a:rPr lang="en-US" sz="1200">
                <a:solidFill>
                  <a:schemeClr val="dk1">
                    <a:alpha val="100000"/>
                  </a:schemeClr>
                </a:solidFill>
                <a:latin typeface="Noto Sans SC" panose="020B0200000000000000" charset="-122"/>
                <a:ea typeface="Noto Sans SC" panose="020B0200000000000000" charset="-122"/>
                <a:cs typeface="Noto Sans SC" panose="020B0200000000000000" charset="-122"/>
              </a:rPr>
              <a:t>推行企业主要负责人年度安全公开课制度，签订各级管理人员安全履职承诺书，将安全领导力纳入晋升考核指标。</a:t>
            </a:r>
            <a:endParaRPr lang="en-US" sz="12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grpSp>
        <p:nvGrpSpPr>
          <p:cNvPr id="15" name="Group 15"/>
          <p:cNvGrpSpPr/>
          <p:nvPr/>
        </p:nvGrpSpPr>
        <p:grpSpPr>
          <a:xfrm>
            <a:off x="3511699" y="1519581"/>
            <a:ext cx="2438400" cy="4538319"/>
            <a:chOff x="3511699" y="1519581"/>
            <a:chExt cx="2438400" cy="4538319"/>
          </a:xfrm>
        </p:grpSpPr>
        <p:sp>
          <p:nvSpPr>
            <p:cNvPr id="16" name="AutoShape 16"/>
            <p:cNvSpPr/>
            <p:nvPr/>
          </p:nvSpPr>
          <p:spPr>
            <a:xfrm>
              <a:off x="3511699" y="2748306"/>
              <a:ext cx="2438400" cy="3309594"/>
            </a:xfrm>
            <a:prstGeom prst="rect">
              <a:avLst/>
            </a:prstGeom>
            <a:solidFill>
              <a:schemeClr val="accent1">
                <a:alpha val="100000"/>
              </a:schemeClr>
            </a:solidFill>
          </p:spPr>
          <p:txBody>
            <a:bodyPr vert="horz" wrap="square" rtlCol="0" anchor="ctr" anchorCtr="0">
              <a:noAutofit/>
            </a:bodyPr>
            <a:lstStyle/>
            <a:p>
              <a:pPr algn="ctr">
                <a:lnSpc>
                  <a:spcPct val="100000"/>
                </a:lnSpc>
                <a:spcBef>
                  <a:spcPts val="375"/>
                </a:spcBef>
                <a:defRPr/>
              </a:pPr>
              <a:endParaRPr lang="en-US" sz="1100"/>
            </a:p>
          </p:txBody>
        </p:sp>
        <p:sp>
          <p:nvSpPr>
            <p:cNvPr id="17" name="AutoShape 17"/>
            <p:cNvSpPr/>
            <p:nvPr/>
          </p:nvSpPr>
          <p:spPr>
            <a:xfrm>
              <a:off x="3511699" y="1519581"/>
              <a:ext cx="2438400" cy="2438400"/>
            </a:xfrm>
            <a:prstGeom prst="ellipse">
              <a:avLst/>
            </a:prstGeom>
            <a:solidFill>
              <a:schemeClr val="accent1">
                <a:alpha val="100000"/>
              </a:schemeClr>
            </a:solidFill>
          </p:spPr>
        </p:sp>
      </p:grpSp>
      <p:grpSp>
        <p:nvGrpSpPr>
          <p:cNvPr id="18" name="Group 18"/>
          <p:cNvGrpSpPr/>
          <p:nvPr/>
        </p:nvGrpSpPr>
        <p:grpSpPr>
          <a:xfrm>
            <a:off x="3530749" y="1538700"/>
            <a:ext cx="2400300" cy="4519200"/>
            <a:chOff x="3530749" y="1538700"/>
            <a:chExt cx="2400300" cy="4519200"/>
          </a:xfrm>
        </p:grpSpPr>
        <p:sp>
          <p:nvSpPr>
            <p:cNvPr id="19" name="AutoShape 19"/>
            <p:cNvSpPr/>
            <p:nvPr/>
          </p:nvSpPr>
          <p:spPr>
            <a:xfrm>
              <a:off x="3530749" y="2738850"/>
              <a:ext cx="2400300" cy="3319050"/>
            </a:xfrm>
            <a:prstGeom prst="rect">
              <a:avLst/>
            </a:prstGeom>
            <a:solidFill>
              <a:schemeClr val="accent1">
                <a:alpha val="100000"/>
              </a:schemeClr>
            </a:solidFill>
          </p:spPr>
          <p:txBody>
            <a:bodyPr vert="horz" wrap="square" rtlCol="0" anchor="ctr" anchorCtr="0">
              <a:noAutofit/>
            </a:bodyPr>
            <a:lstStyle/>
            <a:p>
              <a:pPr algn="ctr">
                <a:lnSpc>
                  <a:spcPct val="100000"/>
                </a:lnSpc>
                <a:spcBef>
                  <a:spcPts val="375"/>
                </a:spcBef>
                <a:defRPr/>
              </a:pPr>
              <a:endParaRPr lang="en-US" sz="1100"/>
            </a:p>
          </p:txBody>
        </p:sp>
        <p:sp>
          <p:nvSpPr>
            <p:cNvPr id="20" name="AutoShape 20"/>
            <p:cNvSpPr/>
            <p:nvPr/>
          </p:nvSpPr>
          <p:spPr>
            <a:xfrm>
              <a:off x="3530749" y="1538700"/>
              <a:ext cx="2400300" cy="2400300"/>
            </a:xfrm>
            <a:prstGeom prst="ellipse">
              <a:avLst/>
            </a:prstGeom>
            <a:solidFill>
              <a:schemeClr val="accent1">
                <a:alpha val="100000"/>
              </a:schemeClr>
            </a:solidFill>
          </p:spPr>
        </p:sp>
      </p:grpSp>
      <p:pic>
        <p:nvPicPr>
          <p:cNvPr id="21" name="Picture 21"/>
          <p:cNvPicPr>
            <a:picLocks noChangeAspect="1"/>
          </p:cNvPicPr>
          <p:nvPr/>
        </p:nvPicPr>
        <p:blipFill>
          <a:blip r:embed="rId3"/>
          <a:srcRect/>
          <a:stretch>
            <a:fillRect/>
          </a:stretch>
        </p:blipFill>
        <p:spPr>
          <a:xfrm>
            <a:off x="3921274" y="1872498"/>
            <a:ext cx="1619250" cy="1619250"/>
          </a:xfrm>
          <a:prstGeom prst="ellipse">
            <a:avLst/>
          </a:prstGeom>
          <a:ln w="57150">
            <a:solidFill>
              <a:srgbClr val="FFFFFF"/>
            </a:solidFill>
            <a:prstDash val="solid"/>
          </a:ln>
        </p:spPr>
      </p:pic>
      <p:sp>
        <p:nvSpPr>
          <p:cNvPr id="22" name="AutoShape 22"/>
          <p:cNvSpPr/>
          <p:nvPr/>
        </p:nvSpPr>
        <p:spPr>
          <a:xfrm>
            <a:off x="3530749" y="3664557"/>
            <a:ext cx="2381250" cy="454737"/>
          </a:xfrm>
          <a:prstGeom prst="rect">
            <a:avLst/>
          </a:prstGeom>
          <a:noFill/>
        </p:spPr>
        <p:txBody>
          <a:bodyPr vert="horz" wrap="square" lIns="91440" tIns="45720" rIns="91440" bIns="45720" rtlCol="0" anchor="b" anchorCtr="0">
            <a:normAutofit/>
          </a:bodyPr>
          <a:lstStyle/>
          <a:p>
            <a:pPr algn="ctr">
              <a:defRPr/>
            </a:pPr>
            <a:r>
              <a:rPr lang="en-US" sz="1650" b="1">
                <a:solidFill>
                  <a:srgbClr val="FFFFFF">
                    <a:alpha val="100000"/>
                  </a:srgbClr>
                </a:solidFill>
                <a:latin typeface="Noto Sans SC" panose="020B0200000000000000" charset="-122"/>
                <a:ea typeface="Noto Sans SC" panose="020B0200000000000000" charset="-122"/>
                <a:cs typeface="Noto Sans SC" panose="020B0200000000000000" charset="-122"/>
              </a:rPr>
              <a:t>基层安全细胞工程</a:t>
            </a:r>
            <a:endParaRPr lang="en-US" sz="1100"/>
          </a:p>
        </p:txBody>
      </p:sp>
      <p:sp>
        <p:nvSpPr>
          <p:cNvPr id="23" name="TextBox 23"/>
          <p:cNvSpPr txBox="1"/>
          <p:nvPr/>
        </p:nvSpPr>
        <p:spPr>
          <a:xfrm>
            <a:off x="3516391" y="4158236"/>
            <a:ext cx="2352814" cy="1347864"/>
          </a:xfrm>
          <a:prstGeom prst="rect">
            <a:avLst/>
          </a:prstGeom>
        </p:spPr>
        <p:txBody>
          <a:bodyPr vert="horz" wrap="square" lIns="123825" tIns="57150" rIns="57150" bIns="57150" rtlCol="0" anchor="t" anchorCtr="0">
            <a:noAutofit/>
          </a:bodyPr>
          <a:lstStyle/>
          <a:p>
            <a:pPr algn="ctr">
              <a:lnSpc>
                <a:spcPct val="120000"/>
              </a:lnSpc>
            </a:pPr>
            <a:r>
              <a:rPr lang="en-US" sz="1200">
                <a:solidFill>
                  <a:srgbClr val="FFFFFF">
                    <a:alpha val="100000"/>
                  </a:srgbClr>
                </a:solidFill>
                <a:latin typeface="Noto Sans SC" panose="020B0200000000000000" charset="-122"/>
                <a:ea typeface="Noto Sans SC" panose="020B0200000000000000" charset="-122"/>
                <a:cs typeface="Noto Sans SC" panose="020B0200000000000000" charset="-122"/>
              </a:rPr>
              <a:t>在每个班组设立兼职安全员，建立"班前5分钟安全分享"机制，开展"手指口述"操作法标准化活动，打造自主管理型班组。</a:t>
            </a:r>
            <a:endParaRPr lang="en-US" sz="1200">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grpSp>
        <p:nvGrpSpPr>
          <p:cNvPr id="24" name="Group 24"/>
          <p:cNvGrpSpPr/>
          <p:nvPr/>
        </p:nvGrpSpPr>
        <p:grpSpPr>
          <a:xfrm>
            <a:off x="6276080" y="1519581"/>
            <a:ext cx="2438400" cy="4538319"/>
            <a:chOff x="6276080" y="1519581"/>
            <a:chExt cx="2438400" cy="4538319"/>
          </a:xfrm>
        </p:grpSpPr>
        <p:sp>
          <p:nvSpPr>
            <p:cNvPr id="25" name="AutoShape 25"/>
            <p:cNvSpPr/>
            <p:nvPr/>
          </p:nvSpPr>
          <p:spPr>
            <a:xfrm>
              <a:off x="6276080" y="2748306"/>
              <a:ext cx="2438400" cy="3309594"/>
            </a:xfrm>
            <a:prstGeom prst="rect">
              <a:avLst/>
            </a:prstGeom>
            <a:solidFill>
              <a:schemeClr val="accent1">
                <a:alpha val="100000"/>
              </a:schemeClr>
            </a:solidFill>
          </p:spPr>
          <p:txBody>
            <a:bodyPr vert="horz" wrap="square" rtlCol="0" anchor="ctr" anchorCtr="0">
              <a:noAutofit/>
            </a:bodyPr>
            <a:lstStyle/>
            <a:p>
              <a:pPr algn="ctr">
                <a:lnSpc>
                  <a:spcPct val="100000"/>
                </a:lnSpc>
                <a:spcBef>
                  <a:spcPts val="375"/>
                </a:spcBef>
                <a:defRPr/>
              </a:pPr>
              <a:endParaRPr lang="en-US" sz="1100"/>
            </a:p>
          </p:txBody>
        </p:sp>
        <p:sp>
          <p:nvSpPr>
            <p:cNvPr id="26" name="AutoShape 26"/>
            <p:cNvSpPr/>
            <p:nvPr/>
          </p:nvSpPr>
          <p:spPr>
            <a:xfrm>
              <a:off x="6276080" y="1519581"/>
              <a:ext cx="2438400" cy="2438400"/>
            </a:xfrm>
            <a:prstGeom prst="ellipse">
              <a:avLst/>
            </a:prstGeom>
            <a:solidFill>
              <a:schemeClr val="accent1">
                <a:alpha val="100000"/>
              </a:schemeClr>
            </a:solidFill>
          </p:spPr>
        </p:sp>
      </p:grpSp>
      <p:grpSp>
        <p:nvGrpSpPr>
          <p:cNvPr id="27" name="Group 27"/>
          <p:cNvGrpSpPr/>
          <p:nvPr/>
        </p:nvGrpSpPr>
        <p:grpSpPr>
          <a:xfrm>
            <a:off x="6295130" y="1538700"/>
            <a:ext cx="2400300" cy="4519200"/>
            <a:chOff x="6295130" y="1538700"/>
            <a:chExt cx="2400300" cy="4519200"/>
          </a:xfrm>
        </p:grpSpPr>
        <p:sp>
          <p:nvSpPr>
            <p:cNvPr id="28" name="AutoShape 28"/>
            <p:cNvSpPr/>
            <p:nvPr/>
          </p:nvSpPr>
          <p:spPr>
            <a:xfrm>
              <a:off x="6295130" y="2738850"/>
              <a:ext cx="2400300" cy="3319050"/>
            </a:xfrm>
            <a:prstGeom prst="rect">
              <a:avLst/>
            </a:prstGeom>
            <a:solidFill>
              <a:schemeClr val="accent1">
                <a:alpha val="100000"/>
              </a:schemeClr>
            </a:solidFill>
          </p:spPr>
          <p:txBody>
            <a:bodyPr vert="horz" wrap="square" rtlCol="0" anchor="ctr" anchorCtr="0">
              <a:noAutofit/>
            </a:bodyPr>
            <a:lstStyle/>
            <a:p>
              <a:pPr algn="ctr">
                <a:lnSpc>
                  <a:spcPct val="100000"/>
                </a:lnSpc>
                <a:spcBef>
                  <a:spcPts val="375"/>
                </a:spcBef>
                <a:defRPr/>
              </a:pPr>
              <a:endParaRPr lang="en-US" sz="1100"/>
            </a:p>
          </p:txBody>
        </p:sp>
        <p:sp>
          <p:nvSpPr>
            <p:cNvPr id="29" name="AutoShape 29"/>
            <p:cNvSpPr/>
            <p:nvPr/>
          </p:nvSpPr>
          <p:spPr>
            <a:xfrm>
              <a:off x="6295130" y="1538700"/>
              <a:ext cx="2400300" cy="2400300"/>
            </a:xfrm>
            <a:prstGeom prst="ellipse">
              <a:avLst/>
            </a:prstGeom>
            <a:solidFill>
              <a:schemeClr val="accent1">
                <a:alpha val="100000"/>
              </a:schemeClr>
            </a:solidFill>
          </p:spPr>
        </p:sp>
      </p:grpSp>
      <p:pic>
        <p:nvPicPr>
          <p:cNvPr id="30" name="Picture 30"/>
          <p:cNvPicPr>
            <a:picLocks noChangeAspect="1"/>
          </p:cNvPicPr>
          <p:nvPr/>
        </p:nvPicPr>
        <p:blipFill>
          <a:blip r:embed="rId4"/>
          <a:srcRect/>
          <a:stretch>
            <a:fillRect/>
          </a:stretch>
        </p:blipFill>
        <p:spPr>
          <a:xfrm>
            <a:off x="6685655" y="1872498"/>
            <a:ext cx="1619250" cy="1619250"/>
          </a:xfrm>
          <a:prstGeom prst="ellipse">
            <a:avLst/>
          </a:prstGeom>
          <a:ln w="57150">
            <a:solidFill>
              <a:srgbClr val="FFFFFF"/>
            </a:solidFill>
            <a:prstDash val="solid"/>
          </a:ln>
        </p:spPr>
      </p:pic>
      <p:sp>
        <p:nvSpPr>
          <p:cNvPr id="31" name="AutoShape 31"/>
          <p:cNvSpPr/>
          <p:nvPr/>
        </p:nvSpPr>
        <p:spPr>
          <a:xfrm>
            <a:off x="6295130" y="3664557"/>
            <a:ext cx="2381250" cy="454737"/>
          </a:xfrm>
          <a:prstGeom prst="rect">
            <a:avLst/>
          </a:prstGeom>
          <a:noFill/>
        </p:spPr>
        <p:txBody>
          <a:bodyPr vert="horz" wrap="square" lIns="91440" tIns="45720" rIns="91440" bIns="45720" rtlCol="0" anchor="b" anchorCtr="0">
            <a:normAutofit/>
          </a:bodyPr>
          <a:lstStyle/>
          <a:p>
            <a:pPr algn="ctr">
              <a:defRPr/>
            </a:pPr>
            <a:r>
              <a:rPr lang="en-US" sz="1650" b="1">
                <a:solidFill>
                  <a:srgbClr val="FFFFFF">
                    <a:alpha val="100000"/>
                  </a:srgbClr>
                </a:solidFill>
                <a:latin typeface="Noto Sans SC" panose="020B0200000000000000" charset="-122"/>
                <a:ea typeface="Noto Sans SC" panose="020B0200000000000000" charset="-122"/>
                <a:cs typeface="Noto Sans SC" panose="020B0200000000000000" charset="-122"/>
              </a:rPr>
              <a:t>安全绩效可视化</a:t>
            </a:r>
            <a:endParaRPr lang="en-US" sz="1100"/>
          </a:p>
        </p:txBody>
      </p:sp>
      <p:sp>
        <p:nvSpPr>
          <p:cNvPr id="32" name="TextBox 32"/>
          <p:cNvSpPr txBox="1"/>
          <p:nvPr/>
        </p:nvSpPr>
        <p:spPr>
          <a:xfrm>
            <a:off x="6280772" y="4158236"/>
            <a:ext cx="2352814" cy="1347864"/>
          </a:xfrm>
          <a:prstGeom prst="rect">
            <a:avLst/>
          </a:prstGeom>
        </p:spPr>
        <p:txBody>
          <a:bodyPr vert="horz" wrap="square" lIns="123825" tIns="57150" rIns="57150" bIns="57150" rtlCol="0" anchor="t" anchorCtr="0">
            <a:noAutofit/>
          </a:bodyPr>
          <a:lstStyle/>
          <a:p>
            <a:pPr algn="ctr">
              <a:lnSpc>
                <a:spcPct val="120000"/>
              </a:lnSpc>
            </a:pPr>
            <a:r>
              <a:rPr lang="en-US" sz="1200">
                <a:solidFill>
                  <a:srgbClr val="FFFFFF">
                    <a:alpha val="100000"/>
                  </a:srgbClr>
                </a:solidFill>
                <a:latin typeface="Noto Sans SC" panose="020B0200000000000000" charset="-122"/>
                <a:ea typeface="Noto Sans SC" panose="020B0200000000000000" charset="-122"/>
                <a:cs typeface="Noto Sans SC" panose="020B0200000000000000" charset="-122"/>
              </a:rPr>
              <a:t>在生产区域设置电子看板实时显示安全指标，每月发布安全文化成熟度雷达图，通过数据驱动持续改进。</a:t>
            </a:r>
            <a:endParaRPr lang="en-US" sz="1200">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grpSp>
        <p:nvGrpSpPr>
          <p:cNvPr id="33" name="Group 33"/>
          <p:cNvGrpSpPr/>
          <p:nvPr/>
        </p:nvGrpSpPr>
        <p:grpSpPr>
          <a:xfrm>
            <a:off x="9022814" y="2038350"/>
            <a:ext cx="2438400" cy="4019550"/>
            <a:chOff x="9022814" y="2038350"/>
            <a:chExt cx="2438400" cy="4019550"/>
          </a:xfrm>
        </p:grpSpPr>
        <p:sp>
          <p:nvSpPr>
            <p:cNvPr id="34" name="AutoShape 34"/>
            <p:cNvSpPr/>
            <p:nvPr/>
          </p:nvSpPr>
          <p:spPr>
            <a:xfrm>
              <a:off x="9022814" y="3267075"/>
              <a:ext cx="2438400" cy="2790825"/>
            </a:xfrm>
            <a:prstGeom prst="rect">
              <a:avLst/>
            </a:prstGeom>
            <a:solidFill>
              <a:schemeClr val="accent1">
                <a:alpha val="100000"/>
              </a:schemeClr>
            </a:solidFill>
          </p:spPr>
          <p:txBody>
            <a:bodyPr vert="horz" wrap="square" rtlCol="0" anchor="ctr" anchorCtr="0">
              <a:noAutofit/>
            </a:bodyPr>
            <a:lstStyle/>
            <a:p>
              <a:pPr algn="ctr">
                <a:lnSpc>
                  <a:spcPct val="100000"/>
                </a:lnSpc>
                <a:spcBef>
                  <a:spcPts val="375"/>
                </a:spcBef>
                <a:defRPr/>
              </a:pPr>
              <a:endParaRPr lang="en-US" sz="1100"/>
            </a:p>
          </p:txBody>
        </p:sp>
        <p:sp>
          <p:nvSpPr>
            <p:cNvPr id="35" name="AutoShape 35"/>
            <p:cNvSpPr/>
            <p:nvPr/>
          </p:nvSpPr>
          <p:spPr>
            <a:xfrm>
              <a:off x="9022814" y="2038350"/>
              <a:ext cx="2438400" cy="2438400"/>
            </a:xfrm>
            <a:prstGeom prst="ellipse">
              <a:avLst/>
            </a:prstGeom>
            <a:solidFill>
              <a:schemeClr val="accent1">
                <a:alpha val="100000"/>
              </a:schemeClr>
            </a:solidFill>
          </p:spPr>
        </p:sp>
      </p:grpSp>
      <p:grpSp>
        <p:nvGrpSpPr>
          <p:cNvPr id="36" name="Group 36"/>
          <p:cNvGrpSpPr/>
          <p:nvPr/>
        </p:nvGrpSpPr>
        <p:grpSpPr>
          <a:xfrm>
            <a:off x="9041864" y="2057470"/>
            <a:ext cx="2400300" cy="3933686"/>
            <a:chOff x="9041864" y="2057470"/>
            <a:chExt cx="2400300" cy="3933686"/>
          </a:xfrm>
        </p:grpSpPr>
        <p:sp>
          <p:nvSpPr>
            <p:cNvPr id="37" name="AutoShape 37"/>
            <p:cNvSpPr/>
            <p:nvPr/>
          </p:nvSpPr>
          <p:spPr>
            <a:xfrm>
              <a:off x="9041864" y="3257620"/>
              <a:ext cx="2400300" cy="2733536"/>
            </a:xfrm>
            <a:prstGeom prst="rect">
              <a:avLst/>
            </a:prstGeom>
            <a:solidFill>
              <a:schemeClr val="lt1">
                <a:alpha val="100000"/>
              </a:schemeClr>
            </a:solidFill>
          </p:spPr>
          <p:txBody>
            <a:bodyPr vert="horz" wrap="square" rtlCol="0" anchor="ctr" anchorCtr="0">
              <a:noAutofit/>
            </a:bodyPr>
            <a:lstStyle/>
            <a:p>
              <a:pPr algn="ctr">
                <a:lnSpc>
                  <a:spcPct val="100000"/>
                </a:lnSpc>
                <a:spcBef>
                  <a:spcPts val="375"/>
                </a:spcBef>
                <a:defRPr/>
              </a:pPr>
              <a:endParaRPr lang="en-US" sz="1100"/>
            </a:p>
          </p:txBody>
        </p:sp>
        <p:sp>
          <p:nvSpPr>
            <p:cNvPr id="38" name="AutoShape 38"/>
            <p:cNvSpPr/>
            <p:nvPr/>
          </p:nvSpPr>
          <p:spPr>
            <a:xfrm>
              <a:off x="9041864" y="2057470"/>
              <a:ext cx="2400300" cy="2400300"/>
            </a:xfrm>
            <a:prstGeom prst="ellipse">
              <a:avLst/>
            </a:prstGeom>
            <a:solidFill>
              <a:schemeClr val="lt1">
                <a:alpha val="100000"/>
              </a:schemeClr>
            </a:solidFill>
          </p:spPr>
        </p:sp>
      </p:grpSp>
      <p:pic>
        <p:nvPicPr>
          <p:cNvPr id="39" name="Picture 39"/>
          <p:cNvPicPr>
            <a:picLocks noChangeAspect="1"/>
          </p:cNvPicPr>
          <p:nvPr/>
        </p:nvPicPr>
        <p:blipFill>
          <a:blip r:embed="rId5"/>
          <a:srcRect/>
          <a:stretch>
            <a:fillRect/>
          </a:stretch>
        </p:blipFill>
        <p:spPr>
          <a:xfrm>
            <a:off x="9432389" y="2296017"/>
            <a:ext cx="1619250" cy="1619250"/>
          </a:xfrm>
          <a:prstGeom prst="ellipse">
            <a:avLst/>
          </a:prstGeom>
          <a:ln w="57150">
            <a:solidFill>
              <a:schemeClr val="accent1"/>
            </a:solidFill>
            <a:prstDash val="solid"/>
          </a:ln>
        </p:spPr>
      </p:pic>
      <p:sp>
        <p:nvSpPr>
          <p:cNvPr id="40" name="AutoShape 40"/>
          <p:cNvSpPr/>
          <p:nvPr/>
        </p:nvSpPr>
        <p:spPr>
          <a:xfrm>
            <a:off x="9051389" y="4021401"/>
            <a:ext cx="2381250" cy="454737"/>
          </a:xfrm>
          <a:prstGeom prst="rect">
            <a:avLst/>
          </a:prstGeom>
          <a:noFill/>
        </p:spPr>
        <p:txBody>
          <a:bodyPr vert="horz" wrap="square" lIns="91440" tIns="45720" rIns="91440" bIns="45720" rtlCol="0" anchor="b" anchorCtr="0">
            <a:normAutofit/>
          </a:bodyPr>
          <a:lstStyle/>
          <a:p>
            <a:pPr algn="ctr">
              <a:defRPr/>
            </a:pPr>
            <a:r>
              <a:rPr lang="en-US" sz="1650" b="1">
                <a:solidFill>
                  <a:schemeClr val="dk1">
                    <a:alpha val="100000"/>
                  </a:schemeClr>
                </a:solidFill>
                <a:latin typeface="Noto Sans SC" panose="020B0200000000000000" charset="-122"/>
                <a:ea typeface="Noto Sans SC" panose="020B0200000000000000" charset="-122"/>
                <a:cs typeface="Noto Sans SC" panose="020B0200000000000000" charset="-122"/>
              </a:rPr>
              <a:t>安全文化诊断升级</a:t>
            </a:r>
            <a:endParaRPr lang="en-US" sz="1100"/>
          </a:p>
        </p:txBody>
      </p:sp>
      <p:sp>
        <p:nvSpPr>
          <p:cNvPr id="41" name="TextBox 41"/>
          <p:cNvSpPr txBox="1"/>
          <p:nvPr/>
        </p:nvSpPr>
        <p:spPr>
          <a:xfrm>
            <a:off x="9032339" y="4515081"/>
            <a:ext cx="2352814" cy="1347864"/>
          </a:xfrm>
          <a:prstGeom prst="rect">
            <a:avLst/>
          </a:prstGeom>
        </p:spPr>
        <p:txBody>
          <a:bodyPr vert="horz" wrap="square" lIns="123825" tIns="57150" rIns="57150" bIns="57150" rtlCol="0" anchor="t" anchorCtr="0">
            <a:noAutofit/>
          </a:bodyPr>
          <a:lstStyle/>
          <a:p>
            <a:pPr algn="ctr">
              <a:lnSpc>
                <a:spcPct val="120000"/>
              </a:lnSpc>
            </a:pPr>
            <a:r>
              <a:rPr lang="en-US" sz="1200">
                <a:solidFill>
                  <a:schemeClr val="dk1">
                    <a:alpha val="100000"/>
                  </a:schemeClr>
                </a:solidFill>
                <a:latin typeface="Noto Sans SC" panose="020B0200000000000000" charset="-122"/>
                <a:ea typeface="Noto Sans SC" panose="020B0200000000000000" charset="-122"/>
                <a:cs typeface="Noto Sans SC" panose="020B0200000000000000" charset="-122"/>
              </a:rPr>
              <a:t>每年聘请第三方机构开展安全文化评估，针对薄弱环节实施专项提升计划，将评估结果与企业安全标准化评审挂钩。</a:t>
            </a:r>
            <a:endParaRPr lang="en-US" sz="12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flipH="1">
            <a:off x="0" y="5031391"/>
            <a:ext cx="4927568" cy="1140809"/>
            <a:chOff x="0" y="5031391"/>
            <a:chExt cx="4927568" cy="1140809"/>
          </a:xfrm>
        </p:grpSpPr>
        <p:sp>
          <p:nvSpPr>
            <p:cNvPr id="3" name="Freeform 3"/>
            <p:cNvSpPr/>
            <p:nvPr/>
          </p:nvSpPr>
          <p:spPr>
            <a:xfrm flipH="1">
              <a:off x="0" y="5031391"/>
              <a:ext cx="4927568" cy="1140809"/>
            </a:xfrm>
            <a:custGeom>
              <a:avLst/>
              <a:gdLst/>
              <a:ahLst/>
              <a:cxnLst/>
              <a:rect l="l" t="t" r="r" b="b"/>
              <a:pathLst>
                <a:path w="3695700" h="855590">
                  <a:moveTo>
                    <a:pt x="3695700" y="0"/>
                  </a:moveTo>
                  <a:lnTo>
                    <a:pt x="0" y="0"/>
                  </a:lnTo>
                  <a:lnTo>
                    <a:pt x="0" y="855590"/>
                  </a:lnTo>
                  <a:lnTo>
                    <a:pt x="3145025" y="855590"/>
                  </a:lnTo>
                </a:path>
              </a:pathLst>
            </a:custGeom>
            <a:solidFill>
              <a:schemeClr val="accent1">
                <a:alpha val="100000"/>
              </a:schemeClr>
            </a:solidFill>
          </p:spPr>
        </p:sp>
        <p:sp>
          <p:nvSpPr>
            <p:cNvPr id="4" name="AutoShape 4"/>
            <p:cNvSpPr/>
            <p:nvPr/>
          </p:nvSpPr>
          <p:spPr>
            <a:xfrm>
              <a:off x="709708" y="5373434"/>
              <a:ext cx="4106132" cy="400145"/>
            </a:xfrm>
            <a:prstGeom prst="rect">
              <a:avLst/>
            </a:prstGeom>
            <a:noFill/>
          </p:spPr>
        </p:sp>
      </p:grpSp>
      <p:sp>
        <p:nvSpPr>
          <p:cNvPr id="5" name="AutoShape 5"/>
          <p:cNvSpPr/>
          <p:nvPr/>
        </p:nvSpPr>
        <p:spPr>
          <a:xfrm rot="5400000" flipH="1">
            <a:off x="-174296" y="507378"/>
            <a:ext cx="1422400" cy="1073808"/>
          </a:xfrm>
          <a:prstGeom prst="triangle">
            <a:avLst>
              <a:gd name="adj" fmla="val 50000"/>
            </a:avLst>
          </a:prstGeom>
          <a:solidFill>
            <a:schemeClr val="accent1">
              <a:alpha val="100000"/>
            </a:schemeClr>
          </a:solidFill>
        </p:spPr>
      </p:sp>
      <p:sp>
        <p:nvSpPr>
          <p:cNvPr id="6" name="AutoShape 6"/>
          <p:cNvSpPr/>
          <p:nvPr/>
        </p:nvSpPr>
        <p:spPr>
          <a:xfrm>
            <a:off x="7726567" y="-71554"/>
            <a:ext cx="4807599" cy="7038425"/>
          </a:xfrm>
          <a:prstGeom prst="parallelogram">
            <a:avLst>
              <a:gd name="adj" fmla="val 79471"/>
            </a:avLst>
          </a:prstGeom>
          <a:solidFill>
            <a:schemeClr val="accent1">
              <a:alpha val="50000"/>
            </a:schemeClr>
          </a:solidFill>
        </p:spPr>
      </p:sp>
      <p:grpSp>
        <p:nvGrpSpPr>
          <p:cNvPr id="7" name="Group 7"/>
          <p:cNvGrpSpPr/>
          <p:nvPr/>
        </p:nvGrpSpPr>
        <p:grpSpPr>
          <a:xfrm>
            <a:off x="6819782" y="333082"/>
            <a:ext cx="3530563" cy="4353555"/>
            <a:chOff x="6819782" y="333082"/>
            <a:chExt cx="3530563" cy="4353555"/>
          </a:xfrm>
        </p:grpSpPr>
        <p:cxnSp>
          <p:nvCxnSpPr>
            <p:cNvPr id="8" name="Connector 8"/>
            <p:cNvCxnSpPr/>
            <p:nvPr/>
          </p:nvCxnSpPr>
          <p:spPr>
            <a:xfrm flipH="1">
              <a:off x="6819782" y="699506"/>
              <a:ext cx="3352800" cy="3987131"/>
            </a:xfrm>
            <a:prstGeom prst="line">
              <a:avLst/>
            </a:prstGeom>
            <a:ln w="6350">
              <a:solidFill>
                <a:schemeClr val="lt1"/>
              </a:solidFill>
              <a:prstDash val="solid"/>
              <a:headEnd type="none"/>
              <a:tailEnd type="none"/>
            </a:ln>
          </p:spPr>
          <p:style>
            <a:lnRef idx="0">
              <a:schemeClr val="lt1"/>
            </a:lnRef>
            <a:fillRef idx="1">
              <a:schemeClr val="lt1"/>
            </a:fillRef>
            <a:effectRef idx="0">
              <a:schemeClr val="lt1"/>
            </a:effectRef>
            <a:fontRef idx="minor">
              <a:schemeClr val="lt1"/>
            </a:fontRef>
          </p:style>
        </p:cxnSp>
        <p:cxnSp>
          <p:nvCxnSpPr>
            <p:cNvPr id="9" name="Connector 9"/>
            <p:cNvCxnSpPr/>
            <p:nvPr/>
          </p:nvCxnSpPr>
          <p:spPr>
            <a:xfrm flipH="1">
              <a:off x="6997545" y="333082"/>
              <a:ext cx="3352800" cy="3987131"/>
            </a:xfrm>
            <a:prstGeom prst="line">
              <a:avLst/>
            </a:prstGeom>
            <a:ln w="6350">
              <a:solidFill>
                <a:schemeClr val="lt1"/>
              </a:solidFill>
              <a:prstDash val="solid"/>
              <a:headEnd type="none"/>
              <a:tailEnd type="none"/>
            </a:ln>
          </p:spPr>
          <p:style>
            <a:lnRef idx="0">
              <a:schemeClr val="lt1"/>
            </a:lnRef>
            <a:fillRef idx="1">
              <a:schemeClr val="lt1"/>
            </a:fillRef>
            <a:effectRef idx="0">
              <a:schemeClr val="lt1"/>
            </a:effectRef>
            <a:fontRef idx="minor">
              <a:schemeClr val="lt1"/>
            </a:fontRef>
          </p:style>
        </p:cxnSp>
      </p:grpSp>
      <p:sp>
        <p:nvSpPr>
          <p:cNvPr id="10" name="AutoShape 10"/>
          <p:cNvSpPr/>
          <p:nvPr/>
        </p:nvSpPr>
        <p:spPr>
          <a:xfrm>
            <a:off x="7373114" y="1864353"/>
            <a:ext cx="4807599" cy="7038425"/>
          </a:xfrm>
          <a:prstGeom prst="parallelogram">
            <a:avLst>
              <a:gd name="adj" fmla="val 79471"/>
            </a:avLst>
          </a:prstGeom>
          <a:solidFill>
            <a:schemeClr val="accent1">
              <a:alpha val="50000"/>
            </a:schemeClr>
          </a:solidFill>
        </p:spPr>
      </p:sp>
      <p:sp>
        <p:nvSpPr>
          <p:cNvPr id="11" name="TextBox 11"/>
          <p:cNvSpPr txBox="1"/>
          <p:nvPr/>
        </p:nvSpPr>
        <p:spPr>
          <a:xfrm>
            <a:off x="1822117" y="2081176"/>
            <a:ext cx="6238875" cy="1943100"/>
          </a:xfrm>
          <a:prstGeom prst="rect">
            <a:avLst/>
          </a:prstGeom>
        </p:spPr>
        <p:txBody>
          <a:bodyPr vert="horz" wrap="square" lIns="114300" tIns="57150" rIns="114300" bIns="57150" rtlCol="0" anchor="t" anchorCtr="0">
            <a:spAutoFit/>
          </a:bodyPr>
          <a:lstStyle/>
          <a:p>
            <a:pPr algn="ctr">
              <a:lnSpc>
                <a:spcPct val="120000"/>
              </a:lnSpc>
            </a:pPr>
            <a:r>
              <a:rPr lang="en-US" sz="9600" b="1">
                <a:solidFill>
                  <a:schemeClr val="accent1">
                    <a:alpha val="100000"/>
                  </a:schemeClr>
                </a:solidFill>
                <a:latin typeface="Noto Sans SC" panose="020B0200000000000000" charset="-122"/>
                <a:ea typeface="Noto Sans SC" panose="020B0200000000000000" charset="-122"/>
                <a:cs typeface="Noto Sans SC" panose="020B0200000000000000" charset="-122"/>
              </a:rPr>
              <a:t>THANKS</a:t>
            </a:r>
            <a:endParaRPr lang="en-US" sz="96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860054"/>
            <a:ext cx="12192000" cy="5192971"/>
          </a:xfrm>
          <a:prstGeom prst="rect">
            <a:avLst/>
          </a:prstGeom>
          <a:solidFill>
            <a:schemeClr val="accent1">
              <a:alpha val="16000"/>
            </a:schemeClr>
          </a:solidFill>
        </p:spPr>
        <p:txBody>
          <a:bodyPr vert="horz" wrap="square" lIns="91440" tIns="45720" rIns="91440" bIns="45720" rtlCol="0" anchor="ctr" anchorCtr="0">
            <a:noAutofit/>
          </a:bodyPr>
          <a:lstStyle/>
          <a:p>
            <a:pPr algn="ctr">
              <a:lnSpc>
                <a:spcPct val="100000"/>
              </a:lnSpc>
              <a:spcBef>
                <a:spcPts val="375"/>
              </a:spcBef>
              <a:defRPr/>
            </a:pPr>
            <a:endParaRPr lang="en-US" sz="1100"/>
          </a:p>
        </p:txBody>
      </p:sp>
      <p:sp>
        <p:nvSpPr>
          <p:cNvPr id="3" name="TextBox 3"/>
          <p:cNvSpPr txBox="1"/>
          <p:nvPr/>
        </p:nvSpPr>
        <p:spPr>
          <a:xfrm>
            <a:off x="3829056" y="2526030"/>
            <a:ext cx="7644490" cy="1805940"/>
          </a:xfrm>
          <a:prstGeom prst="rect">
            <a:avLst/>
          </a:prstGeom>
        </p:spPr>
        <p:txBody>
          <a:bodyPr vert="horz" wrap="square" lIns="91440" tIns="45720" rIns="91440" bIns="45720" rtlCol="0" anchor="t" anchorCtr="0">
            <a:normAutofit/>
          </a:bodyPr>
          <a:lstStyle/>
          <a:p>
            <a:pPr>
              <a:lnSpc>
                <a:spcPct val="120000"/>
              </a:lnSpc>
              <a:spcBef>
                <a:spcPts val="375"/>
              </a:spcBef>
            </a:pPr>
            <a:r>
              <a:rPr lang="en-US" sz="4500" b="1">
                <a:solidFill>
                  <a:schemeClr val="accent1">
                    <a:alpha val="100000"/>
                  </a:schemeClr>
                </a:solidFill>
                <a:latin typeface="Noto Sans SC" panose="020B0200000000000000" charset="-122"/>
                <a:ea typeface="Noto Sans SC" panose="020B0200000000000000" charset="-122"/>
                <a:cs typeface="Noto Sans SC" panose="020B0200000000000000" charset="-122"/>
              </a:rPr>
              <a:t>安全月活动背景与意义</a:t>
            </a:r>
            <a:endParaRPr lang="en-US" sz="45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Freeform 4"/>
          <p:cNvSpPr/>
          <p:nvPr/>
        </p:nvSpPr>
        <p:spPr>
          <a:xfrm flipH="1">
            <a:off x="-870968" y="0"/>
            <a:ext cx="4413437" cy="6858000"/>
          </a:xfrm>
          <a:custGeom>
            <a:avLst/>
            <a:gdLst/>
            <a:ahLst/>
            <a:cxnLst/>
            <a:rect l="l" t="t" r="r" b="b"/>
            <a:pathLst>
              <a:path w="5410200" h="4228096">
                <a:moveTo>
                  <a:pt x="5410200" y="0"/>
                </a:moveTo>
                <a:lnTo>
                  <a:pt x="3313432" y="0"/>
                </a:lnTo>
                <a:lnTo>
                  <a:pt x="0" y="4228096"/>
                </a:lnTo>
                <a:lnTo>
                  <a:pt x="5410200" y="4228096"/>
                </a:lnTo>
              </a:path>
            </a:pathLst>
          </a:custGeom>
          <a:solidFill>
            <a:schemeClr val="accent1">
              <a:alpha val="100000"/>
            </a:schemeClr>
          </a:solidFill>
        </p:spPr>
      </p:sp>
      <p:sp>
        <p:nvSpPr>
          <p:cNvPr id="5" name="AutoShape 5"/>
          <p:cNvSpPr/>
          <p:nvPr/>
        </p:nvSpPr>
        <p:spPr>
          <a:xfrm>
            <a:off x="727802" y="2106128"/>
            <a:ext cx="2634720" cy="2645743"/>
          </a:xfrm>
          <a:prstGeom prst="ellipse">
            <a:avLst/>
          </a:prstGeom>
          <a:solidFill>
            <a:schemeClr val="accent1">
              <a:alpha val="100000"/>
              <a:lumMod val="75000"/>
            </a:schemeClr>
          </a:solidFill>
        </p:spPr>
      </p:sp>
      <p:sp>
        <p:nvSpPr>
          <p:cNvPr id="6" name="TextBox 6"/>
          <p:cNvSpPr txBox="1"/>
          <p:nvPr/>
        </p:nvSpPr>
        <p:spPr>
          <a:xfrm>
            <a:off x="488782" y="2859522"/>
            <a:ext cx="3112760" cy="1138956"/>
          </a:xfrm>
          <a:prstGeom prst="rect">
            <a:avLst/>
          </a:prstGeom>
        </p:spPr>
        <p:txBody>
          <a:bodyPr vert="horz" wrap="square" lIns="66008" tIns="33052" rIns="66008" bIns="33052" rtlCol="0" anchor="ctr" anchorCtr="0">
            <a:noAutofit/>
          </a:bodyPr>
          <a:lstStyle/>
          <a:p>
            <a:pPr algn="ctr">
              <a:lnSpc>
                <a:spcPct val="80000"/>
              </a:lnSpc>
            </a:pPr>
            <a:r>
              <a:rPr lang="en-US" sz="8400" b="1">
                <a:solidFill>
                  <a:srgbClr val="FFFFFF">
                    <a:alpha val="100000"/>
                  </a:srgbClr>
                </a:solidFill>
                <a:latin typeface="Noto Sans SC" panose="020B0200000000000000" charset="-122"/>
                <a:ea typeface="Noto Sans SC" panose="020B0200000000000000" charset="-122"/>
                <a:cs typeface="Noto Sans SC" panose="020B0200000000000000" charset="-122"/>
              </a:rPr>
              <a:t>01</a:t>
            </a:r>
            <a:endParaRPr lang="en-US" sz="8400"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安全生产月的起源与发展</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grpSp>
        <p:nvGrpSpPr>
          <p:cNvPr id="3" name="Group 3"/>
          <p:cNvGrpSpPr/>
          <p:nvPr/>
        </p:nvGrpSpPr>
        <p:grpSpPr>
          <a:xfrm>
            <a:off x="839115" y="1512589"/>
            <a:ext cx="197186" cy="5357334"/>
            <a:chOff x="839115" y="1512589"/>
            <a:chExt cx="197186" cy="5357334"/>
          </a:xfrm>
        </p:grpSpPr>
        <p:sp>
          <p:nvSpPr>
            <p:cNvPr id="4" name="AutoShape 4"/>
            <p:cNvSpPr/>
            <p:nvPr/>
          </p:nvSpPr>
          <p:spPr>
            <a:xfrm>
              <a:off x="839115" y="1512589"/>
              <a:ext cx="197186" cy="197186"/>
            </a:xfrm>
            <a:prstGeom prst="ellipse">
              <a:avLst/>
            </a:prstGeom>
            <a:solidFill>
              <a:schemeClr val="accent1">
                <a:alpha val="100000"/>
              </a:schemeClr>
            </a:solidFill>
          </p:spPr>
        </p:sp>
        <p:sp>
          <p:nvSpPr>
            <p:cNvPr id="5" name="AutoShape 5"/>
            <p:cNvSpPr/>
            <p:nvPr/>
          </p:nvSpPr>
          <p:spPr>
            <a:xfrm>
              <a:off x="839115" y="3230148"/>
              <a:ext cx="197186" cy="197186"/>
            </a:xfrm>
            <a:prstGeom prst="ellipse">
              <a:avLst/>
            </a:prstGeom>
            <a:solidFill>
              <a:schemeClr val="accent1">
                <a:alpha val="100000"/>
              </a:schemeClr>
            </a:solidFill>
          </p:spPr>
        </p:sp>
        <p:sp>
          <p:nvSpPr>
            <p:cNvPr id="6" name="AutoShape 6"/>
            <p:cNvSpPr/>
            <p:nvPr/>
          </p:nvSpPr>
          <p:spPr>
            <a:xfrm>
              <a:off x="839115" y="4975845"/>
              <a:ext cx="197186" cy="197186"/>
            </a:xfrm>
            <a:prstGeom prst="ellipse">
              <a:avLst/>
            </a:prstGeom>
            <a:solidFill>
              <a:schemeClr val="accent1">
                <a:alpha val="100000"/>
              </a:schemeClr>
            </a:solidFill>
          </p:spPr>
        </p:sp>
        <p:cxnSp>
          <p:nvCxnSpPr>
            <p:cNvPr id="7" name="Connector 7"/>
            <p:cNvCxnSpPr/>
            <p:nvPr/>
          </p:nvCxnSpPr>
          <p:spPr>
            <a:xfrm>
              <a:off x="937708" y="1624780"/>
              <a:ext cx="0" cy="5245143"/>
            </a:xfrm>
            <a:prstGeom prst="line">
              <a:avLst/>
            </a:prstGeom>
            <a:ln w="19050">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grpSp>
      <p:pic>
        <p:nvPicPr>
          <p:cNvPr id="8" name="Picture 8"/>
          <p:cNvPicPr>
            <a:picLocks noChangeAspect="1"/>
          </p:cNvPicPr>
          <p:nvPr/>
        </p:nvPicPr>
        <p:blipFill>
          <a:blip r:embed="rId2"/>
          <a:srcRect t="22836" b="22836"/>
          <a:stretch>
            <a:fillRect/>
          </a:stretch>
        </p:blipFill>
        <p:spPr>
          <a:xfrm>
            <a:off x="7956089" y="1232979"/>
            <a:ext cx="3367088" cy="2422862"/>
          </a:xfrm>
          <a:prstGeom prst="rect">
            <a:avLst/>
          </a:prstGeom>
        </p:spPr>
      </p:pic>
      <p:pic>
        <p:nvPicPr>
          <p:cNvPr id="9" name="Picture 9"/>
          <p:cNvPicPr>
            <a:picLocks noChangeAspect="1"/>
          </p:cNvPicPr>
          <p:nvPr/>
        </p:nvPicPr>
        <p:blipFill>
          <a:blip r:embed="rId3"/>
          <a:srcRect l="1302" r="1302"/>
          <a:stretch>
            <a:fillRect/>
          </a:stretch>
        </p:blipFill>
        <p:spPr>
          <a:xfrm>
            <a:off x="7956089" y="3856585"/>
            <a:ext cx="3367088" cy="2422862"/>
          </a:xfrm>
          <a:prstGeom prst="rect">
            <a:avLst/>
          </a:prstGeom>
        </p:spPr>
      </p:pic>
      <p:sp>
        <p:nvSpPr>
          <p:cNvPr id="10" name="TextBox 10"/>
          <p:cNvSpPr txBox="1"/>
          <p:nvPr/>
        </p:nvSpPr>
        <p:spPr>
          <a:xfrm>
            <a:off x="1297192" y="1308287"/>
            <a:ext cx="4348638" cy="605790"/>
          </a:xfrm>
          <a:prstGeom prst="rect">
            <a:avLst/>
          </a:prstGeom>
        </p:spPr>
        <p:txBody>
          <a:bodyPr vert="horz" wrap="square" lIns="123825" tIns="123825" rIns="57150" bIns="123825" rtlCol="0" anchor="t" anchorCtr="0">
            <a:noAutofit/>
          </a:bodyPr>
          <a:lstStyle/>
          <a:p>
            <a:pPr>
              <a:lnSpc>
                <a:spcPct val="120000"/>
              </a:lnSpc>
              <a:spcBef>
                <a:spcPts val="450"/>
              </a:spcBef>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初期探索阶段（1980-1985）</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TextBox 11"/>
          <p:cNvSpPr txBox="1"/>
          <p:nvPr/>
        </p:nvSpPr>
        <p:spPr>
          <a:xfrm>
            <a:off x="1297192" y="4762018"/>
            <a:ext cx="4414526" cy="624840"/>
          </a:xfrm>
          <a:prstGeom prst="rect">
            <a:avLst/>
          </a:prstGeom>
        </p:spPr>
        <p:txBody>
          <a:bodyPr vert="horz" wrap="square" lIns="123825" tIns="123825" rIns="57150" bIns="123825" rtlCol="0" anchor="t" anchorCtr="0">
            <a:noAutofit/>
          </a:bodyPr>
          <a:lstStyle/>
          <a:p>
            <a:pPr>
              <a:lnSpc>
                <a:spcPct val="120000"/>
              </a:lnSpc>
              <a:spcBef>
                <a:spcPts val="450"/>
              </a:spcBef>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重启升级阶段（2002至今）</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2" name="TextBox 12"/>
          <p:cNvSpPr txBox="1"/>
          <p:nvPr/>
        </p:nvSpPr>
        <p:spPr>
          <a:xfrm>
            <a:off x="1297192" y="3025846"/>
            <a:ext cx="4348638" cy="605790"/>
          </a:xfrm>
          <a:prstGeom prst="rect">
            <a:avLst/>
          </a:prstGeom>
        </p:spPr>
        <p:txBody>
          <a:bodyPr vert="horz" wrap="square" lIns="123825" tIns="123825" rIns="57150" bIns="123825" rtlCol="0" anchor="t" anchorCtr="0">
            <a:noAutofit/>
          </a:bodyPr>
          <a:lstStyle/>
          <a:p>
            <a:pPr>
              <a:lnSpc>
                <a:spcPct val="120000"/>
              </a:lnSpc>
              <a:spcBef>
                <a:spcPts val="450"/>
              </a:spcBef>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调整转型阶段（1991-2001）</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TextBox 13"/>
          <p:cNvSpPr txBox="1"/>
          <p:nvPr/>
        </p:nvSpPr>
        <p:spPr>
          <a:xfrm>
            <a:off x="1297192" y="1815305"/>
            <a:ext cx="6136741" cy="1203960"/>
          </a:xfrm>
          <a:prstGeom prst="rect">
            <a:avLst/>
          </a:prstGeom>
        </p:spPr>
        <p:txBody>
          <a:bodyPr vert="horz" wrap="square" lIns="123825" tIns="0" rIns="57150" bIns="0"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1980年国务院首次批准设立“全国安全月”，每年5月开展全国性安全生产宣传教育活动，通过组织检查、宣传教育等形式提升全民安全意识，连续实施五年后调整为区域性活动。</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4" name="TextBox 14"/>
          <p:cNvSpPr txBox="1"/>
          <p:nvPr/>
        </p:nvSpPr>
        <p:spPr>
          <a:xfrm>
            <a:off x="1297192" y="3554425"/>
            <a:ext cx="6124470" cy="1152525"/>
          </a:xfrm>
          <a:prstGeom prst="rect">
            <a:avLst/>
          </a:prstGeom>
        </p:spPr>
        <p:txBody>
          <a:bodyPr vert="horz" wrap="square" lIns="123825" tIns="0" rIns="57150" bIns="0"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1991年全国安全生产委员会将活动压缩为“安全生产周”，聚焦一周集中宣传，重点解决企业安全生产突出问题，如事故频发和职业病防治，持续11年后因效果有限而改革。</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5" name="TextBox 15"/>
          <p:cNvSpPr txBox="1"/>
          <p:nvPr/>
        </p:nvSpPr>
        <p:spPr>
          <a:xfrm>
            <a:off x="1297192" y="5293419"/>
            <a:ext cx="6112200" cy="1152525"/>
          </a:xfrm>
          <a:prstGeom prst="rect">
            <a:avLst/>
          </a:prstGeom>
        </p:spPr>
        <p:txBody>
          <a:bodyPr vert="horz" wrap="square" lIns="123825" tIns="0" rIns="57150" bIns="0"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2002年恢复为“安全生产月”并固定于每年6月，同步启动“安全生产万里行”活动，强化媒体监督与隐患曝光，形成“月周结合、长效推进”的现代化安全宣传体系。</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534909" y="1907184"/>
            <a:ext cx="3648075" cy="477752"/>
          </a:xfrm>
          <a:prstGeom prst="rect">
            <a:avLst/>
          </a:prstGeom>
          <a:noFill/>
        </p:spPr>
        <p:txBody>
          <a:bodyPr vert="horz" wrap="square" lIns="91440" tIns="45720" rIns="91440" bIns="45720" rtlCol="0" anchor="b" anchorCtr="0">
            <a:noAutofit/>
          </a:bodyPr>
          <a:lstStyle/>
          <a:p>
            <a:pPr algn="r">
              <a:spcBef>
                <a:spcPts val="270"/>
              </a:spcBef>
              <a:defRPr/>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核心内涵</a:t>
            </a:r>
            <a:endParaRPr lang="en-US" sz="1100"/>
          </a:p>
        </p:txBody>
      </p:sp>
      <p:sp>
        <p:nvSpPr>
          <p:cNvPr id="3" name="AutoShape 3"/>
          <p:cNvSpPr/>
          <p:nvPr/>
        </p:nvSpPr>
        <p:spPr>
          <a:xfrm>
            <a:off x="8034635" y="1906360"/>
            <a:ext cx="3648075" cy="479402"/>
          </a:xfrm>
          <a:prstGeom prst="rect">
            <a:avLst/>
          </a:prstGeom>
          <a:noFill/>
        </p:spPr>
        <p:txBody>
          <a:bodyPr vert="horz" wrap="square" lIns="91440" tIns="45720" rIns="91440" bIns="45720" rtlCol="0" anchor="b" anchorCtr="0">
            <a:noAutofit/>
          </a:bodyPr>
          <a:lstStyle/>
          <a:p>
            <a:pPr algn="l">
              <a:lnSpc>
                <a:spcPct val="120000"/>
              </a:lnSpc>
              <a:defRPr/>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政策导向</a:t>
            </a:r>
            <a:endParaRPr lang="en-US" sz="1100"/>
          </a:p>
        </p:txBody>
      </p:sp>
      <p:sp>
        <p:nvSpPr>
          <p:cNvPr id="4" name="TextBox 4"/>
          <p:cNvSpPr txBox="1"/>
          <p:nvPr/>
        </p:nvSpPr>
        <p:spPr>
          <a:xfrm>
            <a:off x="534909" y="2402205"/>
            <a:ext cx="3648075" cy="1437730"/>
          </a:xfrm>
          <a:prstGeom prst="rect">
            <a:avLst/>
          </a:prstGeom>
        </p:spPr>
        <p:txBody>
          <a:bodyPr vert="horz" wrap="square" lIns="91440" tIns="45720" rIns="91440" bIns="45720" rtlCol="0" anchor="t" anchorCtr="0">
            <a:noAutofit/>
          </a:bodyPr>
          <a:lstStyle/>
          <a:p>
            <a:pPr algn="r">
              <a:lnSpc>
                <a:spcPct val="140000"/>
              </a:lnSpc>
              <a:spcBef>
                <a:spcPts val="375"/>
              </a:spcBef>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围绕“人人讲安全、个个会应急——</a:t>
            </a:r>
            <a:r>
              <a:rPr lang="zh-CN" alt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排查整治风险隐患</a:t>
            </a: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”主题，强调全民安全素养提升与应急能力建设。</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8034635" y="2402205"/>
            <a:ext cx="3648075" cy="1389800"/>
          </a:xfrm>
          <a:prstGeom prst="rect">
            <a:avLst/>
          </a:prstGeom>
        </p:spPr>
        <p:txBody>
          <a:bodyPr vert="horz" wrap="square" lIns="91440" tIns="45720" rIns="91440" bIns="45720" rtlCol="0" anchor="t" anchorCtr="0">
            <a:noAutofit/>
          </a:bodyPr>
          <a:lstStyle/>
          <a:p>
            <a:pPr algn="l">
              <a:lnSpc>
                <a:spcPct val="140000"/>
              </a:lnSpc>
              <a:spcBef>
                <a:spcPts val="375"/>
              </a:spcBef>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响应国家关于安全生产专项整治三年行动要求，结合新修订的《安全生产法》，推动企业主体责任落实与公众自救互救能力培养。</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TextBox 6"/>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2026年主题解读</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AutoShape 7"/>
          <p:cNvSpPr/>
          <p:nvPr/>
        </p:nvSpPr>
        <p:spPr>
          <a:xfrm>
            <a:off x="534909" y="4442458"/>
            <a:ext cx="3648075" cy="477752"/>
          </a:xfrm>
          <a:prstGeom prst="rect">
            <a:avLst/>
          </a:prstGeom>
          <a:noFill/>
        </p:spPr>
        <p:txBody>
          <a:bodyPr vert="horz" wrap="square" lIns="91440" tIns="45720" rIns="91440" bIns="45720" rtlCol="0" anchor="b" anchorCtr="0">
            <a:noAutofit/>
          </a:bodyPr>
          <a:lstStyle/>
          <a:p>
            <a:pPr algn="r">
              <a:spcBef>
                <a:spcPts val="270"/>
              </a:spcBef>
              <a:defRPr/>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实践重点</a:t>
            </a:r>
            <a:endParaRPr lang="en-US" sz="1100"/>
          </a:p>
        </p:txBody>
      </p:sp>
      <p:sp>
        <p:nvSpPr>
          <p:cNvPr id="8" name="TextBox 8"/>
          <p:cNvSpPr txBox="1"/>
          <p:nvPr/>
        </p:nvSpPr>
        <p:spPr>
          <a:xfrm>
            <a:off x="534909" y="4964243"/>
            <a:ext cx="3648075" cy="1422216"/>
          </a:xfrm>
          <a:prstGeom prst="rect">
            <a:avLst/>
          </a:prstGeom>
        </p:spPr>
        <p:txBody>
          <a:bodyPr vert="horz" wrap="square" lIns="91440" tIns="45720" rIns="91440" bIns="45720" rtlCol="0" anchor="t" anchorCtr="0">
            <a:noAutofit/>
          </a:bodyPr>
          <a:lstStyle/>
          <a:p>
            <a:pPr algn="r">
              <a:lnSpc>
                <a:spcPct val="140000"/>
              </a:lnSpc>
              <a:spcBef>
                <a:spcPts val="375"/>
              </a:spcBef>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聚焦高危行业（如化工、矿山、建筑）和公共场所（商场、学校）的生命通道规范化管理，通过案例警示与实操演练强化风险防控。</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AutoShape 9"/>
          <p:cNvSpPr/>
          <p:nvPr/>
        </p:nvSpPr>
        <p:spPr>
          <a:xfrm>
            <a:off x="8034635" y="4441633"/>
            <a:ext cx="3648075" cy="479402"/>
          </a:xfrm>
          <a:prstGeom prst="rect">
            <a:avLst/>
          </a:prstGeom>
          <a:noFill/>
        </p:spPr>
        <p:txBody>
          <a:bodyPr vert="horz" wrap="square" lIns="91440" tIns="45720" rIns="91440" bIns="45720" rtlCol="0" anchor="b" anchorCtr="0">
            <a:noAutofit/>
          </a:bodyPr>
          <a:lstStyle/>
          <a:p>
            <a:pPr algn="l">
              <a:lnSpc>
                <a:spcPct val="120000"/>
              </a:lnSpc>
              <a:defRPr/>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创新形式</a:t>
            </a:r>
            <a:endParaRPr lang="en-US" sz="1100"/>
          </a:p>
        </p:txBody>
      </p:sp>
      <p:sp>
        <p:nvSpPr>
          <p:cNvPr id="10" name="TextBox 10"/>
          <p:cNvSpPr txBox="1"/>
          <p:nvPr/>
        </p:nvSpPr>
        <p:spPr>
          <a:xfrm>
            <a:off x="8034635" y="4964243"/>
            <a:ext cx="3648075" cy="1422216"/>
          </a:xfrm>
          <a:prstGeom prst="rect">
            <a:avLst/>
          </a:prstGeom>
        </p:spPr>
        <p:txBody>
          <a:bodyPr vert="horz" wrap="square" lIns="91440" tIns="45720" rIns="91440" bIns="45720" rtlCol="0" anchor="t" anchorCtr="0">
            <a:noAutofit/>
          </a:bodyPr>
          <a:lstStyle/>
          <a:p>
            <a:pPr algn="l">
              <a:lnSpc>
                <a:spcPct val="140000"/>
              </a:lnSpc>
              <a:spcBef>
                <a:spcPts val="375"/>
              </a:spcBef>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引入数字化手段（如VR应急演练、线上安全课堂），扩大覆盖面，尤其针对中小企业员工和社区老年群体开展差异化宣传。</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11" name="Picture 11"/>
          <p:cNvPicPr>
            <a:picLocks noChangeAspect="1"/>
          </p:cNvPicPr>
          <p:nvPr/>
        </p:nvPicPr>
        <p:blipFill>
          <a:blip r:embed="rId2"/>
          <a:srcRect/>
          <a:stretch>
            <a:fillRect/>
          </a:stretch>
        </p:blipFill>
        <p:spPr>
          <a:xfrm>
            <a:off x="4471754" y="1456718"/>
            <a:ext cx="3177621" cy="2383216"/>
          </a:xfrm>
          <a:prstGeom prst="roundRect">
            <a:avLst/>
          </a:prstGeom>
        </p:spPr>
      </p:pic>
      <p:pic>
        <p:nvPicPr>
          <p:cNvPr id="12" name="Picture 12"/>
          <p:cNvPicPr>
            <a:picLocks noChangeAspect="1"/>
          </p:cNvPicPr>
          <p:nvPr/>
        </p:nvPicPr>
        <p:blipFill>
          <a:blip r:embed="rId3"/>
          <a:srcRect l="5566" r="5566"/>
          <a:stretch>
            <a:fillRect/>
          </a:stretch>
        </p:blipFill>
        <p:spPr>
          <a:xfrm>
            <a:off x="4471754" y="4003244"/>
            <a:ext cx="3177621" cy="2383216"/>
          </a:xfrm>
          <a:prstGeom prst="round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活动目标与预期效果</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3" name="Picture 3"/>
          <p:cNvPicPr>
            <a:picLocks noChangeAspect="1"/>
          </p:cNvPicPr>
          <p:nvPr/>
        </p:nvPicPr>
        <p:blipFill>
          <a:blip r:embed="rId2"/>
          <a:srcRect l="26281" r="26281"/>
          <a:stretch>
            <a:fillRect/>
          </a:stretch>
        </p:blipFill>
        <p:spPr>
          <a:xfrm>
            <a:off x="8488800" y="1777403"/>
            <a:ext cx="3049996" cy="4216695"/>
          </a:xfrm>
          <a:prstGeom prst="roundRect">
            <a:avLst/>
          </a:prstGeom>
        </p:spPr>
      </p:pic>
      <p:pic>
        <p:nvPicPr>
          <p:cNvPr id="4" name="Picture 4"/>
          <p:cNvPicPr>
            <a:picLocks noChangeAspect="1"/>
          </p:cNvPicPr>
          <p:nvPr/>
        </p:nvPicPr>
        <p:blipFill>
          <a:blip r:embed="rId3"/>
          <a:srcRect/>
          <a:stretch>
            <a:fillRect/>
          </a:stretch>
        </p:blipFill>
        <p:spPr>
          <a:xfrm>
            <a:off x="5335151" y="1777403"/>
            <a:ext cx="3005958" cy="4216695"/>
          </a:xfrm>
          <a:prstGeom prst="roundRect">
            <a:avLst/>
          </a:prstGeom>
        </p:spPr>
      </p:pic>
      <p:sp>
        <p:nvSpPr>
          <p:cNvPr id="5" name="AutoShape 5"/>
          <p:cNvSpPr/>
          <p:nvPr/>
        </p:nvSpPr>
        <p:spPr>
          <a:xfrm>
            <a:off x="5335151" y="1339414"/>
            <a:ext cx="6203645" cy="292757"/>
          </a:xfrm>
          <a:prstGeom prst="roundRect">
            <a:avLst>
              <a:gd name="adj" fmla="val 45455"/>
            </a:avLst>
          </a:prstGeom>
          <a:solidFill>
            <a:schemeClr val="accent1">
              <a:alpha val="100000"/>
            </a:schemeClr>
          </a:solidFill>
        </p:spPr>
      </p:sp>
      <p:sp>
        <p:nvSpPr>
          <p:cNvPr id="6" name="AutoShape 6"/>
          <p:cNvSpPr/>
          <p:nvPr/>
        </p:nvSpPr>
        <p:spPr>
          <a:xfrm>
            <a:off x="720401" y="1296052"/>
            <a:ext cx="3431205" cy="481351"/>
          </a:xfrm>
          <a:prstGeom prst="rect">
            <a:avLst/>
          </a:prstGeom>
          <a:noFill/>
        </p:spPr>
        <p:txBody>
          <a:bodyPr vert="horz" wrap="square" lIns="0" tIns="0" rIns="0" bIns="0" rtlCol="0" anchor="ctr" anchorCtr="0">
            <a:noAutofit/>
          </a:bodyPr>
          <a:lstStyle/>
          <a:p>
            <a:pPr algn="l">
              <a:spcBef>
                <a:spcPct val="0"/>
              </a:spcBef>
              <a:defRPr/>
            </a:pPr>
            <a:r>
              <a:rPr lang="en-US" sz="2325" b="1">
                <a:solidFill>
                  <a:schemeClr val="dk1">
                    <a:alpha val="100000"/>
                  </a:schemeClr>
                </a:solidFill>
                <a:latin typeface="Noto Sans SC" panose="020B0200000000000000" charset="-122"/>
                <a:ea typeface="Noto Sans SC" panose="020B0200000000000000" charset="-122"/>
                <a:cs typeface="Noto Sans SC" panose="020B0200000000000000" charset="-122"/>
              </a:rPr>
              <a:t>意识提升</a:t>
            </a:r>
            <a:endParaRPr lang="en-US" sz="1100"/>
          </a:p>
        </p:txBody>
      </p:sp>
      <p:sp>
        <p:nvSpPr>
          <p:cNvPr id="7" name="TextBox 7"/>
          <p:cNvSpPr txBox="1"/>
          <p:nvPr/>
        </p:nvSpPr>
        <p:spPr>
          <a:xfrm>
            <a:off x="609373" y="1732534"/>
            <a:ext cx="4282862" cy="983867"/>
          </a:xfrm>
          <a:prstGeom prst="rect">
            <a:avLst/>
          </a:prstGeom>
        </p:spPr>
        <p:txBody>
          <a:bodyPr vert="horz" wrap="square" lIns="95250" tIns="57150" rIns="57150" bIns="5715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通过集中宣传与警示教育，使企业员工和社会公众对安全生产法规的知晓率提升至90%以上，形成“安全第一”的文化氛围。</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609373" y="3369312"/>
            <a:ext cx="4282862" cy="1010481"/>
          </a:xfrm>
          <a:prstGeom prst="rect">
            <a:avLst/>
          </a:prstGeom>
        </p:spPr>
        <p:txBody>
          <a:bodyPr vert="horz" wrap="square" lIns="95250" tIns="57150" rIns="57150" bIns="5715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推动全国范围内开展隐患大排查，预计覆盖80%以上重点行业企业，整改率目标达95%，显著降低事故发生率。</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609373" y="5010231"/>
            <a:ext cx="4282862" cy="1156860"/>
          </a:xfrm>
          <a:prstGeom prst="rect">
            <a:avLst/>
          </a:prstGeom>
        </p:spPr>
        <p:txBody>
          <a:bodyPr vert="horz" wrap="square" lIns="95250" tIns="57150" rIns="57150" bIns="5715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促进地方政府与企业建立“安全宣传咨询日”等常态化活动机制，形成“政府主导、企业主责、公众参与”的三维联动格局。</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AutoShape 10"/>
          <p:cNvSpPr/>
          <p:nvPr/>
        </p:nvSpPr>
        <p:spPr>
          <a:xfrm>
            <a:off x="701351" y="2916535"/>
            <a:ext cx="3431205" cy="481351"/>
          </a:xfrm>
          <a:prstGeom prst="rect">
            <a:avLst/>
          </a:prstGeom>
          <a:noFill/>
        </p:spPr>
        <p:txBody>
          <a:bodyPr vert="horz" wrap="square" lIns="0" tIns="0" rIns="0" bIns="0" rtlCol="0" anchor="ctr" anchorCtr="0">
            <a:noAutofit/>
          </a:bodyPr>
          <a:lstStyle/>
          <a:p>
            <a:pPr algn="l">
              <a:spcBef>
                <a:spcPct val="0"/>
              </a:spcBef>
              <a:defRPr/>
            </a:pPr>
            <a:r>
              <a:rPr lang="en-US" sz="2325" b="1">
                <a:solidFill>
                  <a:schemeClr val="dk1">
                    <a:alpha val="100000"/>
                  </a:schemeClr>
                </a:solidFill>
                <a:latin typeface="Noto Sans SC" panose="020B0200000000000000" charset="-122"/>
                <a:ea typeface="Noto Sans SC" panose="020B0200000000000000" charset="-122"/>
                <a:cs typeface="Noto Sans SC" panose="020B0200000000000000" charset="-122"/>
              </a:rPr>
              <a:t>隐患治理</a:t>
            </a:r>
            <a:endParaRPr lang="en-US" sz="1100"/>
          </a:p>
        </p:txBody>
      </p:sp>
      <p:sp>
        <p:nvSpPr>
          <p:cNvPr id="11" name="AutoShape 11"/>
          <p:cNvSpPr/>
          <p:nvPr/>
        </p:nvSpPr>
        <p:spPr>
          <a:xfrm>
            <a:off x="720401" y="4528880"/>
            <a:ext cx="3431205" cy="481351"/>
          </a:xfrm>
          <a:prstGeom prst="rect">
            <a:avLst/>
          </a:prstGeom>
          <a:noFill/>
        </p:spPr>
        <p:txBody>
          <a:bodyPr vert="horz" wrap="square" lIns="0" tIns="0" rIns="0" bIns="0" rtlCol="0" anchor="ctr" anchorCtr="0">
            <a:noAutofit/>
          </a:bodyPr>
          <a:lstStyle/>
          <a:p>
            <a:pPr algn="l">
              <a:spcBef>
                <a:spcPct val="0"/>
              </a:spcBef>
              <a:defRPr/>
            </a:pPr>
            <a:r>
              <a:rPr lang="en-US" sz="2325" b="1">
                <a:solidFill>
                  <a:schemeClr val="dk1">
                    <a:alpha val="100000"/>
                  </a:schemeClr>
                </a:solidFill>
                <a:latin typeface="Noto Sans SC" panose="020B0200000000000000" charset="-122"/>
                <a:ea typeface="Noto Sans SC" panose="020B0200000000000000" charset="-122"/>
                <a:cs typeface="Noto Sans SC" panose="020B0200000000000000" charset="-122"/>
              </a:rPr>
              <a:t>机制完善</a:t>
            </a:r>
            <a:endParaRPr lang="en-US" sz="1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860054"/>
            <a:ext cx="12192000" cy="5192971"/>
          </a:xfrm>
          <a:prstGeom prst="rect">
            <a:avLst/>
          </a:prstGeom>
          <a:solidFill>
            <a:schemeClr val="accent1">
              <a:alpha val="16000"/>
            </a:schemeClr>
          </a:solidFill>
        </p:spPr>
        <p:txBody>
          <a:bodyPr vert="horz" wrap="square" lIns="91440" tIns="45720" rIns="91440" bIns="45720" rtlCol="0" anchor="ctr" anchorCtr="0">
            <a:noAutofit/>
          </a:bodyPr>
          <a:lstStyle/>
          <a:p>
            <a:pPr algn="ctr">
              <a:lnSpc>
                <a:spcPct val="100000"/>
              </a:lnSpc>
              <a:spcBef>
                <a:spcPts val="375"/>
              </a:spcBef>
              <a:defRPr/>
            </a:pPr>
            <a:endParaRPr lang="en-US" sz="1100"/>
          </a:p>
        </p:txBody>
      </p:sp>
      <p:sp>
        <p:nvSpPr>
          <p:cNvPr id="3" name="TextBox 3"/>
          <p:cNvSpPr txBox="1"/>
          <p:nvPr/>
        </p:nvSpPr>
        <p:spPr>
          <a:xfrm>
            <a:off x="3829056" y="2526030"/>
            <a:ext cx="7644490" cy="1805940"/>
          </a:xfrm>
          <a:prstGeom prst="rect">
            <a:avLst/>
          </a:prstGeom>
        </p:spPr>
        <p:txBody>
          <a:bodyPr vert="horz" wrap="square" lIns="91440" tIns="45720" rIns="91440" bIns="45720" rtlCol="0" anchor="t" anchorCtr="0">
            <a:normAutofit/>
          </a:bodyPr>
          <a:lstStyle/>
          <a:p>
            <a:pPr>
              <a:lnSpc>
                <a:spcPct val="120000"/>
              </a:lnSpc>
              <a:spcBef>
                <a:spcPts val="375"/>
              </a:spcBef>
            </a:pPr>
            <a:r>
              <a:rPr lang="en-US" sz="4500" b="1">
                <a:solidFill>
                  <a:schemeClr val="accent1">
                    <a:alpha val="100000"/>
                  </a:schemeClr>
                </a:solidFill>
                <a:latin typeface="Noto Sans SC" panose="020B0200000000000000" charset="-122"/>
                <a:ea typeface="Noto Sans SC" panose="020B0200000000000000" charset="-122"/>
                <a:cs typeface="Noto Sans SC" panose="020B0200000000000000" charset="-122"/>
              </a:rPr>
              <a:t>安全生产法律法规体系</a:t>
            </a:r>
            <a:endParaRPr lang="en-US" sz="45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Freeform 4"/>
          <p:cNvSpPr/>
          <p:nvPr/>
        </p:nvSpPr>
        <p:spPr>
          <a:xfrm flipH="1">
            <a:off x="-870968" y="0"/>
            <a:ext cx="4413437" cy="6858000"/>
          </a:xfrm>
          <a:custGeom>
            <a:avLst/>
            <a:gdLst/>
            <a:ahLst/>
            <a:cxnLst/>
            <a:rect l="l" t="t" r="r" b="b"/>
            <a:pathLst>
              <a:path w="5410200" h="4228096">
                <a:moveTo>
                  <a:pt x="5410200" y="0"/>
                </a:moveTo>
                <a:lnTo>
                  <a:pt x="3313432" y="0"/>
                </a:lnTo>
                <a:lnTo>
                  <a:pt x="0" y="4228096"/>
                </a:lnTo>
                <a:lnTo>
                  <a:pt x="5410200" y="4228096"/>
                </a:lnTo>
              </a:path>
            </a:pathLst>
          </a:custGeom>
          <a:solidFill>
            <a:schemeClr val="accent1">
              <a:alpha val="100000"/>
            </a:schemeClr>
          </a:solidFill>
        </p:spPr>
      </p:sp>
      <p:sp>
        <p:nvSpPr>
          <p:cNvPr id="5" name="AutoShape 5"/>
          <p:cNvSpPr/>
          <p:nvPr/>
        </p:nvSpPr>
        <p:spPr>
          <a:xfrm>
            <a:off x="727802" y="2106128"/>
            <a:ext cx="2634720" cy="2645743"/>
          </a:xfrm>
          <a:prstGeom prst="ellipse">
            <a:avLst/>
          </a:prstGeom>
          <a:solidFill>
            <a:schemeClr val="accent1">
              <a:alpha val="100000"/>
              <a:lumMod val="75000"/>
            </a:schemeClr>
          </a:solidFill>
        </p:spPr>
      </p:sp>
      <p:sp>
        <p:nvSpPr>
          <p:cNvPr id="6" name="TextBox 6"/>
          <p:cNvSpPr txBox="1"/>
          <p:nvPr/>
        </p:nvSpPr>
        <p:spPr>
          <a:xfrm>
            <a:off x="488782" y="2859522"/>
            <a:ext cx="3112760" cy="1138956"/>
          </a:xfrm>
          <a:prstGeom prst="rect">
            <a:avLst/>
          </a:prstGeom>
        </p:spPr>
        <p:txBody>
          <a:bodyPr vert="horz" wrap="square" lIns="66008" tIns="33052" rIns="66008" bIns="33052" rtlCol="0" anchor="ctr" anchorCtr="0">
            <a:noAutofit/>
          </a:bodyPr>
          <a:lstStyle/>
          <a:p>
            <a:pPr algn="ctr">
              <a:lnSpc>
                <a:spcPct val="80000"/>
              </a:lnSpc>
            </a:pPr>
            <a:r>
              <a:rPr lang="en-US" sz="8400" b="1">
                <a:solidFill>
                  <a:srgbClr val="FFFFFF">
                    <a:alpha val="100000"/>
                  </a:srgbClr>
                </a:solidFill>
                <a:latin typeface="Noto Sans SC" panose="020B0200000000000000" charset="-122"/>
                <a:ea typeface="Noto Sans SC" panose="020B0200000000000000" charset="-122"/>
                <a:cs typeface="Noto Sans SC" panose="020B0200000000000000" charset="-122"/>
              </a:rPr>
              <a:t>02</a:t>
            </a:r>
            <a:endParaRPr lang="en-US" sz="8400"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1">
                    <a:alpha val="100000"/>
                  </a:schemeClr>
                </a:solidFill>
                <a:latin typeface="Noto Sans SC" panose="020B0200000000000000" charset="-122"/>
                <a:ea typeface="Noto Sans SC" panose="020B0200000000000000" charset="-122"/>
                <a:cs typeface="Noto Sans SC" panose="020B0200000000000000" charset="-122"/>
              </a:rPr>
              <a:t>国家安全生产法规框架</a:t>
            </a:r>
            <a:endParaRPr lang="en-US" sz="3000" b="1">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3" name="Picture 3"/>
          <p:cNvPicPr>
            <a:picLocks noChangeAspect="1"/>
          </p:cNvPicPr>
          <p:nvPr/>
        </p:nvPicPr>
        <p:blipFill>
          <a:blip r:embed="rId2"/>
          <a:srcRect/>
          <a:stretch>
            <a:fillRect/>
          </a:stretch>
        </p:blipFill>
        <p:spPr>
          <a:xfrm>
            <a:off x="1466885" y="2187982"/>
            <a:ext cx="2739046" cy="2739046"/>
          </a:xfrm>
          <a:prstGeom prst="ellipse">
            <a:avLst/>
          </a:prstGeom>
        </p:spPr>
      </p:pic>
      <p:sp>
        <p:nvSpPr>
          <p:cNvPr id="4" name="Freeform 4"/>
          <p:cNvSpPr/>
          <p:nvPr/>
        </p:nvSpPr>
        <p:spPr>
          <a:xfrm>
            <a:off x="4509171" y="1790522"/>
            <a:ext cx="583851" cy="3533966"/>
          </a:xfrm>
          <a:custGeom>
            <a:avLst/>
            <a:gdLst/>
            <a:ahLst/>
            <a:cxnLst/>
            <a:rect l="l" t="t" r="r" b="b"/>
            <a:pathLst>
              <a:path w="583851" h="3533966">
                <a:moveTo>
                  <a:pt x="583851" y="0"/>
                </a:moveTo>
                <a:quadBezTo>
                  <a:pt x="291925" y="0"/>
                  <a:pt x="291925" y="353397"/>
                </a:quadBezTo>
                <a:lnTo>
                  <a:pt x="291925" y="1413586"/>
                </a:lnTo>
                <a:quadBezTo>
                  <a:pt x="291925" y="1766983"/>
                  <a:pt x="0" y="1766983"/>
                </a:quadBezTo>
                <a:quadBezTo>
                  <a:pt x="291925" y="1766983"/>
                  <a:pt x="291925" y="2120379"/>
                </a:quadBezTo>
                <a:lnTo>
                  <a:pt x="291925" y="3180569"/>
                </a:lnTo>
                <a:quadBezTo>
                  <a:pt x="291925" y="3533966"/>
                  <a:pt x="583851" y="3533966"/>
                </a:quadBezTo>
              </a:path>
            </a:pathLst>
          </a:custGeom>
          <a:noFill/>
          <a:ln w="19050">
            <a:solidFill>
              <a:schemeClr val="accent1">
                <a:alpha val="100000"/>
              </a:schemeClr>
            </a:solidFill>
            <a:prstDash val="solid"/>
          </a:ln>
        </p:spPr>
      </p:sp>
      <p:sp>
        <p:nvSpPr>
          <p:cNvPr id="5" name="AutoShape 5"/>
          <p:cNvSpPr/>
          <p:nvPr/>
        </p:nvSpPr>
        <p:spPr>
          <a:xfrm>
            <a:off x="5347614" y="5067201"/>
            <a:ext cx="5299568" cy="468573"/>
          </a:xfrm>
          <a:prstGeom prst="roundRect">
            <a:avLst>
              <a:gd name="adj" fmla="val 50000"/>
            </a:avLst>
          </a:prstGeom>
          <a:solidFill>
            <a:schemeClr val="accent3">
              <a:alpha val="100000"/>
              <a:lumMod val="50000"/>
            </a:schemeClr>
          </a:solidFill>
        </p:spPr>
      </p:sp>
      <p:sp>
        <p:nvSpPr>
          <p:cNvPr id="6" name="AutoShape 6"/>
          <p:cNvSpPr/>
          <p:nvPr/>
        </p:nvSpPr>
        <p:spPr>
          <a:xfrm>
            <a:off x="6414867" y="5045544"/>
            <a:ext cx="3165062" cy="454737"/>
          </a:xfrm>
          <a:prstGeom prst="rect">
            <a:avLst/>
          </a:prstGeom>
          <a:noFill/>
        </p:spPr>
        <p:txBody>
          <a:bodyPr vert="horz" wrap="square" lIns="91440" tIns="45720" rIns="91440" bIns="45720" rtlCol="0" anchor="b" anchorCtr="0">
            <a:normAutofit/>
          </a:bodyPr>
          <a:lstStyle/>
          <a:p>
            <a:pPr algn="ctr">
              <a:defRPr/>
            </a:pPr>
            <a:r>
              <a:rPr lang="en-US" sz="1800" b="1">
                <a:solidFill>
                  <a:srgbClr val="FFFFFF">
                    <a:alpha val="100000"/>
                  </a:srgbClr>
                </a:solidFill>
                <a:latin typeface="Noto Sans SC" panose="020B0200000000000000" charset="-122"/>
                <a:ea typeface="Noto Sans SC" panose="020B0200000000000000" charset="-122"/>
                <a:cs typeface="Noto Sans SC" panose="020B0200000000000000" charset="-122"/>
              </a:rPr>
              <a:t>专项法规</a:t>
            </a:r>
            <a:endParaRPr lang="en-US" sz="1100"/>
          </a:p>
        </p:txBody>
      </p:sp>
      <p:sp>
        <p:nvSpPr>
          <p:cNvPr id="7" name="TextBox 7"/>
          <p:cNvSpPr txBox="1"/>
          <p:nvPr/>
        </p:nvSpPr>
        <p:spPr>
          <a:xfrm>
            <a:off x="5452715" y="5573201"/>
            <a:ext cx="5194466" cy="964797"/>
          </a:xfrm>
          <a:prstGeom prst="rect">
            <a:avLst/>
          </a:prstGeom>
        </p:spPr>
        <p:txBody>
          <a:bodyPr vert="horz" wrap="square" lIns="123825" tIns="57150" rIns="57150" bIns="57150" rtlCol="0" anchor="t" anchorCtr="0">
            <a:noAutofit/>
          </a:bodyPr>
          <a:lstStyle/>
          <a:p>
            <a:pPr algn="l">
              <a:lnSpc>
                <a:spcPct val="115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包括《矿山安全法》《消防法》《危险化学品安全管理条例》等专业领域法规，针对特定行业风险制定详细管理要求。</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AutoShape 8"/>
          <p:cNvSpPr/>
          <p:nvPr/>
        </p:nvSpPr>
        <p:spPr>
          <a:xfrm>
            <a:off x="5347614" y="3298365"/>
            <a:ext cx="5299568" cy="468573"/>
          </a:xfrm>
          <a:prstGeom prst="roundRect">
            <a:avLst>
              <a:gd name="adj" fmla="val 50000"/>
            </a:avLst>
          </a:prstGeom>
          <a:solidFill>
            <a:schemeClr val="accent2">
              <a:alpha val="100000"/>
              <a:lumMod val="75000"/>
            </a:schemeClr>
          </a:solidFill>
        </p:spPr>
      </p:sp>
      <p:sp>
        <p:nvSpPr>
          <p:cNvPr id="9" name="AutoShape 9"/>
          <p:cNvSpPr/>
          <p:nvPr/>
        </p:nvSpPr>
        <p:spPr>
          <a:xfrm>
            <a:off x="6414867" y="3276708"/>
            <a:ext cx="3165062" cy="454737"/>
          </a:xfrm>
          <a:prstGeom prst="rect">
            <a:avLst/>
          </a:prstGeom>
          <a:noFill/>
        </p:spPr>
        <p:txBody>
          <a:bodyPr vert="horz" wrap="square" lIns="91440" tIns="45720" rIns="91440" bIns="45720" rtlCol="0" anchor="b" anchorCtr="0">
            <a:normAutofit/>
          </a:bodyPr>
          <a:lstStyle/>
          <a:p>
            <a:pPr algn="ctr">
              <a:defRPr/>
            </a:pPr>
            <a:r>
              <a:rPr lang="en-US" sz="1800" b="1">
                <a:solidFill>
                  <a:srgbClr val="FFFFFF">
                    <a:alpha val="100000"/>
                  </a:srgbClr>
                </a:solidFill>
                <a:latin typeface="Noto Sans SC" panose="020B0200000000000000" charset="-122"/>
                <a:ea typeface="Noto Sans SC" panose="020B0200000000000000" charset="-122"/>
                <a:cs typeface="Noto Sans SC" panose="020B0200000000000000" charset="-122"/>
              </a:rPr>
              <a:t>基本法律</a:t>
            </a:r>
            <a:endParaRPr lang="en-US" sz="1100"/>
          </a:p>
        </p:txBody>
      </p:sp>
      <p:sp>
        <p:nvSpPr>
          <p:cNvPr id="10" name="TextBox 10"/>
          <p:cNvSpPr txBox="1"/>
          <p:nvPr/>
        </p:nvSpPr>
        <p:spPr>
          <a:xfrm>
            <a:off x="5452715" y="3804364"/>
            <a:ext cx="5194466" cy="1061273"/>
          </a:xfrm>
          <a:prstGeom prst="rect">
            <a:avLst/>
          </a:prstGeom>
        </p:spPr>
        <p:txBody>
          <a:bodyPr vert="horz" wrap="square" lIns="123825" tIns="57150" rIns="57150" bIns="57150" rtlCol="0" anchor="t" anchorCtr="0">
            <a:noAutofit/>
          </a:bodyPr>
          <a:lstStyle/>
          <a:p>
            <a:pPr algn="l">
              <a:lnSpc>
                <a:spcPct val="115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《安全生产法》作为核心法律，确立"安全第一、预防为主、综合治理"方针，规定生产经营单位主体责任和政府监管职责。</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AutoShape 11"/>
          <p:cNvSpPr/>
          <p:nvPr/>
        </p:nvSpPr>
        <p:spPr>
          <a:xfrm>
            <a:off x="5347614" y="1556561"/>
            <a:ext cx="5299568" cy="468573"/>
          </a:xfrm>
          <a:prstGeom prst="roundRect">
            <a:avLst>
              <a:gd name="adj" fmla="val 50000"/>
            </a:avLst>
          </a:prstGeom>
          <a:solidFill>
            <a:schemeClr val="accent1">
              <a:alpha val="100000"/>
            </a:schemeClr>
          </a:solidFill>
        </p:spPr>
      </p:sp>
      <p:sp>
        <p:nvSpPr>
          <p:cNvPr id="12" name="AutoShape 12"/>
          <p:cNvSpPr/>
          <p:nvPr/>
        </p:nvSpPr>
        <p:spPr>
          <a:xfrm>
            <a:off x="6414867" y="1534903"/>
            <a:ext cx="3165062" cy="454737"/>
          </a:xfrm>
          <a:prstGeom prst="rect">
            <a:avLst/>
          </a:prstGeom>
          <a:noFill/>
        </p:spPr>
        <p:txBody>
          <a:bodyPr vert="horz" wrap="square" lIns="91440" tIns="45720" rIns="91440" bIns="45720" rtlCol="0" anchor="b" anchorCtr="0">
            <a:normAutofit/>
          </a:bodyPr>
          <a:lstStyle/>
          <a:p>
            <a:pPr algn="ctr">
              <a:defRPr/>
            </a:pPr>
            <a:r>
              <a:rPr lang="en-US" sz="1800" b="1">
                <a:solidFill>
                  <a:srgbClr val="FFFFFF">
                    <a:alpha val="100000"/>
                  </a:srgbClr>
                </a:solidFill>
                <a:latin typeface="Noto Sans SC" panose="020B0200000000000000" charset="-122"/>
                <a:ea typeface="Noto Sans SC" panose="020B0200000000000000" charset="-122"/>
                <a:cs typeface="Noto Sans SC" panose="020B0200000000000000" charset="-122"/>
              </a:rPr>
              <a:t>宪法基础</a:t>
            </a:r>
            <a:endParaRPr lang="en-US" sz="1100"/>
          </a:p>
        </p:txBody>
      </p:sp>
      <p:sp>
        <p:nvSpPr>
          <p:cNvPr id="13" name="TextBox 13"/>
          <p:cNvSpPr txBox="1"/>
          <p:nvPr/>
        </p:nvSpPr>
        <p:spPr>
          <a:xfrm>
            <a:off x="5452715" y="2062560"/>
            <a:ext cx="5194466" cy="1057947"/>
          </a:xfrm>
          <a:prstGeom prst="rect">
            <a:avLst/>
          </a:prstGeom>
        </p:spPr>
        <p:txBody>
          <a:bodyPr vert="horz" wrap="square" lIns="123825" tIns="57150" rIns="57150" bIns="57150" rtlCol="0" anchor="t" anchorCtr="0">
            <a:noAutofit/>
          </a:bodyPr>
          <a:lstStyle/>
          <a:p>
            <a:pPr algn="l">
              <a:lnSpc>
                <a:spcPct val="115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我国安全生产法律法规体系以《宪法》为根本依据，明确保障公民生命权和健康权，为安全生产提供最高法律效力支撑。</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cxnSp>
        <p:nvCxnSpPr>
          <p:cNvPr id="2" name="Connector 2"/>
          <p:cNvCxnSpPr/>
          <p:nvPr/>
        </p:nvCxnSpPr>
        <p:spPr>
          <a:xfrm>
            <a:off x="1932775" y="2705388"/>
            <a:ext cx="8347303" cy="7202"/>
          </a:xfrm>
          <a:prstGeom prst="line">
            <a:avLst/>
          </a:prstGeom>
          <a:ln w="19050">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3" name="TextBox 3"/>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1">
                    <a:alpha val="100000"/>
                  </a:schemeClr>
                </a:solidFill>
                <a:latin typeface="Noto Sans SC" panose="020B0200000000000000" charset="-122"/>
                <a:ea typeface="Noto Sans SC" panose="020B0200000000000000" charset="-122"/>
                <a:cs typeface="Noto Sans SC" panose="020B0200000000000000" charset="-122"/>
              </a:rPr>
              <a:t>企业安全生产主体责任</a:t>
            </a:r>
            <a:endParaRPr lang="en-US" sz="3000" b="1">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4" name="Picture 4"/>
          <p:cNvPicPr>
            <a:picLocks noChangeAspect="1"/>
          </p:cNvPicPr>
          <p:nvPr/>
        </p:nvPicPr>
        <p:blipFill>
          <a:blip r:embed="rId2"/>
          <a:srcRect/>
          <a:stretch>
            <a:fillRect/>
          </a:stretch>
        </p:blipFill>
        <p:spPr>
          <a:xfrm>
            <a:off x="4932833" y="1657350"/>
            <a:ext cx="2178836" cy="2072379"/>
          </a:xfrm>
          <a:prstGeom prst="ellipse">
            <a:avLst/>
          </a:prstGeom>
        </p:spPr>
      </p:pic>
      <p:sp>
        <p:nvSpPr>
          <p:cNvPr id="5" name="AutoShape 5"/>
          <p:cNvSpPr/>
          <p:nvPr/>
        </p:nvSpPr>
        <p:spPr>
          <a:xfrm>
            <a:off x="692545" y="3570855"/>
            <a:ext cx="1674663" cy="454737"/>
          </a:xfrm>
          <a:prstGeom prst="rect">
            <a:avLst/>
          </a:prstGeom>
          <a:noFill/>
        </p:spPr>
        <p:txBody>
          <a:bodyPr vert="horz" wrap="square" lIns="91440" tIns="45720" rIns="91440" bIns="45720" rtlCol="0" anchor="b" anchorCtr="0">
            <a:normAutofit/>
          </a:bodyPr>
          <a:lstStyle/>
          <a:p>
            <a:pPr algn="ctr">
              <a:defRPr/>
            </a:pPr>
            <a:r>
              <a:rPr lang="en-US" sz="1800" b="1">
                <a:solidFill>
                  <a:schemeClr val="dk1">
                    <a:alpha val="100000"/>
                  </a:schemeClr>
                </a:solidFill>
                <a:latin typeface="Noto Sans SC" panose="020B0200000000000000" charset="-122"/>
                <a:ea typeface="Noto Sans SC" panose="020B0200000000000000" charset="-122"/>
                <a:cs typeface="Noto Sans SC" panose="020B0200000000000000" charset="-122"/>
              </a:rPr>
              <a:t>制度建立</a:t>
            </a:r>
            <a:endParaRPr lang="en-US" sz="1100"/>
          </a:p>
        </p:txBody>
      </p:sp>
      <p:sp>
        <p:nvSpPr>
          <p:cNvPr id="6" name="TextBox 6"/>
          <p:cNvSpPr txBox="1"/>
          <p:nvPr/>
        </p:nvSpPr>
        <p:spPr>
          <a:xfrm>
            <a:off x="2915846" y="4064534"/>
            <a:ext cx="1898200" cy="1866842"/>
          </a:xfrm>
          <a:prstGeom prst="rect">
            <a:avLst/>
          </a:prstGeom>
        </p:spPr>
        <p:txBody>
          <a:bodyPr vert="horz" wrap="square" lIns="123825" tIns="57150" rIns="57150" bIns="57150" rtlCol="0" anchor="t" anchorCtr="0">
            <a:noAutofit/>
          </a:bodyPr>
          <a:lstStyle/>
          <a:p>
            <a:pPr algn="ctr">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企业需保证安全生产投入，配置符合标准的安全设施设备，定期维护更新，并确保专职安全管理人员配备到位。</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grpSp>
        <p:nvGrpSpPr>
          <p:cNvPr id="7" name="Group 7"/>
          <p:cNvGrpSpPr/>
          <p:nvPr/>
        </p:nvGrpSpPr>
        <p:grpSpPr>
          <a:xfrm>
            <a:off x="1155269" y="2318932"/>
            <a:ext cx="749215" cy="749215"/>
            <a:chOff x="1155269" y="2318932"/>
            <a:chExt cx="749215" cy="749215"/>
          </a:xfrm>
        </p:grpSpPr>
        <p:sp>
          <p:nvSpPr>
            <p:cNvPr id="8" name="AutoShape 8"/>
            <p:cNvSpPr/>
            <p:nvPr/>
          </p:nvSpPr>
          <p:spPr>
            <a:xfrm>
              <a:off x="1155269" y="2318932"/>
              <a:ext cx="749215" cy="749215"/>
            </a:xfrm>
            <a:prstGeom prst="ellipse">
              <a:avLst/>
            </a:prstGeom>
            <a:solidFill>
              <a:schemeClr val="accent1">
                <a:alpha val="100000"/>
              </a:schemeClr>
            </a:solidFill>
          </p:spPr>
        </p:sp>
        <p:sp>
          <p:nvSpPr>
            <p:cNvPr id="9" name="Freeform 9"/>
            <p:cNvSpPr/>
            <p:nvPr/>
          </p:nvSpPr>
          <p:spPr>
            <a:xfrm>
              <a:off x="1363126" y="2526789"/>
              <a:ext cx="337767" cy="337767"/>
            </a:xfrm>
            <a:custGeom>
              <a:avLst/>
              <a:gdLst/>
              <a:ahLst/>
              <a:cxnLst/>
              <a:rect l="l" t="t" r="r" b="b"/>
              <a:pathLst>
                <a:path w="304800" h="304800">
                  <a:moveTo>
                    <a:pt x="0" y="209550"/>
                  </a:moveTo>
                  <a:lnTo>
                    <a:pt x="152410" y="247650"/>
                  </a:lnTo>
                  <a:lnTo>
                    <a:pt x="304800" y="209550"/>
                  </a:lnTo>
                  <a:lnTo>
                    <a:pt x="304800" y="247650"/>
                  </a:lnTo>
                  <a:lnTo>
                    <a:pt x="152410" y="285750"/>
                  </a:lnTo>
                  <a:lnTo>
                    <a:pt x="0" y="247650"/>
                  </a:lnTo>
                  <a:close/>
                </a:path>
                <a:path w="304800" h="304800">
                  <a:moveTo>
                    <a:pt x="0" y="133350"/>
                  </a:moveTo>
                  <a:lnTo>
                    <a:pt x="152410" y="171450"/>
                  </a:lnTo>
                  <a:lnTo>
                    <a:pt x="304800" y="133350"/>
                  </a:lnTo>
                  <a:lnTo>
                    <a:pt x="304800" y="171450"/>
                  </a:lnTo>
                  <a:lnTo>
                    <a:pt x="152410" y="209550"/>
                  </a:lnTo>
                  <a:lnTo>
                    <a:pt x="0" y="171450"/>
                  </a:lnTo>
                  <a:close/>
                </a:path>
                <a:path w="304800" h="304800">
                  <a:moveTo>
                    <a:pt x="0" y="57150"/>
                  </a:moveTo>
                  <a:lnTo>
                    <a:pt x="152410" y="19050"/>
                  </a:lnTo>
                  <a:lnTo>
                    <a:pt x="304800" y="57150"/>
                  </a:lnTo>
                  <a:lnTo>
                    <a:pt x="304800" y="95250"/>
                  </a:lnTo>
                  <a:lnTo>
                    <a:pt x="152410" y="133350"/>
                  </a:lnTo>
                  <a:lnTo>
                    <a:pt x="0" y="95250"/>
                  </a:lnTo>
                </a:path>
              </a:pathLst>
            </a:custGeom>
            <a:solidFill>
              <a:srgbClr val="FFFFFF">
                <a:alpha val="100000"/>
              </a:srgbClr>
            </a:solidFill>
          </p:spPr>
        </p:sp>
      </p:grpSp>
      <p:sp>
        <p:nvSpPr>
          <p:cNvPr id="10" name="AutoShape 10"/>
          <p:cNvSpPr/>
          <p:nvPr/>
        </p:nvSpPr>
        <p:spPr>
          <a:xfrm>
            <a:off x="3027614" y="3570855"/>
            <a:ext cx="1674663" cy="454737"/>
          </a:xfrm>
          <a:prstGeom prst="rect">
            <a:avLst/>
          </a:prstGeom>
          <a:noFill/>
        </p:spPr>
        <p:txBody>
          <a:bodyPr vert="horz" wrap="square" lIns="91440" tIns="45720" rIns="91440" bIns="45720" rtlCol="0" anchor="b" anchorCtr="0">
            <a:normAutofit/>
          </a:bodyPr>
          <a:lstStyle/>
          <a:p>
            <a:pPr algn="ctr">
              <a:defRPr/>
            </a:pPr>
            <a:r>
              <a:rPr lang="en-US" sz="1800" b="1">
                <a:solidFill>
                  <a:schemeClr val="dk1">
                    <a:alpha val="100000"/>
                  </a:schemeClr>
                </a:solidFill>
                <a:latin typeface="Noto Sans SC" panose="020B0200000000000000" charset="-122"/>
                <a:ea typeface="Noto Sans SC" panose="020B0200000000000000" charset="-122"/>
                <a:cs typeface="Noto Sans SC" panose="020B0200000000000000" charset="-122"/>
              </a:rPr>
              <a:t>资源保障</a:t>
            </a:r>
            <a:endParaRPr lang="en-US" sz="1100"/>
          </a:p>
        </p:txBody>
      </p:sp>
      <p:sp>
        <p:nvSpPr>
          <p:cNvPr id="11" name="AutoShape 11"/>
          <p:cNvSpPr/>
          <p:nvPr/>
        </p:nvSpPr>
        <p:spPr>
          <a:xfrm>
            <a:off x="7419285" y="3570855"/>
            <a:ext cx="1674663" cy="454737"/>
          </a:xfrm>
          <a:prstGeom prst="rect">
            <a:avLst/>
          </a:prstGeom>
          <a:noFill/>
        </p:spPr>
        <p:txBody>
          <a:bodyPr vert="horz" wrap="square" lIns="91440" tIns="45720" rIns="91440" bIns="45720" rtlCol="0" anchor="b" anchorCtr="0">
            <a:normAutofit/>
          </a:bodyPr>
          <a:lstStyle/>
          <a:p>
            <a:pPr algn="ctr">
              <a:defRPr/>
            </a:pPr>
            <a:r>
              <a:rPr lang="en-US" sz="1800" b="1">
                <a:solidFill>
                  <a:schemeClr val="dk1">
                    <a:alpha val="100000"/>
                  </a:schemeClr>
                </a:solidFill>
                <a:latin typeface="Noto Sans SC" panose="020B0200000000000000" charset="-122"/>
                <a:ea typeface="Noto Sans SC" panose="020B0200000000000000" charset="-122"/>
                <a:cs typeface="Noto Sans SC" panose="020B0200000000000000" charset="-122"/>
              </a:rPr>
              <a:t>培训体系</a:t>
            </a:r>
            <a:endParaRPr lang="en-US" sz="1100"/>
          </a:p>
        </p:txBody>
      </p:sp>
      <p:sp>
        <p:nvSpPr>
          <p:cNvPr id="12" name="AutoShape 12"/>
          <p:cNvSpPr/>
          <p:nvPr/>
        </p:nvSpPr>
        <p:spPr>
          <a:xfrm>
            <a:off x="9817354" y="3570855"/>
            <a:ext cx="1674663" cy="454737"/>
          </a:xfrm>
          <a:prstGeom prst="rect">
            <a:avLst/>
          </a:prstGeom>
          <a:noFill/>
        </p:spPr>
        <p:txBody>
          <a:bodyPr vert="horz" wrap="square" lIns="91440" tIns="45720" rIns="91440" bIns="45720" rtlCol="0" anchor="b" anchorCtr="0">
            <a:normAutofit/>
          </a:bodyPr>
          <a:lstStyle/>
          <a:p>
            <a:pPr algn="ctr">
              <a:defRPr/>
            </a:pPr>
            <a:r>
              <a:rPr lang="en-US" sz="1800" b="1">
                <a:solidFill>
                  <a:schemeClr val="dk1">
                    <a:alpha val="100000"/>
                  </a:schemeClr>
                </a:solidFill>
                <a:latin typeface="Noto Sans SC" panose="020B0200000000000000" charset="-122"/>
                <a:ea typeface="Noto Sans SC" panose="020B0200000000000000" charset="-122"/>
                <a:cs typeface="Noto Sans SC" panose="020B0200000000000000" charset="-122"/>
              </a:rPr>
              <a:t>应急管理</a:t>
            </a:r>
            <a:endParaRPr lang="en-US" sz="1100"/>
          </a:p>
        </p:txBody>
      </p:sp>
      <p:grpSp>
        <p:nvGrpSpPr>
          <p:cNvPr id="13" name="Group 13"/>
          <p:cNvGrpSpPr/>
          <p:nvPr/>
        </p:nvGrpSpPr>
        <p:grpSpPr>
          <a:xfrm>
            <a:off x="3471288" y="2318932"/>
            <a:ext cx="749215" cy="749215"/>
            <a:chOff x="3471288" y="2318932"/>
            <a:chExt cx="749215" cy="749215"/>
          </a:xfrm>
        </p:grpSpPr>
        <p:sp>
          <p:nvSpPr>
            <p:cNvPr id="14" name="AutoShape 14"/>
            <p:cNvSpPr/>
            <p:nvPr/>
          </p:nvSpPr>
          <p:spPr>
            <a:xfrm>
              <a:off x="3471288" y="2318932"/>
              <a:ext cx="749215" cy="749215"/>
            </a:xfrm>
            <a:prstGeom prst="ellipse">
              <a:avLst/>
            </a:prstGeom>
            <a:solidFill>
              <a:schemeClr val="accent2">
                <a:alpha val="100000"/>
                <a:lumMod val="50000"/>
              </a:schemeClr>
            </a:solidFill>
          </p:spPr>
        </p:sp>
        <p:sp>
          <p:nvSpPr>
            <p:cNvPr id="15" name="Freeform 15"/>
            <p:cNvSpPr/>
            <p:nvPr/>
          </p:nvSpPr>
          <p:spPr>
            <a:xfrm>
              <a:off x="3679145" y="2526789"/>
              <a:ext cx="337767" cy="337767"/>
            </a:xfrm>
            <a:custGeom>
              <a:avLst/>
              <a:gdLst/>
              <a:ahLst/>
              <a:cxnLst/>
              <a:rect l="l" t="t" r="r" b="b"/>
              <a:pathLst>
                <a:path w="304800" h="304800">
                  <a:moveTo>
                    <a:pt x="0" y="209550"/>
                  </a:moveTo>
                  <a:lnTo>
                    <a:pt x="152410" y="247650"/>
                  </a:lnTo>
                  <a:lnTo>
                    <a:pt x="304800" y="209550"/>
                  </a:lnTo>
                  <a:lnTo>
                    <a:pt x="304800" y="247650"/>
                  </a:lnTo>
                  <a:lnTo>
                    <a:pt x="152410" y="285750"/>
                  </a:lnTo>
                  <a:lnTo>
                    <a:pt x="0" y="247650"/>
                  </a:lnTo>
                  <a:close/>
                </a:path>
                <a:path w="304800" h="304800">
                  <a:moveTo>
                    <a:pt x="0" y="133350"/>
                  </a:moveTo>
                  <a:lnTo>
                    <a:pt x="152410" y="171450"/>
                  </a:lnTo>
                  <a:lnTo>
                    <a:pt x="304800" y="133350"/>
                  </a:lnTo>
                  <a:lnTo>
                    <a:pt x="304800" y="171450"/>
                  </a:lnTo>
                  <a:lnTo>
                    <a:pt x="152410" y="209550"/>
                  </a:lnTo>
                  <a:lnTo>
                    <a:pt x="0" y="171450"/>
                  </a:lnTo>
                  <a:close/>
                </a:path>
                <a:path w="304800" h="304800">
                  <a:moveTo>
                    <a:pt x="0" y="57150"/>
                  </a:moveTo>
                  <a:lnTo>
                    <a:pt x="152410" y="19050"/>
                  </a:lnTo>
                  <a:lnTo>
                    <a:pt x="304800" y="57150"/>
                  </a:lnTo>
                  <a:lnTo>
                    <a:pt x="304800" y="95250"/>
                  </a:lnTo>
                  <a:lnTo>
                    <a:pt x="152410" y="133350"/>
                  </a:lnTo>
                  <a:lnTo>
                    <a:pt x="0" y="95250"/>
                  </a:lnTo>
                </a:path>
              </a:pathLst>
            </a:custGeom>
            <a:solidFill>
              <a:srgbClr val="FFFFFF">
                <a:alpha val="100000"/>
              </a:srgbClr>
            </a:solidFill>
          </p:spPr>
        </p:sp>
      </p:grpSp>
      <p:grpSp>
        <p:nvGrpSpPr>
          <p:cNvPr id="16" name="Group 16"/>
          <p:cNvGrpSpPr/>
          <p:nvPr/>
        </p:nvGrpSpPr>
        <p:grpSpPr>
          <a:xfrm>
            <a:off x="7882008" y="2318932"/>
            <a:ext cx="749215" cy="749215"/>
            <a:chOff x="7882008" y="2318932"/>
            <a:chExt cx="749215" cy="749215"/>
          </a:xfrm>
        </p:grpSpPr>
        <p:sp>
          <p:nvSpPr>
            <p:cNvPr id="17" name="AutoShape 17"/>
            <p:cNvSpPr/>
            <p:nvPr/>
          </p:nvSpPr>
          <p:spPr>
            <a:xfrm>
              <a:off x="7882008" y="2318932"/>
              <a:ext cx="749215" cy="749215"/>
            </a:xfrm>
            <a:prstGeom prst="ellipse">
              <a:avLst/>
            </a:prstGeom>
            <a:solidFill>
              <a:schemeClr val="accent3">
                <a:alpha val="100000"/>
                <a:lumMod val="75000"/>
              </a:schemeClr>
            </a:solidFill>
          </p:spPr>
        </p:sp>
        <p:sp>
          <p:nvSpPr>
            <p:cNvPr id="18" name="Freeform 18"/>
            <p:cNvSpPr/>
            <p:nvPr/>
          </p:nvSpPr>
          <p:spPr>
            <a:xfrm>
              <a:off x="8089866" y="2526789"/>
              <a:ext cx="337767" cy="337767"/>
            </a:xfrm>
            <a:custGeom>
              <a:avLst/>
              <a:gdLst/>
              <a:ahLst/>
              <a:cxnLst/>
              <a:rect l="l" t="t" r="r" b="b"/>
              <a:pathLst>
                <a:path w="304800" h="304800">
                  <a:moveTo>
                    <a:pt x="0" y="209550"/>
                  </a:moveTo>
                  <a:lnTo>
                    <a:pt x="152410" y="247650"/>
                  </a:lnTo>
                  <a:lnTo>
                    <a:pt x="304800" y="209550"/>
                  </a:lnTo>
                  <a:lnTo>
                    <a:pt x="304800" y="247650"/>
                  </a:lnTo>
                  <a:lnTo>
                    <a:pt x="152410" y="285750"/>
                  </a:lnTo>
                  <a:lnTo>
                    <a:pt x="0" y="247650"/>
                  </a:lnTo>
                  <a:close/>
                </a:path>
                <a:path w="304800" h="304800">
                  <a:moveTo>
                    <a:pt x="0" y="133350"/>
                  </a:moveTo>
                  <a:lnTo>
                    <a:pt x="152410" y="171450"/>
                  </a:lnTo>
                  <a:lnTo>
                    <a:pt x="304800" y="133350"/>
                  </a:lnTo>
                  <a:lnTo>
                    <a:pt x="304800" y="171450"/>
                  </a:lnTo>
                  <a:lnTo>
                    <a:pt x="152410" y="209550"/>
                  </a:lnTo>
                  <a:lnTo>
                    <a:pt x="0" y="171450"/>
                  </a:lnTo>
                  <a:close/>
                </a:path>
                <a:path w="304800" h="304800">
                  <a:moveTo>
                    <a:pt x="0" y="57150"/>
                  </a:moveTo>
                  <a:lnTo>
                    <a:pt x="152410" y="19050"/>
                  </a:lnTo>
                  <a:lnTo>
                    <a:pt x="304800" y="57150"/>
                  </a:lnTo>
                  <a:lnTo>
                    <a:pt x="304800" y="95250"/>
                  </a:lnTo>
                  <a:lnTo>
                    <a:pt x="152410" y="133350"/>
                  </a:lnTo>
                  <a:lnTo>
                    <a:pt x="0" y="95250"/>
                  </a:lnTo>
                </a:path>
              </a:pathLst>
            </a:custGeom>
            <a:solidFill>
              <a:srgbClr val="FFFFFF">
                <a:alpha val="100000"/>
              </a:srgbClr>
            </a:solidFill>
          </p:spPr>
        </p:sp>
      </p:grpSp>
      <p:grpSp>
        <p:nvGrpSpPr>
          <p:cNvPr id="19" name="Group 19"/>
          <p:cNvGrpSpPr/>
          <p:nvPr/>
        </p:nvGrpSpPr>
        <p:grpSpPr>
          <a:xfrm>
            <a:off x="10280078" y="2318932"/>
            <a:ext cx="749215" cy="749215"/>
            <a:chOff x="10280078" y="2318932"/>
            <a:chExt cx="749215" cy="749215"/>
          </a:xfrm>
        </p:grpSpPr>
        <p:sp>
          <p:nvSpPr>
            <p:cNvPr id="20" name="AutoShape 20"/>
            <p:cNvSpPr/>
            <p:nvPr/>
          </p:nvSpPr>
          <p:spPr>
            <a:xfrm>
              <a:off x="10280078" y="2318932"/>
              <a:ext cx="749215" cy="749215"/>
            </a:xfrm>
            <a:prstGeom prst="ellipse">
              <a:avLst/>
            </a:prstGeom>
            <a:solidFill>
              <a:schemeClr val="accent4">
                <a:alpha val="100000"/>
              </a:schemeClr>
            </a:solidFill>
          </p:spPr>
        </p:sp>
        <p:sp>
          <p:nvSpPr>
            <p:cNvPr id="21" name="Freeform 21"/>
            <p:cNvSpPr/>
            <p:nvPr/>
          </p:nvSpPr>
          <p:spPr>
            <a:xfrm>
              <a:off x="10487935" y="2526789"/>
              <a:ext cx="337767" cy="337767"/>
            </a:xfrm>
            <a:custGeom>
              <a:avLst/>
              <a:gdLst/>
              <a:ahLst/>
              <a:cxnLst/>
              <a:rect l="l" t="t" r="r" b="b"/>
              <a:pathLst>
                <a:path w="304800" h="304800">
                  <a:moveTo>
                    <a:pt x="0" y="209550"/>
                  </a:moveTo>
                  <a:lnTo>
                    <a:pt x="152410" y="247650"/>
                  </a:lnTo>
                  <a:lnTo>
                    <a:pt x="304800" y="209550"/>
                  </a:lnTo>
                  <a:lnTo>
                    <a:pt x="304800" y="247650"/>
                  </a:lnTo>
                  <a:lnTo>
                    <a:pt x="152410" y="285750"/>
                  </a:lnTo>
                  <a:lnTo>
                    <a:pt x="0" y="247650"/>
                  </a:lnTo>
                  <a:close/>
                </a:path>
                <a:path w="304800" h="304800">
                  <a:moveTo>
                    <a:pt x="0" y="133350"/>
                  </a:moveTo>
                  <a:lnTo>
                    <a:pt x="152410" y="171450"/>
                  </a:lnTo>
                  <a:lnTo>
                    <a:pt x="304800" y="133350"/>
                  </a:lnTo>
                  <a:lnTo>
                    <a:pt x="304800" y="171450"/>
                  </a:lnTo>
                  <a:lnTo>
                    <a:pt x="152410" y="209550"/>
                  </a:lnTo>
                  <a:lnTo>
                    <a:pt x="0" y="171450"/>
                  </a:lnTo>
                  <a:close/>
                </a:path>
                <a:path w="304800" h="304800">
                  <a:moveTo>
                    <a:pt x="0" y="57150"/>
                  </a:moveTo>
                  <a:lnTo>
                    <a:pt x="152410" y="19050"/>
                  </a:lnTo>
                  <a:lnTo>
                    <a:pt x="304800" y="57150"/>
                  </a:lnTo>
                  <a:lnTo>
                    <a:pt x="304800" y="95250"/>
                  </a:lnTo>
                  <a:lnTo>
                    <a:pt x="152410" y="133350"/>
                  </a:lnTo>
                  <a:lnTo>
                    <a:pt x="0" y="95250"/>
                  </a:lnTo>
                </a:path>
              </a:pathLst>
            </a:custGeom>
            <a:solidFill>
              <a:srgbClr val="FFFFFF">
                <a:alpha val="100000"/>
              </a:srgbClr>
            </a:solidFill>
          </p:spPr>
        </p:sp>
      </p:grpSp>
      <p:sp>
        <p:nvSpPr>
          <p:cNvPr id="22" name="TextBox 22"/>
          <p:cNvSpPr txBox="1"/>
          <p:nvPr/>
        </p:nvSpPr>
        <p:spPr>
          <a:xfrm>
            <a:off x="580777" y="4064534"/>
            <a:ext cx="1898200" cy="1866842"/>
          </a:xfrm>
          <a:prstGeom prst="rect">
            <a:avLst/>
          </a:prstGeom>
        </p:spPr>
        <p:txBody>
          <a:bodyPr vert="horz" wrap="square" lIns="123825" tIns="57150" rIns="57150" bIns="57150" rtlCol="0" anchor="t" anchorCtr="0">
            <a:noAutofit/>
          </a:bodyPr>
          <a:lstStyle/>
          <a:p>
            <a:pPr algn="ctr">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企业必须建立健全安全生产责任制和规章制度，包括风险分级管控、隐患排查治理等制度，形成书面化管理体系。</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3" name="TextBox 23"/>
          <p:cNvSpPr txBox="1"/>
          <p:nvPr/>
        </p:nvSpPr>
        <p:spPr>
          <a:xfrm>
            <a:off x="7307516" y="4064534"/>
            <a:ext cx="1898200" cy="1866842"/>
          </a:xfrm>
          <a:prstGeom prst="rect">
            <a:avLst/>
          </a:prstGeom>
        </p:spPr>
        <p:txBody>
          <a:bodyPr vert="horz" wrap="square" lIns="123825" tIns="57150" rIns="57150" bIns="57150" rtlCol="0" anchor="t" anchorCtr="0">
            <a:noAutofit/>
          </a:bodyPr>
          <a:lstStyle/>
          <a:p>
            <a:pPr algn="ctr">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建立分层分类培训机制，对新员工、特种作业人员、管理人员等开展针对性法律培训，保留完整培训记录备查。</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4" name="TextBox 24"/>
          <p:cNvSpPr txBox="1"/>
          <p:nvPr/>
        </p:nvSpPr>
        <p:spPr>
          <a:xfrm>
            <a:off x="9705586" y="4064534"/>
            <a:ext cx="1898200" cy="1866842"/>
          </a:xfrm>
          <a:prstGeom prst="rect">
            <a:avLst/>
          </a:prstGeom>
        </p:spPr>
        <p:txBody>
          <a:bodyPr vert="horz" wrap="square" lIns="123825" tIns="57150" rIns="57150" bIns="57150" rtlCol="0" anchor="t" anchorCtr="0">
            <a:noAutofit/>
          </a:bodyPr>
          <a:lstStyle/>
          <a:p>
            <a:pPr algn="ctr">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制定符合实际的应急预案，定期组织演练，确保事故发生时能及时启动应急响应程序，防止事态扩大。</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5" name="AutoShape 25"/>
          <p:cNvSpPr/>
          <p:nvPr/>
        </p:nvSpPr>
        <p:spPr>
          <a:xfrm>
            <a:off x="1921495" y="2686338"/>
            <a:ext cx="8425779" cy="19050"/>
          </a:xfrm>
          <a:prstGeom prst="rect">
            <a:avLst/>
          </a:prstGeom>
          <a:noFill/>
        </p:spPr>
      </p:sp>
    </p:spTree>
  </p:cSld>
  <p:clrMapOvr>
    <a:masterClrMapping/>
  </p:clrMapOvr>
</p:sld>
</file>

<file path=ppt/theme/theme1.xml><?xml version="1.0" encoding="utf-8"?>
<a:theme xmlns:a="http://schemas.openxmlformats.org/drawingml/2006/main" name="Office 主题​​">
  <a:themeElements>
    <a:clrScheme name="Office">
      <a:dk1>
        <a:srgbClr val="000000"/>
      </a:dk1>
      <a:lt1>
        <a:srgbClr val="EFFFFD"/>
      </a:lt1>
      <a:dk2>
        <a:srgbClr val="003C35"/>
      </a:dk2>
      <a:lt2>
        <a:srgbClr val="FFFFFF"/>
      </a:lt2>
      <a:accent1>
        <a:srgbClr val="00A5B2"/>
      </a:accent1>
      <a:accent2>
        <a:srgbClr val="52C6B8"/>
      </a:accent2>
      <a:accent3>
        <a:srgbClr val="00657D"/>
      </a:accent3>
      <a:accent4>
        <a:srgbClr val="58C19B"/>
      </a:accent4>
      <a:accent5>
        <a:srgbClr val="6DD690"/>
      </a:accent5>
      <a:accent6>
        <a:srgbClr val="9CCAFF"/>
      </a:accent6>
      <a:hlink>
        <a:srgbClr val="05C6AF"/>
      </a:hlink>
      <a:folHlink>
        <a:srgbClr val="05C6A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3708</Words>
  <Application>WPS 演示</Application>
  <PresentationFormat>宽屏</PresentationFormat>
  <Paragraphs>296</Paragraphs>
  <Slides>26</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26</vt:i4>
      </vt:variant>
    </vt:vector>
  </HeadingPairs>
  <TitlesOfParts>
    <vt:vector size="45" baseType="lpstr">
      <vt:lpstr>Arial</vt:lpstr>
      <vt:lpstr>宋体</vt:lpstr>
      <vt:lpstr>Wingdings</vt:lpstr>
      <vt:lpstr>Noto Sans SC</vt:lpstr>
      <vt:lpstr>Calibri</vt:lpstr>
      <vt:lpstr>思源宋体 CN</vt:lpstr>
      <vt:lpstr>微软雅黑</vt:lpstr>
      <vt:lpstr>Arial Unicode MS</vt:lpstr>
      <vt:lpstr>等线 Light</vt:lpstr>
      <vt:lpstr>等线</vt:lpstr>
      <vt:lpstr>Arial</vt:lpstr>
      <vt:lpstr>Helvetica</vt:lpstr>
      <vt:lpstr>Calibri</vt:lpstr>
      <vt:lpstr>Helvetica</vt:lpstr>
      <vt:lpstr>思源宋体 CN</vt:lpstr>
      <vt:lpstr>KSOFCE3BB362</vt:lpstr>
      <vt:lpstr>兰米宋体</vt:lpstr>
      <vt:lpstr>Helvetica LT Pro</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zhangqishou</dc:creator>
  <cp:lastModifiedBy>巴掌有料</cp:lastModifiedBy>
  <cp:revision>7</cp:revision>
  <dcterms:created xsi:type="dcterms:W3CDTF">2025-10-20T11:38:00Z</dcterms:created>
  <dcterms:modified xsi:type="dcterms:W3CDTF">2026-05-24T08:44:28Z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{"Label":"1","ContentProducer":"001191110000802100433B10001","ProduceID":"674bc99f9b81b1cf05b27609a8b7010a_1779011815_aaa21e34f981d7dedce0c93bc91acdb5","ReservedCode1":"366b7b7f2ff7f1604b9e9e5a3a21d3747ce2459a493fa9c9aad1b629f678a9a4","ContentPropagator":</vt:lpwstr>
  </property>
  <property fmtid="{D5CDD505-2E9C-101B-9397-08002B2CF9AE}" pid="3" name="ICV">
    <vt:lpwstr>40D78A923F26456BAE1F48D33F842A58_12</vt:lpwstr>
  </property>
  <property fmtid="{D5CDD505-2E9C-101B-9397-08002B2CF9AE}" pid="4" name="KSOProductBuildVer">
    <vt:lpwstr>2052-12.1.0.26375</vt:lpwstr>
  </property>
</Properties>
</file>