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1"/>
  </p:notesMasterIdLst>
  <p:handoutMasterIdLst>
    <p:handoutMasterId r:id="rId42"/>
  </p:handoutMasterIdLst>
  <p:sldIdLst>
    <p:sldId id="333" r:id="rId3"/>
    <p:sldId id="334" r:id="rId4"/>
    <p:sldId id="335" r:id="rId5"/>
    <p:sldId id="336" r:id="rId6"/>
    <p:sldId id="337" r:id="rId7"/>
    <p:sldId id="338" r:id="rId8"/>
    <p:sldId id="339" r:id="rId9"/>
    <p:sldId id="340" r:id="rId10"/>
    <p:sldId id="341" r:id="rId11"/>
    <p:sldId id="342" r:id="rId12"/>
    <p:sldId id="343" r:id="rId13"/>
    <p:sldId id="344" r:id="rId14"/>
    <p:sldId id="345" r:id="rId15"/>
    <p:sldId id="346" r:id="rId16"/>
    <p:sldId id="347" r:id="rId17"/>
    <p:sldId id="348" r:id="rId18"/>
    <p:sldId id="349" r:id="rId19"/>
    <p:sldId id="350" r:id="rId20"/>
    <p:sldId id="351" r:id="rId21"/>
    <p:sldId id="352" r:id="rId22"/>
    <p:sldId id="353" r:id="rId23"/>
    <p:sldId id="354" r:id="rId24"/>
    <p:sldId id="355" r:id="rId25"/>
    <p:sldId id="356" r:id="rId26"/>
    <p:sldId id="357" r:id="rId27"/>
    <p:sldId id="358" r:id="rId28"/>
    <p:sldId id="359" r:id="rId29"/>
    <p:sldId id="360" r:id="rId30"/>
    <p:sldId id="361" r:id="rId31"/>
    <p:sldId id="362" r:id="rId32"/>
    <p:sldId id="363" r:id="rId33"/>
    <p:sldId id="364" r:id="rId34"/>
    <p:sldId id="365" r:id="rId35"/>
    <p:sldId id="366" r:id="rId36"/>
    <p:sldId id="367" r:id="rId37"/>
    <p:sldId id="368" r:id="rId38"/>
    <p:sldId id="369" r:id="rId39"/>
    <p:sldId id="370" r:id="rId4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55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7D07"/>
    <a:srgbClr val="E60000"/>
    <a:srgbClr val="F6F4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22" autoAdjust="0"/>
    <p:restoredTop sz="94660"/>
  </p:normalViewPr>
  <p:slideViewPr>
    <p:cSldViewPr snapToGrid="0" showGuides="1">
      <p:cViewPr>
        <p:scale>
          <a:sx n="57" d="100"/>
          <a:sy n="57" d="100"/>
        </p:scale>
        <p:origin x="1770" y="1284"/>
      </p:cViewPr>
      <p:guideLst>
        <p:guide orient="horz" pos="2183"/>
        <p:guide pos="551"/>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75" d="100"/>
          <a:sy n="75" d="100"/>
        </p:scale>
        <p:origin x="1452" y="6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handoutMaster" Target="handoutMasters/handoutMaster1.xml"/><Relationship Id="rId41" Type="http://schemas.openxmlformats.org/officeDocument/2006/relationships/notesMaster" Target="notesMasters/notesMaster1.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84EC56-8E46-498C-9F82-A1E67B00170F}"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46E617E-3889-48F8-A988-C1F6B731C0CA}"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7" name="组合 6"/>
          <p:cNvGrpSpPr/>
          <p:nvPr userDrawn="1"/>
        </p:nvGrpSpPr>
        <p:grpSpPr>
          <a:xfrm>
            <a:off x="11192256" y="5883824"/>
            <a:ext cx="999745" cy="974175"/>
            <a:chOff x="7024914" y="1823065"/>
            <a:chExt cx="5167087" cy="5034935"/>
          </a:xfrm>
        </p:grpSpPr>
        <p:sp>
          <p:nvSpPr>
            <p:cNvPr id="8" name="等腰三角形 7"/>
            <p:cNvSpPr/>
            <p:nvPr/>
          </p:nvSpPr>
          <p:spPr>
            <a:xfrm>
              <a:off x="7024914" y="1823065"/>
              <a:ext cx="5167086" cy="5034935"/>
            </a:xfrm>
            <a:prstGeom prst="triangle">
              <a:avLst>
                <a:gd name="adj" fmla="val 10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p:cNvSpPr/>
            <p:nvPr/>
          </p:nvSpPr>
          <p:spPr>
            <a:xfrm>
              <a:off x="9532258" y="3658496"/>
              <a:ext cx="2659743" cy="2591719"/>
            </a:xfrm>
            <a:custGeom>
              <a:avLst/>
              <a:gdLst>
                <a:gd name="connsiteX0" fmla="*/ 2659743 w 2659743"/>
                <a:gd name="connsiteY0" fmla="*/ 0 h 2591719"/>
                <a:gd name="connsiteX1" fmla="*/ 2659743 w 2659743"/>
                <a:gd name="connsiteY1" fmla="*/ 940515 h 2591719"/>
                <a:gd name="connsiteX2" fmla="*/ 965200 w 2659743"/>
                <a:gd name="connsiteY2" fmla="*/ 2591719 h 2591719"/>
                <a:gd name="connsiteX3" fmla="*/ 0 w 2659743"/>
                <a:gd name="connsiteY3" fmla="*/ 2591719 h 2591719"/>
              </a:gdLst>
              <a:ahLst/>
              <a:cxnLst>
                <a:cxn ang="0">
                  <a:pos x="connsiteX0" y="connsiteY0"/>
                </a:cxn>
                <a:cxn ang="0">
                  <a:pos x="connsiteX1" y="connsiteY1"/>
                </a:cxn>
                <a:cxn ang="0">
                  <a:pos x="connsiteX2" y="connsiteY2"/>
                </a:cxn>
                <a:cxn ang="0">
                  <a:pos x="connsiteX3" y="connsiteY3"/>
                </a:cxn>
              </a:cxnLst>
              <a:rect l="l" t="t" r="r" b="b"/>
              <a:pathLst>
                <a:path w="2659743" h="2591719">
                  <a:moveTo>
                    <a:pt x="2659743" y="0"/>
                  </a:moveTo>
                  <a:lnTo>
                    <a:pt x="2659743" y="940515"/>
                  </a:lnTo>
                  <a:lnTo>
                    <a:pt x="965200" y="2591719"/>
                  </a:lnTo>
                  <a:lnTo>
                    <a:pt x="0" y="2591719"/>
                  </a:lnTo>
                  <a:close/>
                </a:path>
              </a:pathLst>
            </a:custGeom>
            <a:solidFill>
              <a:schemeClr val="bg1">
                <a:alpha val="6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10" name="直接连接符 9"/>
            <p:cNvCxnSpPr/>
            <p:nvPr/>
          </p:nvCxnSpPr>
          <p:spPr>
            <a:xfrm flipH="1">
              <a:off x="10363200" y="2597150"/>
              <a:ext cx="1828800" cy="1828800"/>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箭头: 五边形 10"/>
          <p:cNvSpPr/>
          <p:nvPr userDrawn="1"/>
        </p:nvSpPr>
        <p:spPr>
          <a:xfrm>
            <a:off x="705845" y="462993"/>
            <a:ext cx="540000" cy="432000"/>
          </a:xfrm>
          <a:prstGeom prst="homePlat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userDrawn="1"/>
        </p:nvSpPr>
        <p:spPr>
          <a:xfrm>
            <a:off x="582844" y="462993"/>
            <a:ext cx="72000" cy="4320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xml"/><Relationship Id="rId5" Type="http://schemas.openxmlformats.org/officeDocument/2006/relationships/image" Target="../media/image3.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xml"/><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xml"/><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xml"/><Relationship Id="rId1"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xml"/><Relationship Id="rId1"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2.xml"/><Relationship Id="rId1"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3.xml"/><Relationship Id="rId1" Type="http://schemas.openxmlformats.org/officeDocument/2006/relationships/image" Target="../media/image8.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image" Target="../media/image5.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4.xml"/><Relationship Id="rId1" Type="http://schemas.openxmlformats.org/officeDocument/2006/relationships/image" Target="../media/image12.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7.xml"/><Relationship Id="rId1" Type="http://schemas.openxmlformats.org/officeDocument/2006/relationships/image" Target="../media/image13.pn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50.xml"/><Relationship Id="rId3" Type="http://schemas.openxmlformats.org/officeDocument/2006/relationships/image" Target="../media/image14.png"/><Relationship Id="rId2" Type="http://schemas.openxmlformats.org/officeDocument/2006/relationships/tags" Target="../tags/tag49.xml"/><Relationship Id="rId1" Type="http://schemas.openxmlformats.org/officeDocument/2006/relationships/tags" Target="../tags/tag48.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xml"/><Relationship Id="rId1"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2.xml"/><Relationship Id="rId1" Type="http://schemas.openxmlformats.org/officeDocument/2006/relationships/image" Target="../media/image16.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image" Target="../media/image5.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形状 7"/>
          <p:cNvSpPr/>
          <p:nvPr/>
        </p:nvSpPr>
        <p:spPr>
          <a:xfrm>
            <a:off x="8926287" y="-1001486"/>
            <a:ext cx="4965700" cy="4838700"/>
          </a:xfrm>
          <a:custGeom>
            <a:avLst/>
            <a:gdLst>
              <a:gd name="connsiteX0" fmla="*/ 4965700 w 4965700"/>
              <a:gd name="connsiteY0" fmla="*/ 0 h 4838700"/>
              <a:gd name="connsiteX1" fmla="*/ 4965700 w 4965700"/>
              <a:gd name="connsiteY1" fmla="*/ 940515 h 4838700"/>
              <a:gd name="connsiteX2" fmla="*/ 965200 w 4965700"/>
              <a:gd name="connsiteY2" fmla="*/ 4838700 h 4838700"/>
              <a:gd name="connsiteX3" fmla="*/ 0 w 4965700"/>
              <a:gd name="connsiteY3" fmla="*/ 4838700 h 4838700"/>
            </a:gdLst>
            <a:ahLst/>
            <a:cxnLst>
              <a:cxn ang="0">
                <a:pos x="connsiteX0" y="connsiteY0"/>
              </a:cxn>
              <a:cxn ang="0">
                <a:pos x="connsiteX1" y="connsiteY1"/>
              </a:cxn>
              <a:cxn ang="0">
                <a:pos x="connsiteX2" y="connsiteY2"/>
              </a:cxn>
              <a:cxn ang="0">
                <a:pos x="connsiteX3" y="connsiteY3"/>
              </a:cxn>
            </a:cxnLst>
            <a:rect l="l" t="t" r="r" b="b"/>
            <a:pathLst>
              <a:path w="4965700" h="4838700">
                <a:moveTo>
                  <a:pt x="4965700" y="0"/>
                </a:moveTo>
                <a:lnTo>
                  <a:pt x="4965700" y="940515"/>
                </a:lnTo>
                <a:lnTo>
                  <a:pt x="965200" y="4838700"/>
                </a:lnTo>
                <a:lnTo>
                  <a:pt x="0" y="4838700"/>
                </a:ln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1" name="任意多边形: 形状 20"/>
          <p:cNvSpPr/>
          <p:nvPr/>
        </p:nvSpPr>
        <p:spPr>
          <a:xfrm>
            <a:off x="5116803" y="1823065"/>
            <a:ext cx="7075197" cy="5034935"/>
          </a:xfrm>
          <a:custGeom>
            <a:avLst/>
            <a:gdLst>
              <a:gd name="connsiteX0" fmla="*/ 7075197 w 7075197"/>
              <a:gd name="connsiteY0" fmla="*/ 0 h 5034935"/>
              <a:gd name="connsiteX1" fmla="*/ 7075197 w 7075197"/>
              <a:gd name="connsiteY1" fmla="*/ 5034935 h 5034935"/>
              <a:gd name="connsiteX2" fmla="*/ 2436451 w 7075197"/>
              <a:gd name="connsiteY2" fmla="*/ 5034935 h 5034935"/>
              <a:gd name="connsiteX3" fmla="*/ 1908111 w 7075197"/>
              <a:gd name="connsiteY3" fmla="*/ 5034935 h 5034935"/>
              <a:gd name="connsiteX4" fmla="*/ 0 w 7075197"/>
              <a:gd name="connsiteY4" fmla="*/ 5034935 h 5034935"/>
              <a:gd name="connsiteX5" fmla="*/ 3714500 w 7075197"/>
              <a:gd name="connsiteY5" fmla="*/ 1415435 h 5034935"/>
              <a:gd name="connsiteX6" fmla="*/ 5622611 w 7075197"/>
              <a:gd name="connsiteY6" fmla="*/ 1415435 h 5034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5197" h="5034935">
                <a:moveTo>
                  <a:pt x="7075197" y="0"/>
                </a:moveTo>
                <a:lnTo>
                  <a:pt x="7075197" y="5034935"/>
                </a:lnTo>
                <a:lnTo>
                  <a:pt x="2436451" y="5034935"/>
                </a:lnTo>
                <a:lnTo>
                  <a:pt x="1908111" y="5034935"/>
                </a:lnTo>
                <a:lnTo>
                  <a:pt x="0" y="5034935"/>
                </a:lnTo>
                <a:lnTo>
                  <a:pt x="3714500" y="1415435"/>
                </a:lnTo>
                <a:lnTo>
                  <a:pt x="5622611" y="1415435"/>
                </a:lnTo>
                <a:close/>
              </a:path>
            </a:pathLst>
          </a:custGeom>
          <a:blipFill>
            <a:blip r:embed="rId1"/>
            <a:srcRect/>
            <a:stretch>
              <a:fillRect l="-36405" t="-18049" r="-13489" b="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形状 10"/>
          <p:cNvSpPr/>
          <p:nvPr/>
        </p:nvSpPr>
        <p:spPr>
          <a:xfrm>
            <a:off x="9532258" y="3658496"/>
            <a:ext cx="2659743" cy="2591719"/>
          </a:xfrm>
          <a:custGeom>
            <a:avLst/>
            <a:gdLst>
              <a:gd name="connsiteX0" fmla="*/ 2659743 w 2659743"/>
              <a:gd name="connsiteY0" fmla="*/ 0 h 2591719"/>
              <a:gd name="connsiteX1" fmla="*/ 2659743 w 2659743"/>
              <a:gd name="connsiteY1" fmla="*/ 940515 h 2591719"/>
              <a:gd name="connsiteX2" fmla="*/ 965200 w 2659743"/>
              <a:gd name="connsiteY2" fmla="*/ 2591719 h 2591719"/>
              <a:gd name="connsiteX3" fmla="*/ 0 w 2659743"/>
              <a:gd name="connsiteY3" fmla="*/ 2591719 h 2591719"/>
            </a:gdLst>
            <a:ahLst/>
            <a:cxnLst>
              <a:cxn ang="0">
                <a:pos x="connsiteX0" y="connsiteY0"/>
              </a:cxn>
              <a:cxn ang="0">
                <a:pos x="connsiteX1" y="connsiteY1"/>
              </a:cxn>
              <a:cxn ang="0">
                <a:pos x="connsiteX2" y="connsiteY2"/>
              </a:cxn>
              <a:cxn ang="0">
                <a:pos x="connsiteX3" y="connsiteY3"/>
              </a:cxn>
            </a:cxnLst>
            <a:rect l="l" t="t" r="r" b="b"/>
            <a:pathLst>
              <a:path w="2659743" h="2591719">
                <a:moveTo>
                  <a:pt x="2659743" y="0"/>
                </a:moveTo>
                <a:lnTo>
                  <a:pt x="2659743" y="940515"/>
                </a:lnTo>
                <a:lnTo>
                  <a:pt x="965200" y="2591719"/>
                </a:lnTo>
                <a:lnTo>
                  <a:pt x="0" y="2591719"/>
                </a:lnTo>
                <a:close/>
              </a:path>
            </a:pathLst>
          </a:custGeom>
          <a:solidFill>
            <a:schemeClr val="bg1">
              <a:alpha val="6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13" name="直接连接符 12"/>
          <p:cNvCxnSpPr/>
          <p:nvPr/>
        </p:nvCxnSpPr>
        <p:spPr>
          <a:xfrm flipH="1">
            <a:off x="9486900" y="0"/>
            <a:ext cx="2705100" cy="2705100"/>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10363200" y="2597150"/>
            <a:ext cx="1828800" cy="1828800"/>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任意多边形: 形状 15"/>
          <p:cNvSpPr/>
          <p:nvPr/>
        </p:nvSpPr>
        <p:spPr>
          <a:xfrm>
            <a:off x="7640103" y="1"/>
            <a:ext cx="3517871" cy="2487385"/>
          </a:xfrm>
          <a:custGeom>
            <a:avLst/>
            <a:gdLst>
              <a:gd name="connsiteX0" fmla="*/ 2552671 w 3517871"/>
              <a:gd name="connsiteY0" fmla="*/ 0 h 2487385"/>
              <a:gd name="connsiteX1" fmla="*/ 3517871 w 3517871"/>
              <a:gd name="connsiteY1" fmla="*/ 0 h 2487385"/>
              <a:gd name="connsiteX2" fmla="*/ 965200 w 3517871"/>
              <a:gd name="connsiteY2" fmla="*/ 2487385 h 2487385"/>
              <a:gd name="connsiteX3" fmla="*/ 0 w 3517871"/>
              <a:gd name="connsiteY3" fmla="*/ 2487385 h 2487385"/>
            </a:gdLst>
            <a:ahLst/>
            <a:cxnLst>
              <a:cxn ang="0">
                <a:pos x="connsiteX0" y="connsiteY0"/>
              </a:cxn>
              <a:cxn ang="0">
                <a:pos x="connsiteX1" y="connsiteY1"/>
              </a:cxn>
              <a:cxn ang="0">
                <a:pos x="connsiteX2" y="connsiteY2"/>
              </a:cxn>
              <a:cxn ang="0">
                <a:pos x="connsiteX3" y="connsiteY3"/>
              </a:cxn>
            </a:cxnLst>
            <a:rect l="l" t="t" r="r" b="b"/>
            <a:pathLst>
              <a:path w="3517871" h="2487385">
                <a:moveTo>
                  <a:pt x="2552671" y="0"/>
                </a:moveTo>
                <a:lnTo>
                  <a:pt x="3517871" y="0"/>
                </a:lnTo>
                <a:lnTo>
                  <a:pt x="965200" y="2487385"/>
                </a:lnTo>
                <a:lnTo>
                  <a:pt x="0" y="2487385"/>
                </a:lnTo>
                <a:close/>
              </a:path>
            </a:pathLst>
          </a:custGeom>
          <a:gradFill flip="none" rotWithShape="1">
            <a:gsLst>
              <a:gs pos="0">
                <a:schemeClr val="accent1">
                  <a:lumMod val="20000"/>
                  <a:lumOff val="80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7" name="任意多边形: 形状 16"/>
          <p:cNvSpPr/>
          <p:nvPr/>
        </p:nvSpPr>
        <p:spPr>
          <a:xfrm>
            <a:off x="8103979" y="1"/>
            <a:ext cx="2043243" cy="1050471"/>
          </a:xfrm>
          <a:custGeom>
            <a:avLst/>
            <a:gdLst>
              <a:gd name="connsiteX0" fmla="*/ 1078043 w 2043243"/>
              <a:gd name="connsiteY0" fmla="*/ 0 h 1050471"/>
              <a:gd name="connsiteX1" fmla="*/ 2043243 w 2043243"/>
              <a:gd name="connsiteY1" fmla="*/ 0 h 1050471"/>
              <a:gd name="connsiteX2" fmla="*/ 965200 w 2043243"/>
              <a:gd name="connsiteY2" fmla="*/ 1050471 h 1050471"/>
              <a:gd name="connsiteX3" fmla="*/ 0 w 2043243"/>
              <a:gd name="connsiteY3" fmla="*/ 1050471 h 1050471"/>
            </a:gdLst>
            <a:ahLst/>
            <a:cxnLst>
              <a:cxn ang="0">
                <a:pos x="connsiteX0" y="connsiteY0"/>
              </a:cxn>
              <a:cxn ang="0">
                <a:pos x="connsiteX1" y="connsiteY1"/>
              </a:cxn>
              <a:cxn ang="0">
                <a:pos x="connsiteX2" y="connsiteY2"/>
              </a:cxn>
              <a:cxn ang="0">
                <a:pos x="connsiteX3" y="connsiteY3"/>
              </a:cxn>
            </a:cxnLst>
            <a:rect l="l" t="t" r="r" b="b"/>
            <a:pathLst>
              <a:path w="2043243" h="1050471">
                <a:moveTo>
                  <a:pt x="1078043" y="0"/>
                </a:moveTo>
                <a:lnTo>
                  <a:pt x="2043243" y="0"/>
                </a:lnTo>
                <a:lnTo>
                  <a:pt x="965200" y="1050471"/>
                </a:lnTo>
                <a:lnTo>
                  <a:pt x="0" y="1050471"/>
                </a:lnTo>
                <a:close/>
              </a:path>
            </a:pathLst>
          </a:custGeom>
          <a:gradFill flip="none" rotWithShape="1">
            <a:gsLst>
              <a:gs pos="0">
                <a:schemeClr val="accent1">
                  <a:lumMod val="20000"/>
                  <a:lumOff val="80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0" name="任意多边形: 形状 19"/>
          <p:cNvSpPr/>
          <p:nvPr/>
        </p:nvSpPr>
        <p:spPr>
          <a:xfrm>
            <a:off x="0" y="0"/>
            <a:ext cx="1205888" cy="584200"/>
          </a:xfrm>
          <a:custGeom>
            <a:avLst/>
            <a:gdLst>
              <a:gd name="connsiteX0" fmla="*/ 0 w 1205888"/>
              <a:gd name="connsiteY0" fmla="*/ 0 h 584200"/>
              <a:gd name="connsiteX1" fmla="*/ 1205888 w 1205888"/>
              <a:gd name="connsiteY1" fmla="*/ 0 h 584200"/>
              <a:gd name="connsiteX2" fmla="*/ 606354 w 1205888"/>
              <a:gd name="connsiteY2" fmla="*/ 584200 h 584200"/>
              <a:gd name="connsiteX3" fmla="*/ 0 w 1205888"/>
              <a:gd name="connsiteY3" fmla="*/ 584200 h 584200"/>
            </a:gdLst>
            <a:ahLst/>
            <a:cxnLst>
              <a:cxn ang="0">
                <a:pos x="connsiteX0" y="connsiteY0"/>
              </a:cxn>
              <a:cxn ang="0">
                <a:pos x="connsiteX1" y="connsiteY1"/>
              </a:cxn>
              <a:cxn ang="0">
                <a:pos x="connsiteX2" y="connsiteY2"/>
              </a:cxn>
              <a:cxn ang="0">
                <a:pos x="connsiteX3" y="connsiteY3"/>
              </a:cxn>
            </a:cxnLst>
            <a:rect l="l" t="t" r="r" b="b"/>
            <a:pathLst>
              <a:path w="1205888" h="584200">
                <a:moveTo>
                  <a:pt x="0" y="0"/>
                </a:moveTo>
                <a:lnTo>
                  <a:pt x="1205888" y="0"/>
                </a:lnTo>
                <a:lnTo>
                  <a:pt x="606354" y="584200"/>
                </a:lnTo>
                <a:lnTo>
                  <a:pt x="0" y="584200"/>
                </a:ln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23" name="图片 22" descr="图片包含 伞, 游戏机, 华美, 男人&#10;&#10;AI 生成的内容可能不正确。"/>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4692" y="1956717"/>
            <a:ext cx="4419475" cy="2189532"/>
          </a:xfrm>
          <a:prstGeom prst="rect">
            <a:avLst/>
          </a:prstGeom>
        </p:spPr>
      </p:pic>
      <p:sp>
        <p:nvSpPr>
          <p:cNvPr id="27" name="ïSḻíďe"/>
          <p:cNvSpPr/>
          <p:nvPr/>
        </p:nvSpPr>
        <p:spPr>
          <a:xfrm>
            <a:off x="858417" y="3566389"/>
            <a:ext cx="5816704" cy="576000"/>
          </a:xfrm>
          <a:prstGeom prst="roundRect">
            <a:avLst>
              <a:gd name="adj" fmla="val 50000"/>
            </a:avLst>
          </a:prstGeom>
          <a:gradFill>
            <a:gsLst>
              <a:gs pos="0">
                <a:schemeClr val="accent1">
                  <a:lumMod val="60000"/>
                  <a:lumOff val="40000"/>
                </a:schemeClr>
              </a:gs>
              <a:gs pos="70000">
                <a:schemeClr val="accent1"/>
              </a:gs>
            </a:gsLst>
            <a:lin ang="2700000" scaled="0"/>
          </a:gradFill>
          <a:ln>
            <a:noFill/>
          </a:ln>
          <a:effectLst>
            <a:outerShdw blurRad="190500" dist="50800" dir="5400000" algn="ctr" rotWithShape="0">
              <a:schemeClr val="accent1">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bg1"/>
                </a:solidFill>
                <a:latin typeface="微软雅黑" panose="020B0503020204020204" charset="-122"/>
                <a:ea typeface="微软雅黑" panose="020B0503020204020204" charset="-122"/>
                <a:sym typeface="思源黑体 CN Medium" panose="020B0600000000000000" pitchFamily="34" charset="-122"/>
              </a:rPr>
              <a:t>人人讲安全、个个会应急</a:t>
            </a:r>
            <a:r>
              <a:rPr lang="en-US" altLang="zh-CN" sz="2000" dirty="0">
                <a:solidFill>
                  <a:schemeClr val="bg1"/>
                </a:solidFill>
                <a:latin typeface="微软雅黑" panose="020B0503020204020204" charset="-122"/>
                <a:ea typeface="微软雅黑" panose="020B0503020204020204" charset="-122"/>
                <a:sym typeface="思源黑体 CN Medium" panose="020B0600000000000000" pitchFamily="34" charset="-122"/>
              </a:rPr>
              <a:t>——XXXX</a:t>
            </a:r>
            <a:endParaRPr lang="zh-CN" altLang="en-US" sz="2000" dirty="0">
              <a:solidFill>
                <a:schemeClr val="bg1"/>
              </a:solidFill>
              <a:latin typeface="微软雅黑" panose="020B0503020204020204" charset="-122"/>
              <a:ea typeface="微软雅黑" panose="020B0503020204020204" charset="-122"/>
              <a:sym typeface="思源黑体 CN Medium" panose="020B0600000000000000" pitchFamily="34" charset="-122"/>
            </a:endParaRPr>
          </a:p>
        </p:txBody>
      </p:sp>
      <p:pic>
        <p:nvPicPr>
          <p:cNvPr id="28" name="pd-5b767ec2bb807846">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3381232" y="393255"/>
            <a:ext cx="609600" cy="609600"/>
          </a:xfrm>
          <a:prstGeom prst="rect">
            <a:avLst/>
          </a:prstGeom>
        </p:spPr>
      </p:pic>
      <p:sp>
        <p:nvSpPr>
          <p:cNvPr id="34" name="TextBox 17"/>
          <p:cNvSpPr txBox="1"/>
          <p:nvPr/>
        </p:nvSpPr>
        <p:spPr>
          <a:xfrm>
            <a:off x="791518" y="4225515"/>
            <a:ext cx="6572250" cy="650240"/>
          </a:xfrm>
          <a:prstGeom prst="rect">
            <a:avLst/>
          </a:prstGeom>
          <a:noFill/>
        </p:spPr>
        <p:txBody>
          <a:bodyPr wrap="square" rtlCol="0">
            <a:spAutoFit/>
          </a:bodyPr>
          <a:lstStyle/>
          <a:p>
            <a:pPr>
              <a:lnSpc>
                <a:spcPct val="130000"/>
              </a:lnSpc>
            </a:pPr>
            <a:r>
              <a:rPr lang="en-US" sz="1400" dirty="0">
                <a:solidFill>
                  <a:schemeClr val="tx1">
                    <a:lumMod val="85000"/>
                    <a:lumOff val="15000"/>
                  </a:schemeClr>
                </a:solidFill>
                <a:ea typeface="微软雅黑" panose="020B0503020204020204" charset="-122"/>
                <a:cs typeface="Roboto Light" charset="0"/>
              </a:rPr>
              <a:t>Lorem Ipsum is simply dummy text of the printing and typesetting industry. Lorem Ipsum has been the industry's</a:t>
            </a:r>
            <a:endParaRPr lang="en-US" sz="1400" dirty="0">
              <a:solidFill>
                <a:schemeClr val="tx1">
                  <a:lumMod val="85000"/>
                  <a:lumOff val="15000"/>
                </a:schemeClr>
              </a:solidFill>
              <a:ea typeface="微软雅黑" panose="020B0503020204020204" charset="-122"/>
              <a:cs typeface="Roboto Light" charset="0"/>
            </a:endParaRPr>
          </a:p>
        </p:txBody>
      </p:sp>
      <p:grpSp>
        <p:nvGrpSpPr>
          <p:cNvPr id="35" name="组合 34"/>
          <p:cNvGrpSpPr/>
          <p:nvPr/>
        </p:nvGrpSpPr>
        <p:grpSpPr>
          <a:xfrm>
            <a:off x="878806" y="5284049"/>
            <a:ext cx="3842864" cy="369332"/>
            <a:chOff x="2261564" y="4879545"/>
            <a:chExt cx="3842864" cy="369332"/>
          </a:xfrm>
        </p:grpSpPr>
        <p:grpSp>
          <p:nvGrpSpPr>
            <p:cNvPr id="36" name="组合 35"/>
            <p:cNvGrpSpPr/>
            <p:nvPr/>
          </p:nvGrpSpPr>
          <p:grpSpPr>
            <a:xfrm>
              <a:off x="2261564" y="4879545"/>
              <a:ext cx="1319240" cy="369332"/>
              <a:chOff x="-2858405" y="-1971133"/>
              <a:chExt cx="1319240" cy="369332"/>
            </a:xfrm>
          </p:grpSpPr>
          <p:sp>
            <p:nvSpPr>
              <p:cNvPr id="40" name="矩形: 圆角 39"/>
              <p:cNvSpPr/>
              <p:nvPr/>
            </p:nvSpPr>
            <p:spPr>
              <a:xfrm>
                <a:off x="-2858405" y="-1971133"/>
                <a:ext cx="792000" cy="369332"/>
              </a:xfrm>
              <a:prstGeom prst="roundRect">
                <a:avLst>
                  <a:gd name="adj" fmla="val 50000"/>
                </a:avLst>
              </a:prstGeom>
              <a:gradFill>
                <a:gsLst>
                  <a:gs pos="0">
                    <a:schemeClr val="accent1">
                      <a:lumMod val="60000"/>
                      <a:lumOff val="40000"/>
                    </a:schemeClr>
                  </a:gs>
                  <a:gs pos="70000">
                    <a:schemeClr val="accent1"/>
                  </a:gs>
                </a:gsLst>
                <a:lin ang="2700000" scaled="0"/>
              </a:gradFill>
              <a:ln>
                <a:noFill/>
              </a:ln>
              <a:effectLst>
                <a:outerShdw blurRad="190500" dist="50800" dir="5400000" algn="ctr" rotWithShape="0">
                  <a:schemeClr val="accent1">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latin typeface="微软雅黑" panose="020B0503020204020204" charset="-122"/>
                    <a:ea typeface="微软雅黑" panose="020B0503020204020204" charset="-122"/>
                  </a:rPr>
                  <a:t>汇报</a:t>
                </a:r>
                <a:endParaRPr lang="zh-CN" altLang="en-US" sz="1600" dirty="0">
                  <a:solidFill>
                    <a:schemeClr val="bg1"/>
                  </a:solidFill>
                  <a:latin typeface="微软雅黑" panose="020B0503020204020204" charset="-122"/>
                  <a:ea typeface="微软雅黑" panose="020B0503020204020204" charset="-122"/>
                </a:endParaRPr>
              </a:p>
            </p:txBody>
          </p:sp>
          <p:sp>
            <p:nvSpPr>
              <p:cNvPr id="41" name="文本框 40"/>
              <p:cNvSpPr txBox="1"/>
              <p:nvPr/>
            </p:nvSpPr>
            <p:spPr>
              <a:xfrm>
                <a:off x="-2040180" y="-1971133"/>
                <a:ext cx="501015" cy="337185"/>
              </a:xfrm>
              <a:prstGeom prst="rect">
                <a:avLst/>
              </a:prstGeom>
              <a:noFill/>
            </p:spPr>
            <p:txBody>
              <a:bodyPr wrap="none" rtlCol="0">
                <a:spAutoFit/>
              </a:bodyPr>
              <a:lstStyle/>
              <a:p>
                <a:r>
                  <a:rPr lang="en-US" altLang="zh-CN" sz="1600" dirty="0">
                    <a:solidFill>
                      <a:schemeClr val="tx1">
                        <a:lumMod val="85000"/>
                        <a:lumOff val="15000"/>
                      </a:schemeClr>
                    </a:solidFill>
                    <a:latin typeface="微软雅黑" panose="020B0503020204020204" charset="-122"/>
                    <a:ea typeface="微软雅黑" panose="020B0503020204020204" charset="-122"/>
                  </a:rPr>
                  <a:t>| </a:t>
                </a:r>
                <a:r>
                  <a:rPr lang="zh-CN" altLang="en-US" sz="1600" dirty="0">
                    <a:solidFill>
                      <a:schemeClr val="tx1">
                        <a:lumMod val="85000"/>
                        <a:lumOff val="15000"/>
                      </a:schemeClr>
                    </a:solidFill>
                    <a:latin typeface="微软雅黑" panose="020B0503020204020204" charset="-122"/>
                    <a:ea typeface="微软雅黑" panose="020B0503020204020204" charset="-122"/>
                  </a:rPr>
                  <a:t>安</a:t>
                </a:r>
                <a:endParaRPr lang="zh-CN" altLang="en-US" sz="1600" dirty="0">
                  <a:solidFill>
                    <a:schemeClr val="tx1">
                      <a:lumMod val="85000"/>
                      <a:lumOff val="15000"/>
                    </a:schemeClr>
                  </a:solidFill>
                  <a:latin typeface="微软雅黑" panose="020B0503020204020204" charset="-122"/>
                  <a:ea typeface="微软雅黑" panose="020B0503020204020204" charset="-122"/>
                </a:endParaRPr>
              </a:p>
            </p:txBody>
          </p:sp>
        </p:grpSp>
        <p:grpSp>
          <p:nvGrpSpPr>
            <p:cNvPr id="37" name="组合 36"/>
            <p:cNvGrpSpPr/>
            <p:nvPr/>
          </p:nvGrpSpPr>
          <p:grpSpPr>
            <a:xfrm>
              <a:off x="4510868" y="4879545"/>
              <a:ext cx="1593560" cy="369332"/>
              <a:chOff x="-2858405" y="-1971133"/>
              <a:chExt cx="1593560" cy="369332"/>
            </a:xfrm>
          </p:grpSpPr>
          <p:sp>
            <p:nvSpPr>
              <p:cNvPr id="38" name="矩形: 圆角 37"/>
              <p:cNvSpPr/>
              <p:nvPr/>
            </p:nvSpPr>
            <p:spPr>
              <a:xfrm>
                <a:off x="-2858405" y="-1971133"/>
                <a:ext cx="792000" cy="369332"/>
              </a:xfrm>
              <a:prstGeom prst="roundRect">
                <a:avLst>
                  <a:gd name="adj" fmla="val 50000"/>
                </a:avLst>
              </a:prstGeom>
              <a:gradFill>
                <a:gsLst>
                  <a:gs pos="0">
                    <a:schemeClr val="accent1">
                      <a:lumMod val="60000"/>
                      <a:lumOff val="40000"/>
                    </a:schemeClr>
                  </a:gs>
                  <a:gs pos="70000">
                    <a:schemeClr val="accent1"/>
                  </a:gs>
                </a:gsLst>
                <a:lin ang="2700000" scaled="0"/>
              </a:gradFill>
              <a:ln>
                <a:noFill/>
              </a:ln>
              <a:effectLst>
                <a:outerShdw blurRad="190500" dist="50800" dir="5400000" algn="ctr" rotWithShape="0">
                  <a:schemeClr val="accent1">
                    <a:alpha val="3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latin typeface="微软雅黑" panose="020B0503020204020204" charset="-122"/>
                    <a:ea typeface="微软雅黑" panose="020B0503020204020204" charset="-122"/>
                  </a:rPr>
                  <a:t>时间</a:t>
                </a:r>
                <a:endParaRPr lang="zh-CN" altLang="en-US" sz="1600" dirty="0">
                  <a:solidFill>
                    <a:schemeClr val="bg1"/>
                  </a:solidFill>
                  <a:latin typeface="微软雅黑" panose="020B0503020204020204" charset="-122"/>
                  <a:ea typeface="微软雅黑" panose="020B0503020204020204" charset="-122"/>
                </a:endParaRPr>
              </a:p>
            </p:txBody>
          </p:sp>
          <p:sp>
            <p:nvSpPr>
              <p:cNvPr id="39" name="文本框 38"/>
              <p:cNvSpPr txBox="1"/>
              <p:nvPr/>
            </p:nvSpPr>
            <p:spPr>
              <a:xfrm>
                <a:off x="-2040180" y="-1971133"/>
                <a:ext cx="775335" cy="337185"/>
              </a:xfrm>
              <a:prstGeom prst="rect">
                <a:avLst/>
              </a:prstGeom>
              <a:noFill/>
            </p:spPr>
            <p:txBody>
              <a:bodyPr wrap="none" rtlCol="0">
                <a:spAutoFit/>
              </a:bodyPr>
              <a:lstStyle/>
              <a:p>
                <a:r>
                  <a:rPr lang="en-US" altLang="zh-CN" sz="1600" dirty="0">
                    <a:solidFill>
                      <a:schemeClr val="tx1">
                        <a:lumMod val="85000"/>
                        <a:lumOff val="15000"/>
                      </a:schemeClr>
                    </a:solidFill>
                    <a:latin typeface="微软雅黑" panose="020B0503020204020204" charset="-122"/>
                    <a:ea typeface="微软雅黑" panose="020B0503020204020204" charset="-122"/>
                  </a:rPr>
                  <a:t>| 2026</a:t>
                </a:r>
                <a:endParaRPr lang="en-US" altLang="zh-CN" sz="1600" dirty="0">
                  <a:solidFill>
                    <a:schemeClr val="tx1">
                      <a:lumMod val="85000"/>
                      <a:lumOff val="15000"/>
                    </a:schemeClr>
                  </a:solidFill>
                  <a:latin typeface="微软雅黑" panose="020B0503020204020204" charset="-122"/>
                  <a:ea typeface="微软雅黑" panose="020B0503020204020204" charset="-122"/>
                </a:endParaRPr>
              </a:p>
            </p:txBody>
          </p:sp>
        </p:grpSp>
      </p:grpSp>
      <p:sp>
        <p:nvSpPr>
          <p:cNvPr id="42" name="文本框 41"/>
          <p:cNvSpPr txBox="1"/>
          <p:nvPr/>
        </p:nvSpPr>
        <p:spPr>
          <a:xfrm>
            <a:off x="1747978" y="384518"/>
            <a:ext cx="2880000" cy="275590"/>
          </a:xfrm>
          <a:prstGeom prst="rect">
            <a:avLst/>
          </a:prstGeom>
          <a:noFill/>
        </p:spPr>
        <p:txBody>
          <a:bodyPr wrap="square" rtlCol="0">
            <a:spAutoFit/>
          </a:bodyPr>
          <a:lstStyle/>
          <a:p>
            <a:pPr algn="dist"/>
            <a:r>
              <a:rPr lang="zh-CN" altLang="en-US" sz="1200" dirty="0">
                <a:solidFill>
                  <a:schemeClr val="bg1">
                    <a:lumMod val="65000"/>
                  </a:schemeClr>
                </a:solidFill>
              </a:rPr>
              <a:t>企业</a:t>
            </a:r>
            <a:r>
              <a:rPr lang="en-US" altLang="zh-CN" sz="1200" dirty="0">
                <a:solidFill>
                  <a:schemeClr val="bg1">
                    <a:lumMod val="65000"/>
                  </a:schemeClr>
                </a:solidFill>
              </a:rPr>
              <a:t>/EHS</a:t>
            </a:r>
            <a:endParaRPr lang="zh-CN" altLang="en-US" sz="1200" dirty="0">
              <a:solidFill>
                <a:schemeClr val="bg1">
                  <a:lumMod val="65000"/>
                </a:schemeClr>
              </a:solidFill>
            </a:endParaRPr>
          </a:p>
        </p:txBody>
      </p:sp>
      <p:sp>
        <p:nvSpPr>
          <p:cNvPr id="43" name="文本框 42"/>
          <p:cNvSpPr txBox="1"/>
          <p:nvPr/>
        </p:nvSpPr>
        <p:spPr>
          <a:xfrm>
            <a:off x="509862" y="6252433"/>
            <a:ext cx="4207423" cy="276999"/>
          </a:xfrm>
          <a:prstGeom prst="rect">
            <a:avLst/>
          </a:prstGeom>
          <a:noFill/>
        </p:spPr>
        <p:txBody>
          <a:bodyPr wrap="square" rtlCol="0">
            <a:spAutoFit/>
          </a:bodyPr>
          <a:lstStyle/>
          <a:p>
            <a:pPr algn="dist"/>
            <a:r>
              <a:rPr lang="en-US" altLang="zh-CN" sz="1200" dirty="0">
                <a:solidFill>
                  <a:schemeClr val="bg1">
                    <a:lumMod val="65000"/>
                  </a:schemeClr>
                </a:solidFill>
              </a:rPr>
              <a:t>Work Summary</a:t>
            </a:r>
            <a:endParaRPr lang="zh-CN" altLang="en-US" sz="1200" dirty="0">
              <a:solidFill>
                <a:schemeClr val="bg1">
                  <a:lumMod val="65000"/>
                </a:schemeClr>
              </a:solidFill>
            </a:endParaRPr>
          </a:p>
        </p:txBody>
      </p:sp>
      <p:grpSp>
        <p:nvGrpSpPr>
          <p:cNvPr id="44" name="组合 43"/>
          <p:cNvGrpSpPr/>
          <p:nvPr/>
        </p:nvGrpSpPr>
        <p:grpSpPr>
          <a:xfrm>
            <a:off x="5810118" y="-1273556"/>
            <a:ext cx="2593975" cy="2590800"/>
            <a:chOff x="13320713" y="-2370138"/>
            <a:chExt cx="2593975" cy="2590800"/>
          </a:xfrm>
          <a:solidFill>
            <a:schemeClr val="accent2"/>
          </a:solidFill>
        </p:grpSpPr>
        <p:sp>
          <p:nvSpPr>
            <p:cNvPr id="45" name="Freeform 5"/>
            <p:cNvSpPr>
              <a:spLocks noEditPoints="1"/>
            </p:cNvSpPr>
            <p:nvPr/>
          </p:nvSpPr>
          <p:spPr bwMode="auto">
            <a:xfrm>
              <a:off x="13320713" y="-2370138"/>
              <a:ext cx="2593975" cy="2590800"/>
            </a:xfrm>
            <a:custGeom>
              <a:avLst/>
              <a:gdLst>
                <a:gd name="T0" fmla="*/ 67 w 689"/>
                <a:gd name="T1" fmla="*/ 465 h 688"/>
                <a:gd name="T2" fmla="*/ 224 w 689"/>
                <a:gd name="T3" fmla="*/ 66 h 688"/>
                <a:gd name="T4" fmla="*/ 622 w 689"/>
                <a:gd name="T5" fmla="*/ 223 h 688"/>
                <a:gd name="T6" fmla="*/ 466 w 689"/>
                <a:gd name="T7" fmla="*/ 622 h 688"/>
                <a:gd name="T8" fmla="*/ 67 w 689"/>
                <a:gd name="T9" fmla="*/ 465 h 688"/>
                <a:gd name="T10" fmla="*/ 616 w 689"/>
                <a:gd name="T11" fmla="*/ 226 h 688"/>
                <a:gd name="T12" fmla="*/ 226 w 689"/>
                <a:gd name="T13" fmla="*/ 72 h 688"/>
                <a:gd name="T14" fmla="*/ 73 w 689"/>
                <a:gd name="T15" fmla="*/ 462 h 688"/>
                <a:gd name="T16" fmla="*/ 463 w 689"/>
                <a:gd name="T17" fmla="*/ 616 h 688"/>
                <a:gd name="T18" fmla="*/ 616 w 689"/>
                <a:gd name="T19" fmla="*/ 226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9" h="688">
                  <a:moveTo>
                    <a:pt x="67" y="465"/>
                  </a:moveTo>
                  <a:cubicBezTo>
                    <a:pt x="0" y="312"/>
                    <a:pt x="70" y="133"/>
                    <a:pt x="224" y="66"/>
                  </a:cubicBezTo>
                  <a:cubicBezTo>
                    <a:pt x="377" y="0"/>
                    <a:pt x="556" y="70"/>
                    <a:pt x="622" y="223"/>
                  </a:cubicBezTo>
                  <a:cubicBezTo>
                    <a:pt x="689" y="376"/>
                    <a:pt x="619" y="555"/>
                    <a:pt x="466" y="622"/>
                  </a:cubicBezTo>
                  <a:cubicBezTo>
                    <a:pt x="312" y="688"/>
                    <a:pt x="134" y="618"/>
                    <a:pt x="67" y="465"/>
                  </a:cubicBezTo>
                  <a:moveTo>
                    <a:pt x="616" y="226"/>
                  </a:moveTo>
                  <a:cubicBezTo>
                    <a:pt x="551" y="76"/>
                    <a:pt x="376" y="7"/>
                    <a:pt x="226" y="72"/>
                  </a:cubicBezTo>
                  <a:cubicBezTo>
                    <a:pt x="76" y="137"/>
                    <a:pt x="7" y="313"/>
                    <a:pt x="73" y="462"/>
                  </a:cubicBezTo>
                  <a:cubicBezTo>
                    <a:pt x="138" y="612"/>
                    <a:pt x="313" y="681"/>
                    <a:pt x="463" y="616"/>
                  </a:cubicBezTo>
                  <a:cubicBezTo>
                    <a:pt x="613" y="551"/>
                    <a:pt x="682" y="375"/>
                    <a:pt x="616" y="22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6"/>
            <p:cNvSpPr>
              <a:spLocks noEditPoints="1"/>
            </p:cNvSpPr>
            <p:nvPr/>
          </p:nvSpPr>
          <p:spPr bwMode="auto">
            <a:xfrm>
              <a:off x="13542963" y="-2166938"/>
              <a:ext cx="2149475" cy="2079625"/>
            </a:xfrm>
            <a:custGeom>
              <a:avLst/>
              <a:gdLst>
                <a:gd name="T0" fmla="*/ 53 w 571"/>
                <a:gd name="T1" fmla="*/ 391 h 552"/>
                <a:gd name="T2" fmla="*/ 168 w 571"/>
                <a:gd name="T3" fmla="*/ 65 h 552"/>
                <a:gd name="T4" fmla="*/ 510 w 571"/>
                <a:gd name="T5" fmla="*/ 172 h 552"/>
                <a:gd name="T6" fmla="*/ 518 w 571"/>
                <a:gd name="T7" fmla="*/ 189 h 552"/>
                <a:gd name="T8" fmla="*/ 403 w 571"/>
                <a:gd name="T9" fmla="*/ 515 h 552"/>
                <a:gd name="T10" fmla="*/ 210 w 571"/>
                <a:gd name="T11" fmla="*/ 532 h 552"/>
                <a:gd name="T12" fmla="*/ 61 w 571"/>
                <a:gd name="T13" fmla="*/ 408 h 552"/>
                <a:gd name="T14" fmla="*/ 53 w 571"/>
                <a:gd name="T15" fmla="*/ 391 h 552"/>
                <a:gd name="T16" fmla="*/ 512 w 571"/>
                <a:gd name="T17" fmla="*/ 191 h 552"/>
                <a:gd name="T18" fmla="*/ 505 w 571"/>
                <a:gd name="T19" fmla="*/ 175 h 552"/>
                <a:gd name="T20" fmla="*/ 171 w 571"/>
                <a:gd name="T21" fmla="*/ 71 h 552"/>
                <a:gd name="T22" fmla="*/ 59 w 571"/>
                <a:gd name="T23" fmla="*/ 389 h 552"/>
                <a:gd name="T24" fmla="*/ 66 w 571"/>
                <a:gd name="T25" fmla="*/ 405 h 552"/>
                <a:gd name="T26" fmla="*/ 212 w 571"/>
                <a:gd name="T27" fmla="*/ 526 h 552"/>
                <a:gd name="T28" fmla="*/ 400 w 571"/>
                <a:gd name="T29" fmla="*/ 509 h 552"/>
                <a:gd name="T30" fmla="*/ 512 w 571"/>
                <a:gd name="T31" fmla="*/ 191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1" h="552">
                  <a:moveTo>
                    <a:pt x="53" y="391"/>
                  </a:moveTo>
                  <a:cubicBezTo>
                    <a:pt x="0" y="270"/>
                    <a:pt x="51" y="127"/>
                    <a:pt x="168" y="65"/>
                  </a:cubicBezTo>
                  <a:cubicBezTo>
                    <a:pt x="292" y="0"/>
                    <a:pt x="445" y="48"/>
                    <a:pt x="510" y="172"/>
                  </a:cubicBezTo>
                  <a:cubicBezTo>
                    <a:pt x="513" y="178"/>
                    <a:pt x="516" y="183"/>
                    <a:pt x="518" y="189"/>
                  </a:cubicBezTo>
                  <a:cubicBezTo>
                    <a:pt x="571" y="310"/>
                    <a:pt x="520" y="453"/>
                    <a:pt x="403" y="515"/>
                  </a:cubicBezTo>
                  <a:cubicBezTo>
                    <a:pt x="343" y="546"/>
                    <a:pt x="275" y="552"/>
                    <a:pt x="210" y="532"/>
                  </a:cubicBezTo>
                  <a:cubicBezTo>
                    <a:pt x="145" y="512"/>
                    <a:pt x="92" y="468"/>
                    <a:pt x="61" y="408"/>
                  </a:cubicBezTo>
                  <a:cubicBezTo>
                    <a:pt x="58" y="402"/>
                    <a:pt x="55" y="397"/>
                    <a:pt x="53" y="391"/>
                  </a:cubicBezTo>
                  <a:moveTo>
                    <a:pt x="512" y="191"/>
                  </a:moveTo>
                  <a:cubicBezTo>
                    <a:pt x="510" y="186"/>
                    <a:pt x="507" y="181"/>
                    <a:pt x="505" y="175"/>
                  </a:cubicBezTo>
                  <a:cubicBezTo>
                    <a:pt x="441" y="55"/>
                    <a:pt x="292" y="8"/>
                    <a:pt x="171" y="71"/>
                  </a:cubicBezTo>
                  <a:cubicBezTo>
                    <a:pt x="56" y="131"/>
                    <a:pt x="7" y="270"/>
                    <a:pt x="59" y="389"/>
                  </a:cubicBezTo>
                  <a:cubicBezTo>
                    <a:pt x="61" y="394"/>
                    <a:pt x="64" y="399"/>
                    <a:pt x="66" y="405"/>
                  </a:cubicBezTo>
                  <a:cubicBezTo>
                    <a:pt x="97" y="463"/>
                    <a:pt x="149" y="506"/>
                    <a:pt x="212" y="526"/>
                  </a:cubicBezTo>
                  <a:cubicBezTo>
                    <a:pt x="275" y="546"/>
                    <a:pt x="342" y="540"/>
                    <a:pt x="400" y="509"/>
                  </a:cubicBezTo>
                  <a:cubicBezTo>
                    <a:pt x="515" y="449"/>
                    <a:pt x="564" y="310"/>
                    <a:pt x="512" y="19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7"/>
            <p:cNvSpPr>
              <a:spLocks noEditPoints="1"/>
            </p:cNvSpPr>
            <p:nvPr/>
          </p:nvSpPr>
          <p:spPr bwMode="auto">
            <a:xfrm>
              <a:off x="13754100" y="-1958975"/>
              <a:ext cx="1727200" cy="1770063"/>
            </a:xfrm>
            <a:custGeom>
              <a:avLst/>
              <a:gdLst>
                <a:gd name="T0" fmla="*/ 40 w 459"/>
                <a:gd name="T1" fmla="*/ 317 h 470"/>
                <a:gd name="T2" fmla="*/ 115 w 459"/>
                <a:gd name="T3" fmla="*/ 63 h 470"/>
                <a:gd name="T4" fmla="*/ 401 w 459"/>
                <a:gd name="T5" fmla="*/ 121 h 470"/>
                <a:gd name="T6" fmla="*/ 419 w 459"/>
                <a:gd name="T7" fmla="*/ 153 h 470"/>
                <a:gd name="T8" fmla="*/ 344 w 459"/>
                <a:gd name="T9" fmla="*/ 407 h 470"/>
                <a:gd name="T10" fmla="*/ 58 w 459"/>
                <a:gd name="T11" fmla="*/ 349 h 470"/>
                <a:gd name="T12" fmla="*/ 40 w 459"/>
                <a:gd name="T13" fmla="*/ 317 h 470"/>
                <a:gd name="T14" fmla="*/ 413 w 459"/>
                <a:gd name="T15" fmla="*/ 155 h 470"/>
                <a:gd name="T16" fmla="*/ 396 w 459"/>
                <a:gd name="T17" fmla="*/ 124 h 470"/>
                <a:gd name="T18" fmla="*/ 119 w 459"/>
                <a:gd name="T19" fmla="*/ 69 h 470"/>
                <a:gd name="T20" fmla="*/ 46 w 459"/>
                <a:gd name="T21" fmla="*/ 315 h 470"/>
                <a:gd name="T22" fmla="*/ 63 w 459"/>
                <a:gd name="T23" fmla="*/ 346 h 470"/>
                <a:gd name="T24" fmla="*/ 340 w 459"/>
                <a:gd name="T25" fmla="*/ 401 h 470"/>
                <a:gd name="T26" fmla="*/ 413 w 459"/>
                <a:gd name="T27" fmla="*/ 155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9" h="470">
                  <a:moveTo>
                    <a:pt x="40" y="317"/>
                  </a:moveTo>
                  <a:cubicBezTo>
                    <a:pt x="0" y="226"/>
                    <a:pt x="32" y="119"/>
                    <a:pt x="115" y="63"/>
                  </a:cubicBezTo>
                  <a:cubicBezTo>
                    <a:pt x="210" y="0"/>
                    <a:pt x="338" y="26"/>
                    <a:pt x="401" y="121"/>
                  </a:cubicBezTo>
                  <a:cubicBezTo>
                    <a:pt x="408" y="131"/>
                    <a:pt x="414" y="142"/>
                    <a:pt x="419" y="153"/>
                  </a:cubicBezTo>
                  <a:cubicBezTo>
                    <a:pt x="459" y="244"/>
                    <a:pt x="427" y="351"/>
                    <a:pt x="344" y="407"/>
                  </a:cubicBezTo>
                  <a:cubicBezTo>
                    <a:pt x="249" y="470"/>
                    <a:pt x="121" y="444"/>
                    <a:pt x="58" y="349"/>
                  </a:cubicBezTo>
                  <a:cubicBezTo>
                    <a:pt x="51" y="339"/>
                    <a:pt x="45" y="328"/>
                    <a:pt x="40" y="317"/>
                  </a:cubicBezTo>
                  <a:moveTo>
                    <a:pt x="413" y="155"/>
                  </a:moveTo>
                  <a:cubicBezTo>
                    <a:pt x="408" y="145"/>
                    <a:pt x="402" y="134"/>
                    <a:pt x="396" y="124"/>
                  </a:cubicBezTo>
                  <a:cubicBezTo>
                    <a:pt x="335" y="32"/>
                    <a:pt x="210" y="8"/>
                    <a:pt x="119" y="69"/>
                  </a:cubicBezTo>
                  <a:cubicBezTo>
                    <a:pt x="38" y="123"/>
                    <a:pt x="8" y="226"/>
                    <a:pt x="46" y="315"/>
                  </a:cubicBezTo>
                  <a:cubicBezTo>
                    <a:pt x="51" y="325"/>
                    <a:pt x="57" y="336"/>
                    <a:pt x="63" y="346"/>
                  </a:cubicBezTo>
                  <a:cubicBezTo>
                    <a:pt x="124" y="438"/>
                    <a:pt x="249" y="462"/>
                    <a:pt x="340" y="401"/>
                  </a:cubicBezTo>
                  <a:cubicBezTo>
                    <a:pt x="421" y="347"/>
                    <a:pt x="452" y="244"/>
                    <a:pt x="413" y="15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8"/>
            <p:cNvSpPr>
              <a:spLocks noEditPoints="1"/>
            </p:cNvSpPr>
            <p:nvPr/>
          </p:nvSpPr>
          <p:spPr bwMode="auto">
            <a:xfrm>
              <a:off x="13954125" y="-1692275"/>
              <a:ext cx="1328738" cy="1295400"/>
            </a:xfrm>
            <a:custGeom>
              <a:avLst/>
              <a:gdLst>
                <a:gd name="T0" fmla="*/ 28 w 353"/>
                <a:gd name="T1" fmla="*/ 229 h 344"/>
                <a:gd name="T2" fmla="*/ 65 w 353"/>
                <a:gd name="T3" fmla="*/ 46 h 344"/>
                <a:gd name="T4" fmla="*/ 181 w 353"/>
                <a:gd name="T5" fmla="*/ 2 h 344"/>
                <a:gd name="T6" fmla="*/ 295 w 353"/>
                <a:gd name="T7" fmla="*/ 53 h 344"/>
                <a:gd name="T8" fmla="*/ 325 w 353"/>
                <a:gd name="T9" fmla="*/ 99 h 344"/>
                <a:gd name="T10" fmla="*/ 288 w 353"/>
                <a:gd name="T11" fmla="*/ 282 h 344"/>
                <a:gd name="T12" fmla="*/ 58 w 353"/>
                <a:gd name="T13" fmla="*/ 275 h 344"/>
                <a:gd name="T14" fmla="*/ 28 w 353"/>
                <a:gd name="T15" fmla="*/ 229 h 344"/>
                <a:gd name="T16" fmla="*/ 320 w 353"/>
                <a:gd name="T17" fmla="*/ 102 h 344"/>
                <a:gd name="T18" fmla="*/ 290 w 353"/>
                <a:gd name="T19" fmla="*/ 57 h 344"/>
                <a:gd name="T20" fmla="*/ 181 w 353"/>
                <a:gd name="T21" fmla="*/ 8 h 344"/>
                <a:gd name="T22" fmla="*/ 70 w 353"/>
                <a:gd name="T23" fmla="*/ 50 h 344"/>
                <a:gd name="T24" fmla="*/ 33 w 353"/>
                <a:gd name="T25" fmla="*/ 226 h 344"/>
                <a:gd name="T26" fmla="*/ 63 w 353"/>
                <a:gd name="T27" fmla="*/ 271 h 344"/>
                <a:gd name="T28" fmla="*/ 284 w 353"/>
                <a:gd name="T29" fmla="*/ 278 h 344"/>
                <a:gd name="T30" fmla="*/ 320 w 353"/>
                <a:gd name="T31" fmla="*/ 10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3" h="344">
                  <a:moveTo>
                    <a:pt x="28" y="229"/>
                  </a:moveTo>
                  <a:cubicBezTo>
                    <a:pt x="0" y="166"/>
                    <a:pt x="15" y="93"/>
                    <a:pt x="65" y="46"/>
                  </a:cubicBezTo>
                  <a:cubicBezTo>
                    <a:pt x="97" y="16"/>
                    <a:pt x="138" y="0"/>
                    <a:pt x="181" y="2"/>
                  </a:cubicBezTo>
                  <a:cubicBezTo>
                    <a:pt x="225" y="3"/>
                    <a:pt x="265" y="21"/>
                    <a:pt x="295" y="53"/>
                  </a:cubicBezTo>
                  <a:cubicBezTo>
                    <a:pt x="308" y="66"/>
                    <a:pt x="318" y="82"/>
                    <a:pt x="325" y="99"/>
                  </a:cubicBezTo>
                  <a:cubicBezTo>
                    <a:pt x="353" y="162"/>
                    <a:pt x="338" y="235"/>
                    <a:pt x="288" y="282"/>
                  </a:cubicBezTo>
                  <a:cubicBezTo>
                    <a:pt x="223" y="344"/>
                    <a:pt x="120" y="341"/>
                    <a:pt x="58" y="275"/>
                  </a:cubicBezTo>
                  <a:cubicBezTo>
                    <a:pt x="45" y="262"/>
                    <a:pt x="35" y="246"/>
                    <a:pt x="28" y="229"/>
                  </a:cubicBezTo>
                  <a:moveTo>
                    <a:pt x="320" y="102"/>
                  </a:moveTo>
                  <a:cubicBezTo>
                    <a:pt x="312" y="85"/>
                    <a:pt x="303" y="70"/>
                    <a:pt x="290" y="57"/>
                  </a:cubicBezTo>
                  <a:cubicBezTo>
                    <a:pt x="262" y="27"/>
                    <a:pt x="223" y="9"/>
                    <a:pt x="181" y="8"/>
                  </a:cubicBezTo>
                  <a:cubicBezTo>
                    <a:pt x="140" y="7"/>
                    <a:pt x="100" y="22"/>
                    <a:pt x="70" y="50"/>
                  </a:cubicBezTo>
                  <a:cubicBezTo>
                    <a:pt x="22" y="95"/>
                    <a:pt x="7" y="166"/>
                    <a:pt x="33" y="226"/>
                  </a:cubicBezTo>
                  <a:cubicBezTo>
                    <a:pt x="41" y="243"/>
                    <a:pt x="51" y="258"/>
                    <a:pt x="63" y="271"/>
                  </a:cubicBezTo>
                  <a:cubicBezTo>
                    <a:pt x="122" y="334"/>
                    <a:pt x="221" y="337"/>
                    <a:pt x="284" y="278"/>
                  </a:cubicBezTo>
                  <a:cubicBezTo>
                    <a:pt x="331" y="233"/>
                    <a:pt x="346" y="162"/>
                    <a:pt x="320" y="10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53" name="组合 52"/>
          <p:cNvGrpSpPr/>
          <p:nvPr/>
        </p:nvGrpSpPr>
        <p:grpSpPr>
          <a:xfrm>
            <a:off x="760134" y="1216518"/>
            <a:ext cx="7135368" cy="2340102"/>
            <a:chOff x="760134" y="1216518"/>
            <a:chExt cx="7135368" cy="2340102"/>
          </a:xfrm>
        </p:grpSpPr>
        <p:sp>
          <p:nvSpPr>
            <p:cNvPr id="2" name="文本框 1"/>
            <p:cNvSpPr txBox="1"/>
            <p:nvPr/>
          </p:nvSpPr>
          <p:spPr>
            <a:xfrm>
              <a:off x="778422" y="2265030"/>
              <a:ext cx="7117080" cy="1291590"/>
            </a:xfrm>
            <a:prstGeom prst="rect">
              <a:avLst/>
            </a:prstGeom>
            <a:noFill/>
          </p:spPr>
          <p:txBody>
            <a:bodyPr wrap="none" rtlCol="0">
              <a:spAutoFit/>
            </a:bodyPr>
            <a:lstStyle/>
            <a:p>
              <a:r>
                <a:rPr lang="zh-CN" altLang="en-US" sz="7800" dirty="0">
                  <a:gradFill>
                    <a:gsLst>
                      <a:gs pos="0">
                        <a:schemeClr val="accent1">
                          <a:lumMod val="60000"/>
                          <a:lumOff val="40000"/>
                        </a:schemeClr>
                      </a:gs>
                      <a:gs pos="70000">
                        <a:schemeClr val="accent1"/>
                      </a:gs>
                    </a:gsLst>
                    <a:lin ang="2700000" scaled="0"/>
                  </a:gradFill>
                  <a:effectLst>
                    <a:outerShdw blurRad="76200" dist="50800" dir="5400000" algn="ctr" rotWithShape="0">
                      <a:schemeClr val="accent1">
                        <a:alpha val="20000"/>
                      </a:schemeClr>
                    </a:outerShdw>
                  </a:effectLst>
                  <a:latin typeface="微软雅黑" panose="020B0503020204020204" charset="-122"/>
                  <a:ea typeface="微软雅黑" panose="020B0503020204020204" charset="-122"/>
                </a:rPr>
                <a:t>全国安全生产月</a:t>
              </a:r>
              <a:endParaRPr lang="zh-CN" altLang="en-US" sz="7800" dirty="0">
                <a:gradFill>
                  <a:gsLst>
                    <a:gs pos="0">
                      <a:schemeClr val="accent1">
                        <a:lumMod val="60000"/>
                        <a:lumOff val="40000"/>
                      </a:schemeClr>
                    </a:gs>
                    <a:gs pos="70000">
                      <a:schemeClr val="accent1"/>
                    </a:gs>
                  </a:gsLst>
                  <a:lin ang="2700000" scaled="0"/>
                </a:gradFill>
                <a:effectLst>
                  <a:outerShdw blurRad="76200" dist="50800" dir="5400000" algn="ctr" rotWithShape="0">
                    <a:schemeClr val="accent1">
                      <a:alpha val="20000"/>
                    </a:schemeClr>
                  </a:outerShdw>
                </a:effectLst>
                <a:latin typeface="微软雅黑" panose="020B0503020204020204" charset="-122"/>
                <a:ea typeface="微软雅黑" panose="020B0503020204020204" charset="-122"/>
              </a:endParaRPr>
            </a:p>
          </p:txBody>
        </p:sp>
        <p:sp>
          <p:nvSpPr>
            <p:cNvPr id="3" name="文本框 2"/>
            <p:cNvSpPr txBox="1"/>
            <p:nvPr/>
          </p:nvSpPr>
          <p:spPr>
            <a:xfrm>
              <a:off x="760134" y="1216518"/>
              <a:ext cx="2926080" cy="1198880"/>
            </a:xfrm>
            <a:prstGeom prst="rect">
              <a:avLst/>
            </a:prstGeom>
            <a:noFill/>
          </p:spPr>
          <p:txBody>
            <a:bodyPr wrap="none" rtlCol="0">
              <a:spAutoFit/>
            </a:bodyPr>
            <a:lstStyle/>
            <a:p>
              <a:r>
                <a:rPr lang="en-US" altLang="zh-CN" sz="7200" dirty="0">
                  <a:solidFill>
                    <a:schemeClr val="tx1">
                      <a:lumMod val="85000"/>
                      <a:lumOff val="15000"/>
                    </a:schemeClr>
                  </a:solidFill>
                  <a:latin typeface="Aa锐智体" panose="00020600040101010101" pitchFamily="18" charset="-122"/>
                  <a:ea typeface="Aa锐智体" panose="00020600040101010101" pitchFamily="18" charset="-122"/>
                </a:rPr>
                <a:t>2026</a:t>
              </a:r>
              <a:r>
                <a:rPr lang="zh-CN" altLang="en-US" sz="7200" dirty="0">
                  <a:solidFill>
                    <a:schemeClr val="tx1">
                      <a:lumMod val="85000"/>
                      <a:lumOff val="15000"/>
                    </a:schemeClr>
                  </a:solidFill>
                  <a:latin typeface="Aa锐智体" panose="00020600040101010101" pitchFamily="18" charset="-122"/>
                  <a:ea typeface="Aa锐智体" panose="00020600040101010101" pitchFamily="18" charset="-122"/>
                </a:rPr>
                <a:t>年</a:t>
              </a:r>
              <a:endParaRPr lang="zh-CN" altLang="en-US" sz="7200" dirty="0">
                <a:solidFill>
                  <a:schemeClr val="tx1">
                    <a:lumMod val="85000"/>
                    <a:lumOff val="15000"/>
                  </a:schemeClr>
                </a:solidFill>
                <a:latin typeface="Aa锐智体" panose="00020600040101010101" pitchFamily="18" charset="-122"/>
                <a:ea typeface="Aa锐智体" panose="00020600040101010101" pitchFamily="18" charset="-122"/>
              </a:endParaRPr>
            </a:p>
          </p:txBody>
        </p:sp>
        <p:sp>
          <p:nvSpPr>
            <p:cNvPr id="49" name="图形"/>
            <p:cNvSpPr/>
            <p:nvPr/>
          </p:nvSpPr>
          <p:spPr>
            <a:xfrm>
              <a:off x="2792008" y="2023834"/>
              <a:ext cx="2217938" cy="108000"/>
            </a:xfrm>
            <a:prstGeom prst="parallelogram">
              <a:avLst/>
            </a:prstGeom>
            <a:gradFill>
              <a:gsLst>
                <a:gs pos="0">
                  <a:schemeClr val="accent2"/>
                </a:gs>
                <a:gs pos="73000">
                  <a:schemeClr val="bg1">
                    <a:alpha val="0"/>
                  </a:schemeClr>
                </a:gs>
              </a:gsLst>
              <a:lin ang="4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微软雅黑" panose="020B0503020204020204" charset="-122"/>
                <a:ea typeface="微软雅黑" panose="020B0503020204020204" charset="-122"/>
                <a:cs typeface="阿里巴巴普惠体" panose="00020600040101010101" charset="-122"/>
                <a:sym typeface="思源黑体 CN Medium" panose="020B0600000000000000" pitchFamily="34" charset="-122"/>
              </a:endParaRPr>
            </a:p>
          </p:txBody>
        </p:sp>
        <p:sp>
          <p:nvSpPr>
            <p:cNvPr id="50" name="文本框 49"/>
            <p:cNvSpPr txBox="1"/>
            <p:nvPr/>
          </p:nvSpPr>
          <p:spPr>
            <a:xfrm>
              <a:off x="4079193" y="1517222"/>
              <a:ext cx="1895475" cy="706755"/>
            </a:xfrm>
            <a:prstGeom prst="rect">
              <a:avLst/>
            </a:prstGeom>
            <a:noFill/>
          </p:spPr>
          <p:txBody>
            <a:bodyPr wrap="none" rtlCol="0">
              <a:spAutoFit/>
            </a:bodyPr>
            <a:lstStyle/>
            <a:p>
              <a:r>
                <a:rPr lang="en-US" altLang="zh-CN" sz="2000" dirty="0">
                  <a:solidFill>
                    <a:schemeClr val="accent1"/>
                  </a:solidFill>
                  <a:latin typeface="微软雅黑" panose="020B0503020204020204" charset="-122"/>
                  <a:ea typeface="微软雅黑" panose="020B0503020204020204" charset="-122"/>
                </a:rPr>
                <a:t>SAFE- </a:t>
              </a:r>
              <a:endParaRPr lang="en-US" altLang="zh-CN" sz="2000" dirty="0">
                <a:solidFill>
                  <a:schemeClr val="accent1"/>
                </a:solidFill>
                <a:latin typeface="微软雅黑" panose="020B0503020204020204" charset="-122"/>
                <a:ea typeface="微软雅黑" panose="020B0503020204020204" charset="-122"/>
              </a:endParaRPr>
            </a:p>
            <a:p>
              <a:r>
                <a:rPr lang="en-US" altLang="zh-CN" sz="2000" dirty="0">
                  <a:solidFill>
                    <a:schemeClr val="accent1"/>
                  </a:solidFill>
                  <a:latin typeface="微软雅黑" panose="020B0503020204020204" charset="-122"/>
                  <a:ea typeface="微软雅黑" panose="020B0503020204020204" charset="-122"/>
                </a:rPr>
                <a:t>PRODUCTION</a:t>
              </a:r>
              <a:endParaRPr lang="zh-CN" altLang="en-US" sz="2000" dirty="0">
                <a:solidFill>
                  <a:schemeClr val="accent1"/>
                </a:solidFill>
                <a:latin typeface="微软雅黑" panose="020B0503020204020204" charset="-122"/>
                <a:ea typeface="微软雅黑" panose="020B0503020204020204" charset="-122"/>
              </a:endParaRPr>
            </a:p>
          </p:txBody>
        </p:sp>
        <p:sp>
          <p:nvSpPr>
            <p:cNvPr id="51" name="图形"/>
            <p:cNvSpPr/>
            <p:nvPr/>
          </p:nvSpPr>
          <p:spPr>
            <a:xfrm>
              <a:off x="5162949" y="2682794"/>
              <a:ext cx="2217938" cy="36000"/>
            </a:xfrm>
            <a:prstGeom prst="parallelogram">
              <a:avLst/>
            </a:prstGeom>
            <a:gradFill>
              <a:gsLst>
                <a:gs pos="0">
                  <a:schemeClr val="accent1">
                    <a:lumMod val="20000"/>
                    <a:lumOff val="80000"/>
                  </a:schemeClr>
                </a:gs>
                <a:gs pos="73000">
                  <a:schemeClr val="bg1">
                    <a:alpha val="0"/>
                  </a:schemeClr>
                </a:gs>
              </a:gsLst>
              <a:lin ang="4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微软雅黑" panose="020B0503020204020204" charset="-122"/>
                <a:ea typeface="微软雅黑" panose="020B0503020204020204" charset="-122"/>
                <a:cs typeface="阿里巴巴普惠体" panose="00020600040101010101" charset="-122"/>
                <a:sym typeface="思源黑体 CN Medium" panose="020B0600000000000000" pitchFamily="34" charset="-122"/>
              </a:endParaRPr>
            </a:p>
          </p:txBody>
        </p:sp>
        <p:sp>
          <p:nvSpPr>
            <p:cNvPr id="52" name="图形"/>
            <p:cNvSpPr/>
            <p:nvPr/>
          </p:nvSpPr>
          <p:spPr>
            <a:xfrm>
              <a:off x="1274806" y="3239338"/>
              <a:ext cx="2217938" cy="36000"/>
            </a:xfrm>
            <a:prstGeom prst="parallelogram">
              <a:avLst/>
            </a:prstGeom>
            <a:gradFill>
              <a:gsLst>
                <a:gs pos="0">
                  <a:schemeClr val="accent1">
                    <a:lumMod val="20000"/>
                    <a:lumOff val="80000"/>
                  </a:schemeClr>
                </a:gs>
                <a:gs pos="73000">
                  <a:schemeClr val="bg1">
                    <a:alpha val="0"/>
                  </a:schemeClr>
                </a:gs>
              </a:gsLst>
              <a:lin ang="4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微软雅黑" panose="020B0503020204020204" charset="-122"/>
                <a:ea typeface="微软雅黑" panose="020B0503020204020204" charset="-122"/>
                <a:cs typeface="阿里巴巴普惠体" panose="00020600040101010101" charset="-122"/>
                <a:sym typeface="思源黑体 CN Medium" panose="020B0600000000000000" pitchFamily="34" charset="-122"/>
              </a:endParaRPr>
            </a:p>
          </p:txBody>
        </p:sp>
      </p:grpSp>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advTm="2000"/>
    </mc:Choice>
    <mc:Fallback>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8"/>
                                        </p:tgtEl>
                                      </p:cBhvr>
                                    </p:cmd>
                                  </p:childTnLst>
                                </p:cTn>
                              </p:par>
                            </p:childTnLst>
                          </p:cTn>
                        </p:par>
                        <p:par>
                          <p:cTn id="7" fill="hold">
                            <p:stCondLst>
                              <p:cond delay="0"/>
                            </p:stCondLst>
                            <p:childTnLst>
                              <p:par>
                                <p:cTn id="8" presetID="53" presetClass="entr" presetSubtype="16" fill="hold" nodeType="afterEffect">
                                  <p:stCondLst>
                                    <p:cond delay="0"/>
                                  </p:stCondLst>
                                  <p:childTnLst>
                                    <p:set>
                                      <p:cBhvr>
                                        <p:cTn id="9" dur="1" fill="hold">
                                          <p:stCondLst>
                                            <p:cond delay="0"/>
                                          </p:stCondLst>
                                        </p:cTn>
                                        <p:tgtEl>
                                          <p:spTgt spid="53"/>
                                        </p:tgtEl>
                                        <p:attrNameLst>
                                          <p:attrName>style.visibility</p:attrName>
                                        </p:attrNameLst>
                                      </p:cBhvr>
                                      <p:to>
                                        <p:strVal val="visible"/>
                                      </p:to>
                                    </p:set>
                                    <p:anim calcmode="lin" valueType="num">
                                      <p:cBhvr>
                                        <p:cTn id="10" dur="500" fill="hold"/>
                                        <p:tgtEl>
                                          <p:spTgt spid="53"/>
                                        </p:tgtEl>
                                        <p:attrNameLst>
                                          <p:attrName>ppt_w</p:attrName>
                                        </p:attrNameLst>
                                      </p:cBhvr>
                                      <p:tavLst>
                                        <p:tav tm="0">
                                          <p:val>
                                            <p:fltVal val="0"/>
                                          </p:val>
                                        </p:tav>
                                        <p:tav tm="100000">
                                          <p:val>
                                            <p:strVal val="#ppt_w"/>
                                          </p:val>
                                        </p:tav>
                                      </p:tavLst>
                                    </p:anim>
                                    <p:anim calcmode="lin" valueType="num">
                                      <p:cBhvr>
                                        <p:cTn id="11" dur="500" fill="hold"/>
                                        <p:tgtEl>
                                          <p:spTgt spid="53"/>
                                        </p:tgtEl>
                                        <p:attrNameLst>
                                          <p:attrName>ppt_h</p:attrName>
                                        </p:attrNameLst>
                                      </p:cBhvr>
                                      <p:tavLst>
                                        <p:tav tm="0">
                                          <p:val>
                                            <p:fltVal val="0"/>
                                          </p:val>
                                        </p:tav>
                                        <p:tav tm="100000">
                                          <p:val>
                                            <p:strVal val="#ppt_h"/>
                                          </p:val>
                                        </p:tav>
                                      </p:tavLst>
                                    </p:anim>
                                    <p:animEffect transition="in" filter="fade">
                                      <p:cBhvr>
                                        <p:cTn id="12" dur="500"/>
                                        <p:tgtEl>
                                          <p:spTgt spid="53"/>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down)">
                                      <p:cBhvr>
                                        <p:cTn id="2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5" repeatCount="indefinite" fill="remove" display="0">
                  <p:stCondLst>
                    <p:cond delay="indefinite"/>
                  </p:stCondLst>
                  <p:endCondLst>
                    <p:cond evt="onStopAudio" delay="0">
                      <p:tgtEl>
                        <p:sldTgt/>
                      </p:tgtEl>
                    </p:cond>
                  </p:endCondLst>
                </p:cTn>
                <p:tgtEl>
                  <p:spTgt spid="28"/>
                </p:tgtEl>
              </p:cMediaNode>
            </p:audio>
          </p:childTnLst>
        </p:cTn>
      </p:par>
    </p:tnLst>
    <p:bldLst>
      <p:bldP spid="27" grpId="0" bldLvl="0" animBg="1"/>
      <p:bldP spid="3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298448" y="457200"/>
            <a:ext cx="5669280" cy="460375"/>
          </a:xfrm>
          <a:prstGeom prst="rect">
            <a:avLst/>
          </a:prstGeom>
          <a:noFill/>
        </p:spPr>
        <p:txBody>
          <a:bodyPr wrap="none" rtlCol="0">
            <a:spAutoFit/>
          </a:bodyPr>
          <a:lstStyle/>
          <a:p>
            <a:r>
              <a:rPr lang="zh-CN" altLang="en-US" sz="2400" dirty="0">
                <a:solidFill>
                  <a:schemeClr val="tx1">
                    <a:lumMod val="85000"/>
                    <a:lumOff val="15000"/>
                  </a:schemeClr>
                </a:solidFill>
                <a:latin typeface="微软雅黑" panose="020B0503020204020204" charset="-122"/>
                <a:ea typeface="微软雅黑" panose="020B0503020204020204" charset="-122"/>
              </a:rPr>
              <a:t>组织开展“查找身边安全隐患”系列行动</a:t>
            </a:r>
            <a:endParaRPr lang="zh-CN" altLang="en-US" sz="2400" dirty="0">
              <a:solidFill>
                <a:schemeClr val="tx1">
                  <a:lumMod val="85000"/>
                  <a:lumOff val="15000"/>
                </a:schemeClr>
              </a:solidFill>
              <a:latin typeface="微软雅黑" panose="020B0503020204020204" charset="-122"/>
              <a:ea typeface="微软雅黑" panose="020B0503020204020204" charset="-122"/>
            </a:endParaRPr>
          </a:p>
        </p:txBody>
      </p:sp>
      <p:grpSp>
        <p:nvGrpSpPr>
          <p:cNvPr id="13" name="组合 12"/>
          <p:cNvGrpSpPr/>
          <p:nvPr/>
        </p:nvGrpSpPr>
        <p:grpSpPr>
          <a:xfrm>
            <a:off x="1038519" y="1630883"/>
            <a:ext cx="10277181" cy="4044970"/>
            <a:chOff x="1038519" y="1597017"/>
            <a:chExt cx="10277181" cy="4044970"/>
          </a:xfrm>
        </p:grpSpPr>
        <p:sp>
          <p:nvSpPr>
            <p:cNvPr id="9" name="矩形: 圆角 8"/>
            <p:cNvSpPr/>
            <p:nvPr/>
          </p:nvSpPr>
          <p:spPr>
            <a:xfrm>
              <a:off x="1366180" y="1735217"/>
              <a:ext cx="5176013" cy="61200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charset="-122"/>
                  <a:ea typeface="微软雅黑" panose="020B0503020204020204" charset="-122"/>
                </a:rPr>
                <a:t>（二）开展“隐患辨识科普行动”</a:t>
              </a:r>
              <a:endParaRPr lang="zh-CN" altLang="en-US" sz="2400" dirty="0">
                <a:latin typeface="微软雅黑" panose="020B0503020204020204" charset="-122"/>
                <a:ea typeface="微软雅黑" panose="020B0503020204020204" charset="-122"/>
              </a:endParaRPr>
            </a:p>
          </p:txBody>
        </p:sp>
        <p:sp>
          <p:nvSpPr>
            <p:cNvPr id="10" name="矩形: 圆顶角 9"/>
            <p:cNvSpPr/>
            <p:nvPr/>
          </p:nvSpPr>
          <p:spPr>
            <a:xfrm>
              <a:off x="1038519" y="2540001"/>
              <a:ext cx="10277181" cy="3101986"/>
            </a:xfrm>
            <a:prstGeom prst="round2Same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315381" y="2813030"/>
              <a:ext cx="6033686" cy="2673370"/>
            </a:xfrm>
            <a:prstGeom prst="rect">
              <a:avLst/>
            </a:prstGeom>
            <a:noFill/>
            <a:effectLst/>
          </p:spPr>
          <p:txBody>
            <a:bodyPr wrap="square" lIns="94085" tIns="47043" rIns="94085" bIns="47043" rtlCol="0">
              <a:noAutofit/>
            </a:bodyPr>
            <a:lstStyle>
              <a:defPPr>
                <a:defRPr lang="zh-CN"/>
              </a:defPPr>
              <a:lvl1pPr lvl="0">
                <a:lnSpc>
                  <a:spcPct val="130000"/>
                </a:lnSpc>
                <a:defRPr sz="1200">
                  <a:solidFill>
                    <a:prstClr val="white"/>
                  </a:solidFill>
                  <a:latin typeface="思源黑体 CN Normal" panose="020B0400000000000000" pitchFamily="34" charset="-122"/>
                  <a:ea typeface="思源黑体 CN Normal" panose="020B0400000000000000"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针对重大事故隐患判定标准和群众身边常见的安全隐患，集中开展“早发现、早报告、早处置”宣传活动，组织参加“安全隐患随手拍”新媒体作品征集、测测你的“安全力”应急科普趣学、“查找身边隐患，分享安全笔记”小红书安全训练营、“安全隐患我查找”网络知识答题等活动，创作短视频、微短剧、互动海报、动漫游戏等科普作品，在报、网、端、微和户外电子屏、展览展台等平台载体广泛宣传。</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pic>
          <p:nvPicPr>
            <p:cNvPr id="12" name="图片 11" descr="建筑的设计&#10;&#10;AI 生成的内容可能不正确。"/>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108511" y="1597017"/>
              <a:ext cx="4044970" cy="4044970"/>
            </a:xfrm>
            <a:prstGeom prst="rect">
              <a:avLst/>
            </a:prstGeom>
          </p:spPr>
        </p:pic>
      </p:grpSp>
    </p:spTree>
    <p:custDataLst>
      <p:tags r:id="rId2"/>
    </p:custDataLst>
  </p:cSld>
  <p:clrMapOvr>
    <a:masterClrMapping/>
  </p:clrMapOvr>
  <p:transition spd="slow" advTm="200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298448" y="457200"/>
            <a:ext cx="5669280" cy="460375"/>
          </a:xfrm>
          <a:prstGeom prst="rect">
            <a:avLst/>
          </a:prstGeom>
          <a:noFill/>
        </p:spPr>
        <p:txBody>
          <a:bodyPr wrap="none" rtlCol="0">
            <a:spAutoFit/>
          </a:bodyPr>
          <a:lstStyle/>
          <a:p>
            <a:r>
              <a:rPr lang="zh-CN" altLang="en-US" sz="2400" dirty="0">
                <a:solidFill>
                  <a:schemeClr val="tx1">
                    <a:lumMod val="85000"/>
                    <a:lumOff val="15000"/>
                  </a:schemeClr>
                </a:solidFill>
                <a:latin typeface="微软雅黑" panose="020B0503020204020204" charset="-122"/>
                <a:ea typeface="微软雅黑" panose="020B0503020204020204" charset="-122"/>
              </a:rPr>
              <a:t>组织开展“查找身边安全隐患”系列行动</a:t>
            </a:r>
            <a:endParaRPr lang="zh-CN" altLang="en-US" sz="2400" dirty="0">
              <a:solidFill>
                <a:schemeClr val="tx1">
                  <a:lumMod val="85000"/>
                  <a:lumOff val="15000"/>
                </a:schemeClr>
              </a:solidFill>
              <a:latin typeface="微软雅黑" panose="020B0503020204020204" charset="-122"/>
              <a:ea typeface="微软雅黑" panose="020B0503020204020204" charset="-122"/>
            </a:endParaRPr>
          </a:p>
        </p:txBody>
      </p:sp>
      <p:grpSp>
        <p:nvGrpSpPr>
          <p:cNvPr id="25" name="组合 24"/>
          <p:cNvGrpSpPr/>
          <p:nvPr/>
        </p:nvGrpSpPr>
        <p:grpSpPr>
          <a:xfrm>
            <a:off x="1038519" y="1605338"/>
            <a:ext cx="10296664" cy="5262459"/>
            <a:chOff x="1038519" y="1605338"/>
            <a:chExt cx="10296664" cy="5262459"/>
          </a:xfrm>
        </p:grpSpPr>
        <p:sp>
          <p:nvSpPr>
            <p:cNvPr id="12" name="矩形: 圆角 11"/>
            <p:cNvSpPr/>
            <p:nvPr/>
          </p:nvSpPr>
          <p:spPr>
            <a:xfrm>
              <a:off x="1038519" y="1605338"/>
              <a:ext cx="5176013" cy="61200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charset="-122"/>
                  <a:ea typeface="微软雅黑" panose="020B0503020204020204" charset="-122"/>
                </a:rPr>
                <a:t>（三）开展“消除隐患演练行动”</a:t>
              </a:r>
              <a:endParaRPr lang="zh-CN" altLang="en-US" sz="2400" dirty="0">
                <a:latin typeface="微软雅黑" panose="020B0503020204020204" charset="-122"/>
                <a:ea typeface="微软雅黑" panose="020B0503020204020204" charset="-122"/>
              </a:endParaRPr>
            </a:p>
          </p:txBody>
        </p:sp>
        <p:sp>
          <p:nvSpPr>
            <p:cNvPr id="15" name="矩形: 圆角 14"/>
            <p:cNvSpPr/>
            <p:nvPr/>
          </p:nvSpPr>
          <p:spPr>
            <a:xfrm>
              <a:off x="1038519" y="2725933"/>
              <a:ext cx="720000" cy="7200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思源宋体 CN Heavy" panose="02020900000000000000" pitchFamily="18" charset="-122"/>
                  <a:ea typeface="思源宋体 CN Heavy" panose="02020900000000000000" pitchFamily="18" charset="-122"/>
                </a:rPr>
                <a:t>01</a:t>
              </a:r>
              <a:endParaRPr lang="zh-CN" altLang="en-US" sz="2400" dirty="0">
                <a:latin typeface="思源宋体 CN Heavy" panose="02020900000000000000" pitchFamily="18" charset="-122"/>
                <a:ea typeface="思源宋体 CN Heavy" panose="02020900000000000000" pitchFamily="18" charset="-122"/>
              </a:endParaRPr>
            </a:p>
          </p:txBody>
        </p:sp>
        <p:sp>
          <p:nvSpPr>
            <p:cNvPr id="16" name="文本框 15"/>
            <p:cNvSpPr txBox="1"/>
            <p:nvPr/>
          </p:nvSpPr>
          <p:spPr>
            <a:xfrm>
              <a:off x="1822980" y="2633755"/>
              <a:ext cx="9512203" cy="1174555"/>
            </a:xfrm>
            <a:prstGeom prst="rect">
              <a:avLst/>
            </a:prstGeom>
            <a:noFill/>
            <a:effectLst/>
          </p:spPr>
          <p:txBody>
            <a:bodyPr wrap="square" lIns="94085" tIns="47043" rIns="94085" bIns="47043" rtlCol="0">
              <a:noAutofit/>
            </a:bodyPr>
            <a:lstStyle>
              <a:defPPr>
                <a:defRPr lang="zh-CN"/>
              </a:defPPr>
              <a:lvl1pPr lvl="0">
                <a:lnSpc>
                  <a:spcPct val="130000"/>
                </a:lnSpc>
                <a:defRPr sz="1200">
                  <a:solidFill>
                    <a:prstClr val="white"/>
                  </a:solidFill>
                  <a:latin typeface="思源黑体 CN Normal" panose="020B0400000000000000" pitchFamily="34" charset="-122"/>
                  <a:ea typeface="思源黑体 CN Normal" panose="020B0400000000000000"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聚焦矿山、危险化学品、消防、交通运输、工贸等重点行业领域和群众身边潜在的各类安全隐患，形成风险清单、建立隐患地图。国家综合性消防救援队伍针对村（居）委会工作人员、网格员、保安员、物业服务企业员工等重点岗位人员，开展以发现整改火灾隐患和处置初起火灾为基本内容的消防专业培训。</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sp>
          <p:nvSpPr>
            <p:cNvPr id="17" name="矩形: 圆角 16"/>
            <p:cNvSpPr/>
            <p:nvPr/>
          </p:nvSpPr>
          <p:spPr>
            <a:xfrm>
              <a:off x="1038519" y="4446329"/>
              <a:ext cx="720000" cy="7200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思源宋体 CN Heavy" panose="02020900000000000000" pitchFamily="18" charset="-122"/>
                  <a:ea typeface="思源宋体 CN Heavy" panose="02020900000000000000" pitchFamily="18" charset="-122"/>
                </a:rPr>
                <a:t>02</a:t>
              </a:r>
              <a:endParaRPr lang="zh-CN" altLang="en-US" sz="2400" dirty="0">
                <a:latin typeface="思源宋体 CN Heavy" panose="02020900000000000000" pitchFamily="18" charset="-122"/>
                <a:ea typeface="思源宋体 CN Heavy" panose="02020900000000000000" pitchFamily="18" charset="-122"/>
              </a:endParaRPr>
            </a:p>
          </p:txBody>
        </p:sp>
        <p:sp>
          <p:nvSpPr>
            <p:cNvPr id="19" name="文本框 18"/>
            <p:cNvSpPr txBox="1"/>
            <p:nvPr/>
          </p:nvSpPr>
          <p:spPr>
            <a:xfrm>
              <a:off x="1822981" y="4388017"/>
              <a:ext cx="5200112" cy="1174555"/>
            </a:xfrm>
            <a:prstGeom prst="rect">
              <a:avLst/>
            </a:prstGeom>
            <a:noFill/>
            <a:effectLst/>
          </p:spPr>
          <p:txBody>
            <a:bodyPr wrap="square" lIns="94085" tIns="47043" rIns="94085" bIns="47043" rtlCol="0">
              <a:noAutofit/>
            </a:bodyPr>
            <a:lstStyle>
              <a:defPPr>
                <a:defRPr lang="zh-CN"/>
              </a:defPPr>
              <a:lvl1pPr lvl="0">
                <a:lnSpc>
                  <a:spcPct val="130000"/>
                </a:lnSpc>
                <a:defRPr sz="1200">
                  <a:solidFill>
                    <a:prstClr val="white"/>
                  </a:solidFill>
                  <a:latin typeface="思源黑体 CN Normal" panose="020B0400000000000000" pitchFamily="34" charset="-122"/>
                  <a:ea typeface="思源黑体 CN Normal" panose="020B0400000000000000"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安全生产等专业应急救援力量指导企业、乡镇（街道）和村（社区）等基层单位开展以隐患识别、应急处置、逃生避险等为重点的数字推演、实战模拟和综合演练，进一步提升基层应急管理能力。</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pic>
          <p:nvPicPr>
            <p:cNvPr id="23" name="图片 22" descr="电脑游戏的截图&#10;&#10;AI 生成的内容可能不正确。"/>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566553" y="3721135"/>
              <a:ext cx="3146662" cy="3146662"/>
            </a:xfrm>
            <a:prstGeom prst="rect">
              <a:avLst/>
            </a:prstGeom>
          </p:spPr>
        </p:pic>
      </p:grpSp>
    </p:spTree>
    <p:custDataLst>
      <p:tags r:id="rId2"/>
    </p:custDataLst>
  </p:cSld>
  <p:clrMapOvr>
    <a:masterClrMapping/>
  </p:clrMapOvr>
  <mc:AlternateContent xmlns:mc="http://schemas.openxmlformats.org/markup-compatibility/2006">
    <mc:Choice xmlns:p14="http://schemas.microsoft.com/office/powerpoint/2010/main" Requires="p14">
      <p:transition spd="slow" p14:dur="900" advTm="2000">
        <p14:warp dir="in"/>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98448" y="457200"/>
            <a:ext cx="4754880" cy="460375"/>
          </a:xfrm>
          <a:prstGeom prst="rect">
            <a:avLst/>
          </a:prstGeom>
          <a:noFill/>
        </p:spPr>
        <p:txBody>
          <a:bodyPr wrap="none" rtlCol="0">
            <a:spAutoFit/>
          </a:bodyPr>
          <a:lstStyle/>
          <a:p>
            <a:r>
              <a:rPr lang="zh-CN" altLang="en-US" sz="2400" dirty="0">
                <a:solidFill>
                  <a:schemeClr val="tx1">
                    <a:lumMod val="85000"/>
                    <a:lumOff val="15000"/>
                  </a:schemeClr>
                </a:solidFill>
                <a:latin typeface="微软雅黑" panose="020B0503020204020204" charset="-122"/>
                <a:ea typeface="微软雅黑" panose="020B0503020204020204" charset="-122"/>
              </a:rPr>
              <a:t>认真开展“安全宣传咨询日”活动</a:t>
            </a:r>
            <a:endParaRPr lang="zh-CN" altLang="en-US" sz="2400" dirty="0">
              <a:solidFill>
                <a:schemeClr val="tx1">
                  <a:lumMod val="85000"/>
                  <a:lumOff val="15000"/>
                </a:schemeClr>
              </a:solidFill>
              <a:latin typeface="微软雅黑" panose="020B0503020204020204" charset="-122"/>
              <a:ea typeface="微软雅黑" panose="020B0503020204020204" charset="-122"/>
            </a:endParaRPr>
          </a:p>
        </p:txBody>
      </p:sp>
      <p:grpSp>
        <p:nvGrpSpPr>
          <p:cNvPr id="10" name="组合 9"/>
          <p:cNvGrpSpPr/>
          <p:nvPr/>
        </p:nvGrpSpPr>
        <p:grpSpPr>
          <a:xfrm>
            <a:off x="1038520" y="1610007"/>
            <a:ext cx="10114957" cy="4183350"/>
            <a:chOff x="1038520" y="1610007"/>
            <a:chExt cx="10114957" cy="4183350"/>
          </a:xfrm>
        </p:grpSpPr>
        <p:sp>
          <p:nvSpPr>
            <p:cNvPr id="4" name="矩形: 圆角 26"/>
            <p:cNvSpPr/>
            <p:nvPr/>
          </p:nvSpPr>
          <p:spPr>
            <a:xfrm>
              <a:off x="1040554" y="3792084"/>
              <a:ext cx="10112923" cy="1997805"/>
            </a:xfrm>
            <a:prstGeom prst="roundRect">
              <a:avLst>
                <a:gd name="adj" fmla="val 3421"/>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latin typeface="微软雅黑" panose="020B0503020204020204" charset="-122"/>
                <a:ea typeface="微软雅黑" panose="020B0503020204020204" charset="-122"/>
                <a:cs typeface="+mn-ea"/>
                <a:sym typeface="思源黑体 CN Medium" panose="020B0600000000000000" pitchFamily="34" charset="-122"/>
              </a:endParaRPr>
            </a:p>
          </p:txBody>
        </p:sp>
        <p:sp>
          <p:nvSpPr>
            <p:cNvPr id="5" name="矩形: 圆角 25"/>
            <p:cNvSpPr/>
            <p:nvPr/>
          </p:nvSpPr>
          <p:spPr>
            <a:xfrm>
              <a:off x="1038521" y="1610007"/>
              <a:ext cx="10112923" cy="1983091"/>
            </a:xfrm>
            <a:prstGeom prst="roundRect">
              <a:avLst>
                <a:gd name="adj" fmla="val 4257"/>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latin typeface="微软雅黑" panose="020B0503020204020204" charset="-122"/>
                <a:ea typeface="微软雅黑" panose="020B0503020204020204" charset="-122"/>
                <a:cs typeface="+mn-ea"/>
                <a:sym typeface="思源黑体 CN Medium" panose="020B0600000000000000" pitchFamily="34" charset="-122"/>
              </a:endParaRPr>
            </a:p>
          </p:txBody>
        </p:sp>
        <p:sp>
          <p:nvSpPr>
            <p:cNvPr id="6" name="矩形 5"/>
            <p:cNvSpPr/>
            <p:nvPr/>
          </p:nvSpPr>
          <p:spPr>
            <a:xfrm>
              <a:off x="1038520" y="3557036"/>
              <a:ext cx="1008000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latin typeface="微软雅黑" panose="020B0503020204020204" charset="-122"/>
                <a:ea typeface="微软雅黑" panose="020B0503020204020204" charset="-122"/>
                <a:cs typeface="+mn-ea"/>
                <a:sym typeface="思源黑体 CN Medium" panose="020B0600000000000000" pitchFamily="34" charset="-122"/>
              </a:endParaRPr>
            </a:p>
          </p:txBody>
        </p:sp>
        <p:sp>
          <p:nvSpPr>
            <p:cNvPr id="7" name="矩形 6"/>
            <p:cNvSpPr/>
            <p:nvPr/>
          </p:nvSpPr>
          <p:spPr>
            <a:xfrm>
              <a:off x="1038521" y="5757357"/>
              <a:ext cx="1008000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latin typeface="微软雅黑" panose="020B0503020204020204" charset="-122"/>
                <a:ea typeface="微软雅黑" panose="020B0503020204020204" charset="-122"/>
                <a:cs typeface="+mn-ea"/>
                <a:sym typeface="思源黑体 CN Medium" panose="020B0600000000000000" pitchFamily="34" charset="-122"/>
              </a:endParaRPr>
            </a:p>
          </p:txBody>
        </p:sp>
        <p:sp>
          <p:nvSpPr>
            <p:cNvPr id="8" name="文本框 7"/>
            <p:cNvSpPr txBox="1"/>
            <p:nvPr/>
          </p:nvSpPr>
          <p:spPr>
            <a:xfrm>
              <a:off x="1264583" y="1975126"/>
              <a:ext cx="9606619" cy="1174555"/>
            </a:xfrm>
            <a:prstGeom prst="rect">
              <a:avLst/>
            </a:prstGeom>
            <a:noFill/>
            <a:effectLst/>
          </p:spPr>
          <p:txBody>
            <a:bodyPr wrap="square" lIns="94085" tIns="47043" rIns="94085" bIns="47043" rtlCol="0">
              <a:noAutofit/>
            </a:bodyPr>
            <a:lstStyle>
              <a:defPPr>
                <a:defRPr lang="zh-CN"/>
              </a:defPPr>
              <a:lvl1pPr lvl="0">
                <a:lnSpc>
                  <a:spcPct val="130000"/>
                </a:lnSpc>
                <a:defRPr sz="1200">
                  <a:solidFill>
                    <a:prstClr val="white"/>
                  </a:solidFill>
                  <a:latin typeface="思源黑体 CN Normal" panose="020B0400000000000000" pitchFamily="34" charset="-122"/>
                  <a:ea typeface="思源黑体 CN Normal" panose="020B0400000000000000"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6</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月</a:t>
              </a: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16</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日，在河南省郑州市组织开展全国“安全宣传咨询日”主场活动。各地区、各有关部门和单位要结合工作实际，围绕“人人讲安全、个个会应急</a:t>
              </a: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查找身边安全隐患”主题，积极组织开展“安全宣传咨询日”活动。要精心策划“十四五”国家应急体系规划成果的展览展示，大力宣传应急管理系统高质量完成规划目标任务的创新举措与显著成效。</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sp>
          <p:nvSpPr>
            <p:cNvPr id="9" name="文本框 8"/>
            <p:cNvSpPr txBox="1"/>
            <p:nvPr/>
          </p:nvSpPr>
          <p:spPr>
            <a:xfrm>
              <a:off x="1264582" y="4107318"/>
              <a:ext cx="9606619" cy="1174555"/>
            </a:xfrm>
            <a:prstGeom prst="rect">
              <a:avLst/>
            </a:prstGeom>
            <a:noFill/>
            <a:effectLst/>
          </p:spPr>
          <p:txBody>
            <a:bodyPr wrap="square" lIns="94085" tIns="47043" rIns="94085" bIns="47043" rtlCol="0">
              <a:noAutofit/>
            </a:bodyPr>
            <a:lstStyle>
              <a:defPPr>
                <a:defRPr lang="zh-CN"/>
              </a:defPPr>
              <a:lvl1pPr lvl="0">
                <a:lnSpc>
                  <a:spcPct val="130000"/>
                </a:lnSpc>
                <a:defRPr sz="1200">
                  <a:solidFill>
                    <a:prstClr val="white"/>
                  </a:solidFill>
                  <a:latin typeface="思源黑体 CN Normal" panose="020B0400000000000000" pitchFamily="34" charset="-122"/>
                  <a:ea typeface="思源黑体 CN Normal" panose="020B0400000000000000"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组织先进适用技术装备下基层、进一线活动，积极推广机器人、无人机、智能探测设备及人工智能等技术装备，以科技力量赋能安全隐患排查，切实提升排查效率与精准度。发动安全领域专家和“时代楷模”“最美应急管理工作者”等具有影响力的社会公众人物集中开展安全宣讲，邀请应急科普讲解员、志愿者为群众讲解各类安全隐患的成因、辨识方法和处置措施，积极营造全社会关注、全民参与的良好氛围。</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250" advTm="2000">
        <p14:flip dir="r"/>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1298448" y="457200"/>
            <a:ext cx="3230880" cy="460375"/>
          </a:xfrm>
          <a:prstGeom prst="rect">
            <a:avLst/>
          </a:prstGeom>
          <a:noFill/>
        </p:spPr>
        <p:txBody>
          <a:bodyPr wrap="none" rtlCol="0">
            <a:spAutoFit/>
          </a:bodyPr>
          <a:lstStyle/>
          <a:p>
            <a:r>
              <a:rPr lang="zh-CN" altLang="en-US" sz="2400" dirty="0">
                <a:solidFill>
                  <a:schemeClr val="tx1">
                    <a:lumMod val="85000"/>
                    <a:lumOff val="15000"/>
                  </a:schemeClr>
                </a:solidFill>
                <a:latin typeface="微软雅黑" panose="020B0503020204020204" charset="-122"/>
                <a:ea typeface="微软雅黑" panose="020B0503020204020204" charset="-122"/>
              </a:rPr>
              <a:t>抓实安全宣传“五进”</a:t>
            </a:r>
            <a:endParaRPr lang="zh-CN" altLang="en-US" sz="2400" dirty="0">
              <a:solidFill>
                <a:schemeClr val="tx1">
                  <a:lumMod val="85000"/>
                  <a:lumOff val="15000"/>
                </a:schemeClr>
              </a:solidFill>
              <a:latin typeface="微软雅黑" panose="020B0503020204020204" charset="-122"/>
              <a:ea typeface="微软雅黑" panose="020B0503020204020204" charset="-122"/>
            </a:endParaRPr>
          </a:p>
        </p:txBody>
      </p:sp>
      <p:grpSp>
        <p:nvGrpSpPr>
          <p:cNvPr id="22" name="组合 21"/>
          <p:cNvGrpSpPr/>
          <p:nvPr/>
        </p:nvGrpSpPr>
        <p:grpSpPr>
          <a:xfrm>
            <a:off x="1004652" y="1414555"/>
            <a:ext cx="10296665" cy="6391713"/>
            <a:chOff x="1004652" y="1414555"/>
            <a:chExt cx="10296665" cy="6391713"/>
          </a:xfrm>
        </p:grpSpPr>
        <p:cxnSp>
          <p:nvCxnSpPr>
            <p:cNvPr id="21" name="直接连接符 20"/>
            <p:cNvCxnSpPr/>
            <p:nvPr/>
          </p:nvCxnSpPr>
          <p:spPr>
            <a:xfrm flipH="1">
              <a:off x="1366180" y="2040468"/>
              <a:ext cx="0" cy="576580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矩形: 圆角 9"/>
            <p:cNvSpPr/>
            <p:nvPr/>
          </p:nvSpPr>
          <p:spPr>
            <a:xfrm>
              <a:off x="1004653" y="1506733"/>
              <a:ext cx="720000" cy="7200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思源宋体 CN Heavy" panose="02020900000000000000" pitchFamily="18" charset="-122"/>
                  <a:ea typeface="思源宋体 CN Heavy" panose="02020900000000000000" pitchFamily="18" charset="-122"/>
                </a:rPr>
                <a:t>01</a:t>
              </a:r>
              <a:endParaRPr lang="zh-CN" altLang="en-US" sz="2400" dirty="0">
                <a:latin typeface="思源宋体 CN Heavy" panose="02020900000000000000" pitchFamily="18" charset="-122"/>
                <a:ea typeface="思源宋体 CN Heavy" panose="02020900000000000000" pitchFamily="18" charset="-122"/>
              </a:endParaRPr>
            </a:p>
          </p:txBody>
        </p:sp>
        <p:sp>
          <p:nvSpPr>
            <p:cNvPr id="12" name="文本框 11"/>
            <p:cNvSpPr txBox="1"/>
            <p:nvPr/>
          </p:nvSpPr>
          <p:spPr>
            <a:xfrm>
              <a:off x="1789114" y="1414555"/>
              <a:ext cx="9512203" cy="1174555"/>
            </a:xfrm>
            <a:prstGeom prst="rect">
              <a:avLst/>
            </a:prstGeom>
            <a:noFill/>
            <a:effectLst/>
          </p:spPr>
          <p:txBody>
            <a:bodyPr wrap="square" lIns="94085" tIns="47043" rIns="94085" bIns="47043" rtlCol="0">
              <a:noAutofit/>
            </a:bodyPr>
            <a:lstStyle>
              <a:defPPr>
                <a:defRPr lang="zh-CN"/>
              </a:defPPr>
              <a:lvl1pPr lvl="0">
                <a:lnSpc>
                  <a:spcPct val="130000"/>
                </a:lnSpc>
                <a:defRPr sz="1200">
                  <a:solidFill>
                    <a:prstClr val="white"/>
                  </a:solidFill>
                  <a:latin typeface="思源黑体 CN Normal" panose="020B0400000000000000" pitchFamily="34" charset="-122"/>
                  <a:ea typeface="思源黑体 CN Normal" panose="020B0400000000000000"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围绕“查找身边安全隐患”，把安全知识普及到企业车间、田间地头、校园课堂、千家万户，让安全宣传深入基层、热在群众。重点组织金属冶炼企业主要负责人、重点文物保护等单位消防安全责任人开展集中培训；鼓励企业开展隐患排查新技术、新设备、新系统的研发创新应用，推进人工智能、先进适用技术装备等在应急管理工作中的应用普及；督促指导企业主要负责人学习掌握重大事故隐患判定标准，开展针对性的应急演练。</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sp>
          <p:nvSpPr>
            <p:cNvPr id="15" name="矩形: 圆角 14"/>
            <p:cNvSpPr/>
            <p:nvPr/>
          </p:nvSpPr>
          <p:spPr>
            <a:xfrm>
              <a:off x="1004653" y="3277928"/>
              <a:ext cx="720000" cy="7200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思源宋体 CN Heavy" panose="02020900000000000000" pitchFamily="18" charset="-122"/>
                  <a:ea typeface="思源宋体 CN Heavy" panose="02020900000000000000" pitchFamily="18" charset="-122"/>
                </a:rPr>
                <a:t>02</a:t>
              </a:r>
              <a:endParaRPr lang="zh-CN" altLang="en-US" sz="2400" dirty="0">
                <a:latin typeface="思源宋体 CN Heavy" panose="02020900000000000000" pitchFamily="18" charset="-122"/>
                <a:ea typeface="思源宋体 CN Heavy" panose="02020900000000000000" pitchFamily="18" charset="-122"/>
              </a:endParaRPr>
            </a:p>
          </p:txBody>
        </p:sp>
        <p:sp>
          <p:nvSpPr>
            <p:cNvPr id="16" name="文本框 15"/>
            <p:cNvSpPr txBox="1"/>
            <p:nvPr/>
          </p:nvSpPr>
          <p:spPr>
            <a:xfrm>
              <a:off x="1789115" y="3219616"/>
              <a:ext cx="9512202" cy="1174555"/>
            </a:xfrm>
            <a:prstGeom prst="rect">
              <a:avLst/>
            </a:prstGeom>
            <a:noFill/>
            <a:effectLst/>
          </p:spPr>
          <p:txBody>
            <a:bodyPr wrap="square" lIns="94085" tIns="47043" rIns="94085" bIns="47043" rtlCol="0">
              <a:noAutofit/>
            </a:bodyPr>
            <a:lstStyle>
              <a:defPPr>
                <a:defRPr lang="zh-CN"/>
              </a:defPPr>
              <a:lvl1pPr lvl="0">
                <a:lnSpc>
                  <a:spcPct val="130000"/>
                </a:lnSpc>
                <a:defRPr sz="1200">
                  <a:solidFill>
                    <a:prstClr val="white"/>
                  </a:solidFill>
                  <a:latin typeface="思源黑体 CN Normal" panose="020B0400000000000000" pitchFamily="34" charset="-122"/>
                  <a:ea typeface="思源黑体 CN Normal" panose="020B0400000000000000"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发动乡村干部、网格员、乡镇农机安全监理员、村级农机安全协管员、灾害信息员向农村居民普及农业机械、有限空间、自建房、燃气等重点领域安全风险隐患，开展“一老一小”等重点人群关爱行动。加强社区安全宣传阵地建设，将安全元素充分融入公园、广场、文化长廊等，鼓励公众查找电动自行车违规充电、老旧电路“带病工作”、违规动火等身边安全隐患，争做安全“吹哨人”。</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sp>
          <p:nvSpPr>
            <p:cNvPr id="18" name="矩形: 圆角 17"/>
            <p:cNvSpPr/>
            <p:nvPr/>
          </p:nvSpPr>
          <p:spPr>
            <a:xfrm>
              <a:off x="1004652" y="5037690"/>
              <a:ext cx="720000" cy="7200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思源宋体 CN Heavy" panose="02020900000000000000" pitchFamily="18" charset="-122"/>
                  <a:ea typeface="思源宋体 CN Heavy" panose="02020900000000000000" pitchFamily="18" charset="-122"/>
                </a:rPr>
                <a:t>03</a:t>
              </a:r>
              <a:endParaRPr lang="zh-CN" altLang="en-US" sz="2400" dirty="0">
                <a:latin typeface="思源宋体 CN Heavy" panose="02020900000000000000" pitchFamily="18" charset="-122"/>
                <a:ea typeface="思源宋体 CN Heavy" panose="02020900000000000000" pitchFamily="18" charset="-122"/>
              </a:endParaRPr>
            </a:p>
          </p:txBody>
        </p:sp>
        <p:sp>
          <p:nvSpPr>
            <p:cNvPr id="19" name="文本框 18"/>
            <p:cNvSpPr txBox="1"/>
            <p:nvPr/>
          </p:nvSpPr>
          <p:spPr>
            <a:xfrm>
              <a:off x="1789114" y="4996311"/>
              <a:ext cx="9512202" cy="1174555"/>
            </a:xfrm>
            <a:prstGeom prst="rect">
              <a:avLst/>
            </a:prstGeom>
            <a:noFill/>
            <a:effectLst/>
          </p:spPr>
          <p:txBody>
            <a:bodyPr wrap="square" lIns="94085" tIns="47043" rIns="94085" bIns="47043" rtlCol="0">
              <a:noAutofit/>
            </a:bodyPr>
            <a:lstStyle>
              <a:defPPr>
                <a:defRPr lang="zh-CN"/>
              </a:defPPr>
              <a:lvl1pPr lvl="0">
                <a:lnSpc>
                  <a:spcPct val="130000"/>
                </a:lnSpc>
                <a:defRPr sz="1200">
                  <a:solidFill>
                    <a:prstClr val="white"/>
                  </a:solidFill>
                  <a:latin typeface="思源黑体 CN Normal" panose="020B0400000000000000" pitchFamily="34" charset="-122"/>
                  <a:ea typeface="思源黑体 CN Normal" panose="020B0400000000000000"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指导学校开展宿舍、实验室、食堂等重点场所“安全隐患大起底”活动和防溺水、消防等安全教育。号召家庭开展居家安全自查，学习高层建筑火灾逃生、用电用气等安全知识，掌握自救互救技能。</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1"/>
          <p:cNvSpPr/>
          <p:nvPr/>
        </p:nvSpPr>
        <p:spPr>
          <a:xfrm>
            <a:off x="5614416" y="448641"/>
            <a:ext cx="6577584" cy="6409359"/>
          </a:xfrm>
          <a:prstGeom prst="triangle">
            <a:avLst>
              <a:gd name="adj" fmla="val 100000"/>
            </a:avLst>
          </a:prstGeom>
          <a:blipFill>
            <a:blip r:embed="rId1"/>
            <a:srcRect/>
            <a:stretch>
              <a:fillRect l="-4186" t="81" r="-69682" b="-8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任意多边形: 形状 2"/>
          <p:cNvSpPr/>
          <p:nvPr/>
        </p:nvSpPr>
        <p:spPr>
          <a:xfrm>
            <a:off x="4988840" y="5099972"/>
            <a:ext cx="2994489" cy="1762094"/>
          </a:xfrm>
          <a:custGeom>
            <a:avLst/>
            <a:gdLst>
              <a:gd name="connsiteX0" fmla="*/ 3714500 w 6150951"/>
              <a:gd name="connsiteY0" fmla="*/ 0 h 3619500"/>
              <a:gd name="connsiteX1" fmla="*/ 6150951 w 6150951"/>
              <a:gd name="connsiteY1" fmla="*/ 0 h 3619500"/>
              <a:gd name="connsiteX2" fmla="*/ 2436451 w 6150951"/>
              <a:gd name="connsiteY2" fmla="*/ 3619500 h 3619500"/>
              <a:gd name="connsiteX3" fmla="*/ 0 w 6150951"/>
              <a:gd name="connsiteY3" fmla="*/ 3619500 h 3619500"/>
            </a:gdLst>
            <a:ahLst/>
            <a:cxnLst>
              <a:cxn ang="0">
                <a:pos x="connsiteX0" y="connsiteY0"/>
              </a:cxn>
              <a:cxn ang="0">
                <a:pos x="connsiteX1" y="connsiteY1"/>
              </a:cxn>
              <a:cxn ang="0">
                <a:pos x="connsiteX2" y="connsiteY2"/>
              </a:cxn>
              <a:cxn ang="0">
                <a:pos x="connsiteX3" y="connsiteY3"/>
              </a:cxn>
            </a:cxnLst>
            <a:rect l="l" t="t" r="r" b="b"/>
            <a:pathLst>
              <a:path w="6150951" h="3619500">
                <a:moveTo>
                  <a:pt x="3714500" y="0"/>
                </a:moveTo>
                <a:lnTo>
                  <a:pt x="6150951" y="0"/>
                </a:lnTo>
                <a:lnTo>
                  <a:pt x="2436451" y="3619500"/>
                </a:lnTo>
                <a:lnTo>
                  <a:pt x="0" y="361950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任意多边形: 形状 4"/>
          <p:cNvSpPr/>
          <p:nvPr/>
        </p:nvSpPr>
        <p:spPr>
          <a:xfrm>
            <a:off x="9532258" y="3658496"/>
            <a:ext cx="2659743" cy="2591719"/>
          </a:xfrm>
          <a:custGeom>
            <a:avLst/>
            <a:gdLst>
              <a:gd name="connsiteX0" fmla="*/ 2659743 w 2659743"/>
              <a:gd name="connsiteY0" fmla="*/ 0 h 2591719"/>
              <a:gd name="connsiteX1" fmla="*/ 2659743 w 2659743"/>
              <a:gd name="connsiteY1" fmla="*/ 940515 h 2591719"/>
              <a:gd name="connsiteX2" fmla="*/ 965200 w 2659743"/>
              <a:gd name="connsiteY2" fmla="*/ 2591719 h 2591719"/>
              <a:gd name="connsiteX3" fmla="*/ 0 w 2659743"/>
              <a:gd name="connsiteY3" fmla="*/ 2591719 h 2591719"/>
            </a:gdLst>
            <a:ahLst/>
            <a:cxnLst>
              <a:cxn ang="0">
                <a:pos x="connsiteX0" y="connsiteY0"/>
              </a:cxn>
              <a:cxn ang="0">
                <a:pos x="connsiteX1" y="connsiteY1"/>
              </a:cxn>
              <a:cxn ang="0">
                <a:pos x="connsiteX2" y="connsiteY2"/>
              </a:cxn>
              <a:cxn ang="0">
                <a:pos x="connsiteX3" y="connsiteY3"/>
              </a:cxn>
            </a:cxnLst>
            <a:rect l="l" t="t" r="r" b="b"/>
            <a:pathLst>
              <a:path w="2659743" h="2591719">
                <a:moveTo>
                  <a:pt x="2659743" y="0"/>
                </a:moveTo>
                <a:lnTo>
                  <a:pt x="2659743" y="940515"/>
                </a:lnTo>
                <a:lnTo>
                  <a:pt x="965200" y="2591719"/>
                </a:lnTo>
                <a:lnTo>
                  <a:pt x="0" y="2591719"/>
                </a:lnTo>
                <a:close/>
              </a:path>
            </a:pathLst>
          </a:custGeom>
          <a:solidFill>
            <a:schemeClr val="bg1">
              <a:alpha val="6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6" name="直接连接符 5"/>
          <p:cNvCxnSpPr/>
          <p:nvPr/>
        </p:nvCxnSpPr>
        <p:spPr>
          <a:xfrm flipH="1">
            <a:off x="9486900" y="0"/>
            <a:ext cx="2705100" cy="2705100"/>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a:off x="10363200" y="2597150"/>
            <a:ext cx="1828800" cy="1828800"/>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2743200" y="0"/>
            <a:ext cx="7824987" cy="5532823"/>
            <a:chOff x="2979059" y="1"/>
            <a:chExt cx="3517871" cy="2487385"/>
          </a:xfrm>
        </p:grpSpPr>
        <p:sp>
          <p:nvSpPr>
            <p:cNvPr id="9" name="任意多边形: 形状 8"/>
            <p:cNvSpPr/>
            <p:nvPr/>
          </p:nvSpPr>
          <p:spPr>
            <a:xfrm>
              <a:off x="2979059" y="1"/>
              <a:ext cx="3517871" cy="2487385"/>
            </a:xfrm>
            <a:custGeom>
              <a:avLst/>
              <a:gdLst>
                <a:gd name="connsiteX0" fmla="*/ 2552671 w 3517871"/>
                <a:gd name="connsiteY0" fmla="*/ 0 h 2487385"/>
                <a:gd name="connsiteX1" fmla="*/ 3517871 w 3517871"/>
                <a:gd name="connsiteY1" fmla="*/ 0 h 2487385"/>
                <a:gd name="connsiteX2" fmla="*/ 965200 w 3517871"/>
                <a:gd name="connsiteY2" fmla="*/ 2487385 h 2487385"/>
                <a:gd name="connsiteX3" fmla="*/ 0 w 3517871"/>
                <a:gd name="connsiteY3" fmla="*/ 2487385 h 2487385"/>
              </a:gdLst>
              <a:ahLst/>
              <a:cxnLst>
                <a:cxn ang="0">
                  <a:pos x="connsiteX0" y="connsiteY0"/>
                </a:cxn>
                <a:cxn ang="0">
                  <a:pos x="connsiteX1" y="connsiteY1"/>
                </a:cxn>
                <a:cxn ang="0">
                  <a:pos x="connsiteX2" y="connsiteY2"/>
                </a:cxn>
                <a:cxn ang="0">
                  <a:pos x="connsiteX3" y="connsiteY3"/>
                </a:cxn>
              </a:cxnLst>
              <a:rect l="l" t="t" r="r" b="b"/>
              <a:pathLst>
                <a:path w="3517871" h="2487385">
                  <a:moveTo>
                    <a:pt x="2552671" y="0"/>
                  </a:moveTo>
                  <a:lnTo>
                    <a:pt x="3517871" y="0"/>
                  </a:lnTo>
                  <a:lnTo>
                    <a:pt x="965200" y="2487385"/>
                  </a:lnTo>
                  <a:lnTo>
                    <a:pt x="0" y="2487385"/>
                  </a:lnTo>
                  <a:close/>
                </a:path>
              </a:pathLst>
            </a:custGeom>
            <a:gradFill flip="none" rotWithShape="1">
              <a:gsLst>
                <a:gs pos="0">
                  <a:srgbClr val="CCD3E6">
                    <a:alpha val="20000"/>
                  </a:srgbClr>
                </a:gs>
                <a:gs pos="100000">
                  <a:srgbClr val="CCD3E6">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任意多边形: 形状 9"/>
            <p:cNvSpPr/>
            <p:nvPr/>
          </p:nvSpPr>
          <p:spPr>
            <a:xfrm>
              <a:off x="3516087" y="1"/>
              <a:ext cx="2043243" cy="1050471"/>
            </a:xfrm>
            <a:custGeom>
              <a:avLst/>
              <a:gdLst>
                <a:gd name="connsiteX0" fmla="*/ 1078043 w 2043243"/>
                <a:gd name="connsiteY0" fmla="*/ 0 h 1050471"/>
                <a:gd name="connsiteX1" fmla="*/ 2043243 w 2043243"/>
                <a:gd name="connsiteY1" fmla="*/ 0 h 1050471"/>
                <a:gd name="connsiteX2" fmla="*/ 965200 w 2043243"/>
                <a:gd name="connsiteY2" fmla="*/ 1050471 h 1050471"/>
                <a:gd name="connsiteX3" fmla="*/ 0 w 2043243"/>
                <a:gd name="connsiteY3" fmla="*/ 1050471 h 1050471"/>
              </a:gdLst>
              <a:ahLst/>
              <a:cxnLst>
                <a:cxn ang="0">
                  <a:pos x="connsiteX0" y="connsiteY0"/>
                </a:cxn>
                <a:cxn ang="0">
                  <a:pos x="connsiteX1" y="connsiteY1"/>
                </a:cxn>
                <a:cxn ang="0">
                  <a:pos x="connsiteX2" y="connsiteY2"/>
                </a:cxn>
                <a:cxn ang="0">
                  <a:pos x="connsiteX3" y="connsiteY3"/>
                </a:cxn>
              </a:cxnLst>
              <a:rect l="l" t="t" r="r" b="b"/>
              <a:pathLst>
                <a:path w="2043243" h="1050471">
                  <a:moveTo>
                    <a:pt x="1078043" y="0"/>
                  </a:moveTo>
                  <a:lnTo>
                    <a:pt x="2043243" y="0"/>
                  </a:lnTo>
                  <a:lnTo>
                    <a:pt x="965200" y="1050471"/>
                  </a:lnTo>
                  <a:lnTo>
                    <a:pt x="0" y="1050471"/>
                  </a:lnTo>
                  <a:close/>
                </a:path>
              </a:pathLst>
            </a:custGeom>
            <a:gradFill flip="none" rotWithShape="1">
              <a:gsLst>
                <a:gs pos="0">
                  <a:srgbClr val="CCD3E6">
                    <a:alpha val="40000"/>
                  </a:srgbClr>
                </a:gs>
                <a:gs pos="100000">
                  <a:srgbClr val="CCD3E6">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12" name="任意多边形: 形状 11"/>
          <p:cNvSpPr/>
          <p:nvPr/>
        </p:nvSpPr>
        <p:spPr>
          <a:xfrm>
            <a:off x="0" y="0"/>
            <a:ext cx="1205888" cy="584200"/>
          </a:xfrm>
          <a:custGeom>
            <a:avLst/>
            <a:gdLst>
              <a:gd name="connsiteX0" fmla="*/ 0 w 1205888"/>
              <a:gd name="connsiteY0" fmla="*/ 0 h 584200"/>
              <a:gd name="connsiteX1" fmla="*/ 1205888 w 1205888"/>
              <a:gd name="connsiteY1" fmla="*/ 0 h 584200"/>
              <a:gd name="connsiteX2" fmla="*/ 606354 w 1205888"/>
              <a:gd name="connsiteY2" fmla="*/ 584200 h 584200"/>
              <a:gd name="connsiteX3" fmla="*/ 0 w 1205888"/>
              <a:gd name="connsiteY3" fmla="*/ 584200 h 584200"/>
            </a:gdLst>
            <a:ahLst/>
            <a:cxnLst>
              <a:cxn ang="0">
                <a:pos x="connsiteX0" y="connsiteY0"/>
              </a:cxn>
              <a:cxn ang="0">
                <a:pos x="connsiteX1" y="connsiteY1"/>
              </a:cxn>
              <a:cxn ang="0">
                <a:pos x="connsiteX2" y="connsiteY2"/>
              </a:cxn>
              <a:cxn ang="0">
                <a:pos x="connsiteX3" y="connsiteY3"/>
              </a:cxn>
            </a:cxnLst>
            <a:rect l="l" t="t" r="r" b="b"/>
            <a:pathLst>
              <a:path w="1205888" h="584200">
                <a:moveTo>
                  <a:pt x="0" y="0"/>
                </a:moveTo>
                <a:lnTo>
                  <a:pt x="1205888" y="0"/>
                </a:lnTo>
                <a:lnTo>
                  <a:pt x="606354" y="584200"/>
                </a:lnTo>
                <a:lnTo>
                  <a:pt x="0" y="584200"/>
                </a:ln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13" name="组合 12"/>
          <p:cNvGrpSpPr/>
          <p:nvPr/>
        </p:nvGrpSpPr>
        <p:grpSpPr>
          <a:xfrm>
            <a:off x="2222500" y="2248807"/>
            <a:ext cx="6895193" cy="4609193"/>
            <a:chOff x="2349500" y="2248807"/>
            <a:chExt cx="6895193" cy="4609193"/>
          </a:xfrm>
        </p:grpSpPr>
        <p:cxnSp>
          <p:nvCxnSpPr>
            <p:cNvPr id="14" name="直接连接符 13"/>
            <p:cNvCxnSpPr/>
            <p:nvPr/>
          </p:nvCxnSpPr>
          <p:spPr>
            <a:xfrm flipH="1">
              <a:off x="46355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44069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H="1">
              <a:off x="41783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39497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H="1">
              <a:off x="37211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a:off x="34925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32639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30353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28067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a:off x="25781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H="1">
              <a:off x="23495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grpSp>
      <p:sp>
        <p:nvSpPr>
          <p:cNvPr id="25" name="文本框 24"/>
          <p:cNvSpPr txBox="1"/>
          <p:nvPr/>
        </p:nvSpPr>
        <p:spPr>
          <a:xfrm>
            <a:off x="918936" y="1499634"/>
            <a:ext cx="5875564" cy="1198880"/>
          </a:xfrm>
          <a:prstGeom prst="rect">
            <a:avLst/>
          </a:prstGeom>
          <a:noFill/>
        </p:spPr>
        <p:txBody>
          <a:bodyPr wrap="square" rtlCol="0">
            <a:spAutoFit/>
          </a:bodyPr>
          <a:lstStyle/>
          <a:p>
            <a:r>
              <a:rPr lang="en-US" altLang="zh-CN" sz="7200" dirty="0">
                <a:solidFill>
                  <a:schemeClr val="accent1"/>
                </a:solidFill>
                <a:latin typeface="微软雅黑" panose="020B0503020204020204" charset="-122"/>
                <a:ea typeface="微软雅黑" panose="020B0503020204020204" charset="-122"/>
              </a:rPr>
              <a:t>PART -04.</a:t>
            </a:r>
            <a:endParaRPr lang="en-US" altLang="zh-CN" sz="7200" dirty="0">
              <a:solidFill>
                <a:schemeClr val="accent1"/>
              </a:solidFill>
              <a:latin typeface="微软雅黑" panose="020B0503020204020204" charset="-122"/>
              <a:ea typeface="微软雅黑" panose="020B0503020204020204" charset="-122"/>
            </a:endParaRPr>
          </a:p>
        </p:txBody>
      </p:sp>
      <p:sp>
        <p:nvSpPr>
          <p:cNvPr id="26" name="文本框 25"/>
          <p:cNvSpPr txBox="1"/>
          <p:nvPr/>
        </p:nvSpPr>
        <p:spPr>
          <a:xfrm>
            <a:off x="880836" y="2797508"/>
            <a:ext cx="8733064" cy="1198880"/>
          </a:xfrm>
          <a:prstGeom prst="rect">
            <a:avLst/>
          </a:prstGeom>
          <a:noFill/>
        </p:spPr>
        <p:txBody>
          <a:bodyPr wrap="square" rtlCol="0">
            <a:spAutoFit/>
          </a:bodyPr>
          <a:lstStyle/>
          <a:p>
            <a:r>
              <a:rPr lang="zh-CN" altLang="en-US" sz="7200" dirty="0">
                <a:solidFill>
                  <a:schemeClr val="tx1">
                    <a:lumMod val="85000"/>
                    <a:lumOff val="15000"/>
                  </a:schemeClr>
                </a:solidFill>
                <a:latin typeface="微软雅黑" panose="020B0503020204020204" charset="-122"/>
                <a:ea typeface="微软雅黑" panose="020B0503020204020204" charset="-122"/>
              </a:rPr>
              <a:t>安全生产基本知识</a:t>
            </a:r>
            <a:endParaRPr lang="zh-CN" altLang="en-US" sz="7200" dirty="0">
              <a:solidFill>
                <a:schemeClr val="tx1">
                  <a:lumMod val="85000"/>
                  <a:lumOff val="15000"/>
                </a:schemeClr>
              </a:solidFill>
              <a:latin typeface="微软雅黑" panose="020B0503020204020204" charset="-122"/>
              <a:ea typeface="微软雅黑" panose="020B0503020204020204" charset="-122"/>
            </a:endParaRPr>
          </a:p>
        </p:txBody>
      </p:sp>
      <p:sp>
        <p:nvSpPr>
          <p:cNvPr id="27" name="PA-文本框 88"/>
          <p:cNvSpPr txBox="1"/>
          <p:nvPr>
            <p:custDataLst>
              <p:tags r:id="rId2"/>
            </p:custDataLst>
          </p:nvPr>
        </p:nvSpPr>
        <p:spPr>
          <a:xfrm>
            <a:off x="997258" y="4278836"/>
            <a:ext cx="5111441" cy="802848"/>
          </a:xfrm>
          <a:prstGeom prst="rect">
            <a:avLst/>
          </a:prstGeom>
          <a:noFill/>
        </p:spPr>
        <p:txBody>
          <a:bodyPr wrap="square" lIns="0" tIns="0" rIns="0" bIns="0" rtlCol="0">
            <a:spAutoFit/>
          </a:bodyPr>
          <a:lstStyle/>
          <a:p>
            <a:pPr hangingPunct="0">
              <a:lnSpc>
                <a:spcPct val="150000"/>
              </a:lnSpc>
            </a:pPr>
            <a:r>
              <a:rPr lang="en-US" altLang="zh-CN" sz="1200" dirty="0">
                <a:solidFill>
                  <a:schemeClr val="tx1">
                    <a:lumMod val="65000"/>
                    <a:lumOff val="35000"/>
                  </a:schemeClr>
                </a:solidFill>
                <a:cs typeface="+mn-ea"/>
                <a:sym typeface="+mn-lt"/>
              </a:rPr>
              <a:t>You can also format the appropriate text and adjust the line spacing of the text. You can also format the appropriate text and adjust the line spacing of the text. </a:t>
            </a:r>
            <a:endParaRPr lang="en-US" altLang="zh-CN" sz="1200" dirty="0">
              <a:solidFill>
                <a:schemeClr val="tx1">
                  <a:lumMod val="65000"/>
                  <a:lumOff val="35000"/>
                </a:schemeClr>
              </a:solidFill>
              <a:cs typeface="+mn-ea"/>
              <a:sym typeface="+mn-lt"/>
            </a:endParaRPr>
          </a:p>
        </p:txBody>
      </p:sp>
      <p:sp>
        <p:nvSpPr>
          <p:cNvPr id="28" name="PA-文本框 88"/>
          <p:cNvSpPr txBox="1"/>
          <p:nvPr>
            <p:custDataLst>
              <p:tags r:id="rId3"/>
            </p:custDataLst>
          </p:nvPr>
        </p:nvSpPr>
        <p:spPr>
          <a:xfrm>
            <a:off x="1487721" y="412373"/>
            <a:ext cx="5616902" cy="215444"/>
          </a:xfrm>
          <a:prstGeom prst="rect">
            <a:avLst/>
          </a:prstGeom>
          <a:noFill/>
        </p:spPr>
        <p:txBody>
          <a:bodyPr wrap="square" lIns="0" tIns="0" rIns="0" bIns="0" rtlCol="0">
            <a:spAutoFit/>
          </a:bodyPr>
          <a:lstStyle/>
          <a:p>
            <a:pPr algn="dist" hangingPunct="0"/>
            <a:r>
              <a:rPr lang="zh-CN" altLang="en-US"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mn-ea"/>
                <a:sym typeface="+mn-lt"/>
              </a:rPr>
              <a:t>人人讲安全、个个会应急</a:t>
            </a:r>
            <a:r>
              <a:rPr lang="en-US" altLang="zh-CN"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mn-ea"/>
                <a:sym typeface="+mn-lt"/>
              </a:rPr>
              <a:t>——</a:t>
            </a:r>
            <a:r>
              <a:rPr lang="zh-CN" altLang="en-US"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mn-ea"/>
                <a:sym typeface="+mn-lt"/>
              </a:rPr>
              <a:t>查找身边安全隐患</a:t>
            </a:r>
            <a:endParaRPr lang="zh-CN" altLang="en-US"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mn-ea"/>
              <a:sym typeface="+mn-lt"/>
            </a:endParaRPr>
          </a:p>
        </p:txBody>
      </p:sp>
      <p:grpSp>
        <p:nvGrpSpPr>
          <p:cNvPr id="29" name="组合 28"/>
          <p:cNvGrpSpPr/>
          <p:nvPr/>
        </p:nvGrpSpPr>
        <p:grpSpPr>
          <a:xfrm rot="16200000" flipH="1">
            <a:off x="1382660" y="5334898"/>
            <a:ext cx="206485" cy="914400"/>
            <a:chOff x="8290832" y="4887686"/>
            <a:chExt cx="296617" cy="1313542"/>
          </a:xfrm>
          <a:solidFill>
            <a:schemeClr val="accent1"/>
          </a:solidFill>
        </p:grpSpPr>
        <p:grpSp>
          <p:nvGrpSpPr>
            <p:cNvPr id="30" name="组合 29"/>
            <p:cNvGrpSpPr/>
            <p:nvPr/>
          </p:nvGrpSpPr>
          <p:grpSpPr>
            <a:xfrm>
              <a:off x="8452757" y="5040086"/>
              <a:ext cx="134692" cy="1161142"/>
              <a:chOff x="8490857" y="4963886"/>
              <a:chExt cx="134692" cy="1161142"/>
            </a:xfrm>
            <a:grpFill/>
          </p:grpSpPr>
          <p:sp>
            <p:nvSpPr>
              <p:cNvPr id="37" name="等腰三角形 36"/>
              <p:cNvSpPr/>
              <p:nvPr/>
            </p:nvSpPr>
            <p:spPr>
              <a:xfrm>
                <a:off x="8490857" y="4963886"/>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等腰三角形 37"/>
              <p:cNvSpPr/>
              <p:nvPr/>
            </p:nvSpPr>
            <p:spPr>
              <a:xfrm>
                <a:off x="8490857" y="5225143"/>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p:cNvSpPr/>
              <p:nvPr/>
            </p:nvSpPr>
            <p:spPr>
              <a:xfrm>
                <a:off x="8490857" y="5486400"/>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等腰三角形 39"/>
              <p:cNvSpPr/>
              <p:nvPr/>
            </p:nvSpPr>
            <p:spPr>
              <a:xfrm>
                <a:off x="8490857" y="5747657"/>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等腰三角形 40"/>
              <p:cNvSpPr/>
              <p:nvPr/>
            </p:nvSpPr>
            <p:spPr>
              <a:xfrm>
                <a:off x="8490857" y="6008914"/>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p:nvPr/>
          </p:nvGrpSpPr>
          <p:grpSpPr>
            <a:xfrm>
              <a:off x="8290832" y="4887686"/>
              <a:ext cx="134692" cy="1161142"/>
              <a:chOff x="8490857" y="4963886"/>
              <a:chExt cx="134692" cy="1161142"/>
            </a:xfrm>
            <a:grpFill/>
          </p:grpSpPr>
          <p:sp>
            <p:nvSpPr>
              <p:cNvPr id="32" name="等腰三角形 31"/>
              <p:cNvSpPr/>
              <p:nvPr/>
            </p:nvSpPr>
            <p:spPr>
              <a:xfrm>
                <a:off x="8490857" y="4963886"/>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等腰三角形 32"/>
              <p:cNvSpPr/>
              <p:nvPr/>
            </p:nvSpPr>
            <p:spPr>
              <a:xfrm>
                <a:off x="8490857" y="5225143"/>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等腰三角形 33"/>
              <p:cNvSpPr/>
              <p:nvPr/>
            </p:nvSpPr>
            <p:spPr>
              <a:xfrm>
                <a:off x="8490857" y="5486400"/>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等腰三角形 34"/>
              <p:cNvSpPr/>
              <p:nvPr/>
            </p:nvSpPr>
            <p:spPr>
              <a:xfrm>
                <a:off x="8490857" y="5747657"/>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等腰三角形 35"/>
              <p:cNvSpPr/>
              <p:nvPr/>
            </p:nvSpPr>
            <p:spPr>
              <a:xfrm>
                <a:off x="8490857" y="6008914"/>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250" advTm="2000">
        <p14:switch dir="r"/>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decel="10000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to="" calcmode="lin" valueType="num">
                                      <p:cBhvr>
                                        <p:cTn id="7" dur="500" fill="hold">
                                          <p:stCondLst>
                                            <p:cond delay="0"/>
                                          </p:stCondLst>
                                        </p:cTn>
                                        <p:tgtEl>
                                          <p:spTgt spid="25"/>
                                        </p:tgtEl>
                                        <p:attrNameLst>
                                          <p:attrName>ppt_w</p:attrName>
                                        </p:attrNameLst>
                                      </p:cBhvr>
                                      <p:tavLst>
                                        <p:tav tm="0" fmla="$">
                                          <p:val>
                                            <p:fltVal val="0"/>
                                          </p:val>
                                        </p:tav>
                                        <p:tav tm="100000" fmla="$">
                                          <p:val>
                                            <p:strVal val="#ppt_w"/>
                                          </p:val>
                                        </p:tav>
                                      </p:tavLst>
                                    </p:anim>
                                    <p:anim to="" calcmode="lin" valueType="num">
                                      <p:cBhvr>
                                        <p:cTn id="8" dur="500" fill="hold">
                                          <p:stCondLst>
                                            <p:cond delay="0"/>
                                          </p:stCondLst>
                                        </p:cTn>
                                        <p:tgtEl>
                                          <p:spTgt spid="25"/>
                                        </p:tgtEl>
                                        <p:attrNameLst>
                                          <p:attrName>ppt_h</p:attrName>
                                        </p:attrNameLst>
                                      </p:cBhvr>
                                      <p:tavLst>
                                        <p:tav tm="0" fmla="$">
                                          <p:val>
                                            <p:fltVal val="0"/>
                                          </p:val>
                                        </p:tav>
                                        <p:tav tm="100000" fmla="$">
                                          <p:val>
                                            <p:strVal val="#ppt_h"/>
                                          </p:val>
                                        </p:tav>
                                      </p:tavLst>
                                    </p:anim>
                                    <p:anim from="0" to="1" calcmode="lin" valueType="num">
                                      <p:cBhvr>
                                        <p:cTn id="9" dur="500" fill="hold">
                                          <p:stCondLst>
                                            <p:cond delay="0"/>
                                          </p:stCondLst>
                                        </p:cTn>
                                        <p:tgtEl>
                                          <p:spTgt spid="25"/>
                                        </p:tgtEl>
                                        <p:attrNameLst>
                                          <p:attrName>style.opacity</p:attrName>
                                        </p:attrNameLst>
                                      </p:cBhvr>
                                    </p:anim>
                                  </p:childTnLst>
                                </p:cTn>
                              </p:par>
                            </p:childTnLst>
                          </p:cTn>
                        </p:par>
                        <p:par>
                          <p:cTn id="10" fill="hold">
                            <p:stCondLst>
                              <p:cond delay="500"/>
                            </p:stCondLst>
                            <p:childTnLst>
                              <p:par>
                                <p:cTn id="11" presetID="10" presetClass="entr" presetSubtype="0" decel="100000" fill="hold" grpId="0" nodeType="afterEffect">
                                  <p:stCondLst>
                                    <p:cond delay="0"/>
                                  </p:stCondLst>
                                  <p:iterate type="lt">
                                    <p:tmPct val="10000"/>
                                  </p:iterate>
                                  <p:childTnLst>
                                    <p:set>
                                      <p:cBhvr>
                                        <p:cTn id="12" dur="1" fill="hold">
                                          <p:stCondLst>
                                            <p:cond delay="0"/>
                                          </p:stCondLst>
                                        </p:cTn>
                                        <p:tgtEl>
                                          <p:spTgt spid="26"/>
                                        </p:tgtEl>
                                        <p:attrNameLst>
                                          <p:attrName>style.visibility</p:attrName>
                                        </p:attrNameLst>
                                      </p:cBhvr>
                                      <p:to>
                                        <p:strVal val="visible"/>
                                      </p:to>
                                    </p:set>
                                    <p:anim to="" calcmode="lin" valueType="num">
                                      <p:cBhvr>
                                        <p:cTn id="13" dur="500" fill="hold">
                                          <p:stCondLst>
                                            <p:cond delay="0"/>
                                          </p:stCondLst>
                                        </p:cTn>
                                        <p:tgtEl>
                                          <p:spTgt spid="26"/>
                                        </p:tgtEl>
                                        <p:attrNameLst>
                                          <p:attrName>ppt_w</p:attrName>
                                        </p:attrNameLst>
                                      </p:cBhvr>
                                      <p:tavLst>
                                        <p:tav tm="0" fmla="$">
                                          <p:val>
                                            <p:fltVal val="0"/>
                                          </p:val>
                                        </p:tav>
                                        <p:tav tm="100000" fmla="$">
                                          <p:val>
                                            <p:strVal val="#ppt_w"/>
                                          </p:val>
                                        </p:tav>
                                      </p:tavLst>
                                    </p:anim>
                                    <p:anim to="" calcmode="lin" valueType="num">
                                      <p:cBhvr>
                                        <p:cTn id="14" dur="500" fill="hold">
                                          <p:stCondLst>
                                            <p:cond delay="0"/>
                                          </p:stCondLst>
                                        </p:cTn>
                                        <p:tgtEl>
                                          <p:spTgt spid="26"/>
                                        </p:tgtEl>
                                        <p:attrNameLst>
                                          <p:attrName>ppt_h</p:attrName>
                                        </p:attrNameLst>
                                      </p:cBhvr>
                                      <p:tavLst>
                                        <p:tav tm="0" fmla="$">
                                          <p:val>
                                            <p:fltVal val="0"/>
                                          </p:val>
                                        </p:tav>
                                        <p:tav tm="100000" fmla="$">
                                          <p:val>
                                            <p:strVal val="#ppt_h"/>
                                          </p:val>
                                        </p:tav>
                                      </p:tavLst>
                                    </p:anim>
                                    <p:anim from="0" to="1" calcmode="lin" valueType="num">
                                      <p:cBhvr>
                                        <p:cTn id="15" dur="500" fill="hold">
                                          <p:stCondLst>
                                            <p:cond delay="0"/>
                                          </p:stCondLst>
                                        </p:cTn>
                                        <p:tgtEl>
                                          <p:spTgt spid="26"/>
                                        </p:tgtEl>
                                        <p:attrNameLst>
                                          <p:attrName>style.opacity</p:attrName>
                                        </p:attrNameLst>
                                      </p:cBhvr>
                                    </p:anim>
                                  </p:childTnLst>
                                </p:cTn>
                              </p:par>
                            </p:childTnLst>
                          </p:cTn>
                        </p:par>
                        <p:par>
                          <p:cTn id="16" fill="hold">
                            <p:stCondLst>
                              <p:cond delay="1350"/>
                            </p:stCondLst>
                            <p:childTnLst>
                              <p:par>
                                <p:cTn id="17" presetID="22" presetClass="entr" presetSubtype="4"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par>
                          <p:cTn id="20" fill="hold">
                            <p:stCondLst>
                              <p:cond delay="1850"/>
                            </p:stCondLst>
                            <p:childTnLst>
                              <p:par>
                                <p:cTn id="21" presetID="10"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par>
                          <p:cTn id="24" fill="hold">
                            <p:stCondLst>
                              <p:cond delay="2350"/>
                            </p:stCondLst>
                            <p:childTnLst>
                              <p:par>
                                <p:cTn id="25" presetID="10" presetClass="entr" presetSubtype="0"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1298448" y="457200"/>
            <a:ext cx="2316480" cy="460375"/>
          </a:xfrm>
          <a:prstGeom prst="rect">
            <a:avLst/>
          </a:prstGeom>
          <a:noFill/>
        </p:spPr>
        <p:txBody>
          <a:bodyPr wrap="none" rtlCol="0">
            <a:spAutoFit/>
          </a:bodyPr>
          <a:lstStyle/>
          <a:p>
            <a:r>
              <a:rPr lang="zh-CN" altLang="en-US" sz="2400" dirty="0">
                <a:solidFill>
                  <a:schemeClr val="tx1">
                    <a:lumMod val="85000"/>
                    <a:lumOff val="15000"/>
                  </a:schemeClr>
                </a:solidFill>
                <a:latin typeface="微软雅黑" panose="020B0503020204020204" charset="-122"/>
                <a:ea typeface="微软雅黑" panose="020B0503020204020204" charset="-122"/>
              </a:rPr>
              <a:t>安全生产的方针</a:t>
            </a:r>
            <a:endParaRPr lang="zh-CN" altLang="en-US" sz="2400" dirty="0">
              <a:solidFill>
                <a:schemeClr val="tx1">
                  <a:lumMod val="85000"/>
                  <a:lumOff val="15000"/>
                </a:schemeClr>
              </a:solidFill>
              <a:latin typeface="微软雅黑" panose="020B0503020204020204" charset="-122"/>
              <a:ea typeface="微软雅黑" panose="020B0503020204020204" charset="-122"/>
            </a:endParaRPr>
          </a:p>
        </p:txBody>
      </p:sp>
      <p:grpSp>
        <p:nvGrpSpPr>
          <p:cNvPr id="19" name="组合 18"/>
          <p:cNvGrpSpPr/>
          <p:nvPr/>
        </p:nvGrpSpPr>
        <p:grpSpPr>
          <a:xfrm>
            <a:off x="1657550" y="1202273"/>
            <a:ext cx="9298316" cy="4978406"/>
            <a:chOff x="1657550" y="1202273"/>
            <a:chExt cx="9298316" cy="4978406"/>
          </a:xfrm>
        </p:grpSpPr>
        <p:sp>
          <p:nvSpPr>
            <p:cNvPr id="11" name="矩形: 圆角 10"/>
            <p:cNvSpPr/>
            <p:nvPr/>
          </p:nvSpPr>
          <p:spPr>
            <a:xfrm>
              <a:off x="1657550" y="1822668"/>
              <a:ext cx="3960000" cy="90000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charset="-122"/>
                  <a:ea typeface="微软雅黑" panose="020B0503020204020204" charset="-122"/>
                </a:rPr>
                <a:t>安全第一</a:t>
              </a:r>
              <a:endParaRPr lang="zh-CN" altLang="en-US" sz="2400" dirty="0">
                <a:latin typeface="微软雅黑" panose="020B0503020204020204" charset="-122"/>
                <a:ea typeface="微软雅黑" panose="020B0503020204020204" charset="-122"/>
              </a:endParaRPr>
            </a:p>
          </p:txBody>
        </p:sp>
        <p:sp>
          <p:nvSpPr>
            <p:cNvPr id="13" name="矩形: 圆角 12"/>
            <p:cNvSpPr/>
            <p:nvPr/>
          </p:nvSpPr>
          <p:spPr>
            <a:xfrm>
              <a:off x="1657550" y="3236602"/>
              <a:ext cx="3960000" cy="90000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charset="-122"/>
                  <a:ea typeface="微软雅黑" panose="020B0503020204020204" charset="-122"/>
                </a:rPr>
                <a:t>预防为主</a:t>
              </a:r>
              <a:endParaRPr lang="zh-CN" altLang="en-US" sz="2400" dirty="0">
                <a:latin typeface="微软雅黑" panose="020B0503020204020204" charset="-122"/>
                <a:ea typeface="微软雅黑" panose="020B0503020204020204" charset="-122"/>
              </a:endParaRPr>
            </a:p>
          </p:txBody>
        </p:sp>
        <p:sp>
          <p:nvSpPr>
            <p:cNvPr id="15" name="矩形: 圆角 14"/>
            <p:cNvSpPr/>
            <p:nvPr/>
          </p:nvSpPr>
          <p:spPr>
            <a:xfrm>
              <a:off x="1657550" y="4650535"/>
              <a:ext cx="3960000" cy="90000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charset="-122"/>
                  <a:ea typeface="微软雅黑" panose="020B0503020204020204" charset="-122"/>
                </a:rPr>
                <a:t>综合治理</a:t>
              </a:r>
              <a:endParaRPr lang="zh-CN" altLang="en-US" sz="2400" dirty="0">
                <a:latin typeface="微软雅黑" panose="020B0503020204020204" charset="-122"/>
                <a:ea typeface="微软雅黑" panose="020B0503020204020204" charset="-122"/>
              </a:endParaRPr>
            </a:p>
          </p:txBody>
        </p:sp>
        <p:pic>
          <p:nvPicPr>
            <p:cNvPr id="18" name="图片 17" descr="图片包含 人, 对着, 站, 男人&#10;&#10;AI 生成的内容可能不正确。"/>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977460" y="1202273"/>
              <a:ext cx="4978406" cy="4978406"/>
            </a:xfrm>
            <a:prstGeom prst="rect">
              <a:avLst/>
            </a:prstGeom>
          </p:spPr>
        </p:pic>
      </p:gr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200" advTm="2000">
        <p14:prism/>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298448" y="457200"/>
            <a:ext cx="2011680" cy="460375"/>
          </a:xfrm>
          <a:prstGeom prst="rect">
            <a:avLst/>
          </a:prstGeom>
          <a:noFill/>
        </p:spPr>
        <p:txBody>
          <a:bodyPr wrap="none" rtlCol="0">
            <a:spAutoFit/>
          </a:bodyPr>
          <a:lstStyle/>
          <a:p>
            <a:r>
              <a:rPr lang="zh-CN" altLang="en-US" sz="2400" dirty="0">
                <a:solidFill>
                  <a:schemeClr val="tx1">
                    <a:lumMod val="85000"/>
                    <a:lumOff val="15000"/>
                  </a:schemeClr>
                </a:solidFill>
                <a:latin typeface="微软雅黑" panose="020B0503020204020204" charset="-122"/>
                <a:ea typeface="微软雅黑" panose="020B0503020204020204" charset="-122"/>
              </a:rPr>
              <a:t>员工安全职责</a:t>
            </a:r>
            <a:endParaRPr lang="zh-CN" altLang="en-US" sz="2400" dirty="0">
              <a:solidFill>
                <a:schemeClr val="tx1">
                  <a:lumMod val="85000"/>
                  <a:lumOff val="15000"/>
                </a:schemeClr>
              </a:solidFill>
              <a:latin typeface="微软雅黑" panose="020B0503020204020204" charset="-122"/>
              <a:ea typeface="微软雅黑" panose="020B0503020204020204" charset="-122"/>
            </a:endParaRPr>
          </a:p>
        </p:txBody>
      </p:sp>
      <p:grpSp>
        <p:nvGrpSpPr>
          <p:cNvPr id="10" name="组合 9"/>
          <p:cNvGrpSpPr/>
          <p:nvPr/>
        </p:nvGrpSpPr>
        <p:grpSpPr>
          <a:xfrm>
            <a:off x="1016000" y="1761066"/>
            <a:ext cx="11176000" cy="5249333"/>
            <a:chOff x="1016000" y="1761066"/>
            <a:chExt cx="11176000" cy="5249333"/>
          </a:xfrm>
        </p:grpSpPr>
        <p:sp>
          <p:nvSpPr>
            <p:cNvPr id="6" name="矩形: 圆角 5"/>
            <p:cNvSpPr/>
            <p:nvPr/>
          </p:nvSpPr>
          <p:spPr>
            <a:xfrm>
              <a:off x="1016000" y="1761066"/>
              <a:ext cx="7704667" cy="4148667"/>
            </a:xfrm>
            <a:prstGeom prst="roundRect">
              <a:avLst>
                <a:gd name="adj" fmla="val 6871"/>
              </a:avLst>
            </a:prstGeom>
            <a:solidFill>
              <a:schemeClr val="bg1"/>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1.</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遵守有关设备维修保养制度的规定。</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a:p>
              <a:pPr>
                <a:lnSpc>
                  <a:spcPct val="150000"/>
                </a:lnSpc>
              </a:pP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2.</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自觉遵守安全生产规章制度和劳动纪律。</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a:p>
              <a:pPr>
                <a:lnSpc>
                  <a:spcPct val="150000"/>
                </a:lnSpc>
              </a:pP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3.</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爱护和正确使用机器设备、工具，正确佩戴防护用品。</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a:p>
              <a:pPr>
                <a:lnSpc>
                  <a:spcPct val="150000"/>
                </a:lnSpc>
              </a:pP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4.</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关心安全生产情况，向有关领导或部门提出合理化建议。</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a:p>
              <a:pPr>
                <a:lnSpc>
                  <a:spcPct val="150000"/>
                </a:lnSpc>
              </a:pP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5.</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发现事故隐患和不安全因素要及时向组织或有关部门汇报。</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a:p>
              <a:pPr>
                <a:lnSpc>
                  <a:spcPct val="150000"/>
                </a:lnSpc>
              </a:pP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6.</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发生工伤事故，要及时抢救伤员、保护现场，报告领导，并协助调查工作。</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a:p>
              <a:pPr>
                <a:lnSpc>
                  <a:spcPct val="150000"/>
                </a:lnSpc>
              </a:pP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7.</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努力学习和掌握安全知识和技能、熟练掌握本工种操作程序和安全操作规程。</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a:p>
              <a:pPr>
                <a:lnSpc>
                  <a:spcPct val="150000"/>
                </a:lnSpc>
              </a:pP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8.</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积极参加各种安全活动，牢固树立“安全第一”思想和自我保护意识。</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a:p>
              <a:pPr>
                <a:lnSpc>
                  <a:spcPct val="150000"/>
                </a:lnSpc>
              </a:pP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9.</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有权拒绝违章指挥和强令冒险作业，对个人安全生产负责。</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pic>
          <p:nvPicPr>
            <p:cNvPr id="9" name="图片 8" descr="图片包含 工程绘图&#10;&#10;AI 生成的内容可能不正确。"/>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272867" y="2091266"/>
              <a:ext cx="4919133" cy="4919133"/>
            </a:xfrm>
            <a:prstGeom prst="rect">
              <a:avLst/>
            </a:prstGeom>
          </p:spPr>
        </p:pic>
      </p:gr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400" advTm="2000">
        <p14:doors dir="vert"/>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1559392" y="1750514"/>
            <a:ext cx="9052851" cy="4195056"/>
            <a:chOff x="1559392" y="1750514"/>
            <a:chExt cx="9052851" cy="4195056"/>
          </a:xfrm>
        </p:grpSpPr>
        <p:cxnSp>
          <p:nvCxnSpPr>
            <p:cNvPr id="3" name="直接箭头连接符 2"/>
            <p:cNvCxnSpPr/>
            <p:nvPr/>
          </p:nvCxnSpPr>
          <p:spPr>
            <a:xfrm>
              <a:off x="3824422" y="2607693"/>
              <a:ext cx="896365" cy="0"/>
            </a:xfrm>
            <a:prstGeom prst="straightConnector1">
              <a:avLst/>
            </a:prstGeom>
            <a:noFill/>
            <a:ln w="50800">
              <a:gradFill>
                <a:gsLst>
                  <a:gs pos="0">
                    <a:schemeClr val="accent1">
                      <a:lumMod val="5000"/>
                      <a:lumOff val="95000"/>
                      <a:alpha val="0"/>
                    </a:schemeClr>
                  </a:gs>
                  <a:gs pos="100000">
                    <a:schemeClr val="accent1"/>
                  </a:gs>
                </a:gsLst>
                <a:lin ang="0" scaled="0"/>
              </a:gradFill>
              <a:headEnd type="none"/>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4" name="直接箭头连接符 3"/>
            <p:cNvCxnSpPr/>
            <p:nvPr/>
          </p:nvCxnSpPr>
          <p:spPr>
            <a:xfrm>
              <a:off x="7450847" y="2607693"/>
              <a:ext cx="896365" cy="0"/>
            </a:xfrm>
            <a:prstGeom prst="straightConnector1">
              <a:avLst/>
            </a:prstGeom>
            <a:noFill/>
            <a:ln w="50800">
              <a:gradFill>
                <a:gsLst>
                  <a:gs pos="0">
                    <a:schemeClr val="accent1">
                      <a:lumMod val="5000"/>
                      <a:lumOff val="95000"/>
                      <a:alpha val="0"/>
                    </a:schemeClr>
                  </a:gs>
                  <a:gs pos="100000">
                    <a:schemeClr val="accent1"/>
                  </a:gs>
                </a:gsLst>
                <a:lin ang="0" scaled="0"/>
              </a:gradFill>
              <a:headEnd type="none"/>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6" name="直接箭头连接符 5"/>
            <p:cNvCxnSpPr/>
            <p:nvPr/>
          </p:nvCxnSpPr>
          <p:spPr>
            <a:xfrm flipH="1">
              <a:off x="3824422" y="5009208"/>
              <a:ext cx="896365" cy="0"/>
            </a:xfrm>
            <a:prstGeom prst="straightConnector1">
              <a:avLst/>
            </a:prstGeom>
            <a:noFill/>
            <a:ln w="50800">
              <a:gradFill>
                <a:gsLst>
                  <a:gs pos="0">
                    <a:schemeClr val="accent1">
                      <a:lumMod val="5000"/>
                      <a:lumOff val="95000"/>
                      <a:alpha val="0"/>
                    </a:schemeClr>
                  </a:gs>
                  <a:gs pos="100000">
                    <a:schemeClr val="accent1"/>
                  </a:gs>
                </a:gsLst>
                <a:lin ang="0" scaled="0"/>
              </a:gradFill>
              <a:headEnd type="none"/>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7" name="直接箭头连接符 6"/>
            <p:cNvCxnSpPr/>
            <p:nvPr/>
          </p:nvCxnSpPr>
          <p:spPr>
            <a:xfrm flipH="1">
              <a:off x="7450847" y="5009208"/>
              <a:ext cx="896365" cy="0"/>
            </a:xfrm>
            <a:prstGeom prst="straightConnector1">
              <a:avLst/>
            </a:prstGeom>
            <a:noFill/>
            <a:ln w="50800">
              <a:gradFill>
                <a:gsLst>
                  <a:gs pos="0">
                    <a:schemeClr val="accent1">
                      <a:lumMod val="5000"/>
                      <a:lumOff val="95000"/>
                      <a:alpha val="0"/>
                    </a:schemeClr>
                  </a:gs>
                  <a:gs pos="100000">
                    <a:schemeClr val="accent1"/>
                  </a:gs>
                </a:gsLst>
                <a:lin ang="0" scaled="0"/>
              </a:gradFill>
              <a:headEnd type="none"/>
              <a:tailEnd type="arrow"/>
            </a:ln>
          </p:spPr>
          <p:style>
            <a:lnRef idx="2">
              <a:schemeClr val="accent1">
                <a:shade val="50000"/>
              </a:schemeClr>
            </a:lnRef>
            <a:fillRef idx="1">
              <a:schemeClr val="accent1"/>
            </a:fillRef>
            <a:effectRef idx="0">
              <a:schemeClr val="accent1"/>
            </a:effectRef>
            <a:fontRef idx="minor">
              <a:schemeClr val="lt1"/>
            </a:fontRef>
          </p:style>
        </p:cxnSp>
        <p:sp>
          <p:nvSpPr>
            <p:cNvPr id="8" name="矩形: 圆角 7"/>
            <p:cNvSpPr/>
            <p:nvPr/>
          </p:nvSpPr>
          <p:spPr>
            <a:xfrm>
              <a:off x="1559392" y="1750514"/>
              <a:ext cx="1800000" cy="18000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US" altLang="zh-CN" sz="2000" dirty="0">
                  <a:latin typeface="微软雅黑" panose="020B0503020204020204" charset="-122"/>
                  <a:ea typeface="微软雅黑" panose="020B0503020204020204" charset="-122"/>
                  <a:sym typeface="思源黑体 CN Medium" panose="020B0600000000000000" pitchFamily="34" charset="-122"/>
                </a:rPr>
                <a:t>1.</a:t>
              </a:r>
              <a:r>
                <a:rPr lang="zh-CN" altLang="en-US" sz="2000" dirty="0">
                  <a:latin typeface="微软雅黑" panose="020B0503020204020204" charset="-122"/>
                  <a:ea typeface="微软雅黑" panose="020B0503020204020204" charset="-122"/>
                  <a:sym typeface="思源黑体 CN Medium" panose="020B0600000000000000" pitchFamily="34" charset="-122"/>
                </a:rPr>
                <a:t>上岗前接受安全知识培训的权利</a:t>
              </a:r>
              <a:endParaRPr lang="zh-CN" altLang="en-US" sz="2000" dirty="0">
                <a:latin typeface="微软雅黑" panose="020B0503020204020204" charset="-122"/>
                <a:ea typeface="微软雅黑" panose="020B0503020204020204" charset="-122"/>
                <a:sym typeface="思源黑体 CN Medium" panose="020B0600000000000000" pitchFamily="34" charset="-122"/>
              </a:endParaRPr>
            </a:p>
          </p:txBody>
        </p:sp>
        <p:sp>
          <p:nvSpPr>
            <p:cNvPr id="10" name="矩形: 圆角 9"/>
            <p:cNvSpPr/>
            <p:nvPr/>
          </p:nvSpPr>
          <p:spPr>
            <a:xfrm>
              <a:off x="5185817" y="1750514"/>
              <a:ext cx="1800000" cy="18000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72000" bIns="36000" rtlCol="0"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lang="en-US" altLang="zh-CN" sz="2000" dirty="0">
                  <a:latin typeface="微软雅黑" panose="020B0503020204020204" charset="-122"/>
                  <a:ea typeface="微软雅黑" panose="020B0503020204020204" charset="-122"/>
                  <a:sym typeface="思源黑体 CN Medium" panose="020B0600000000000000" pitchFamily="34" charset="-122"/>
                </a:rPr>
                <a:t>2.</a:t>
              </a:r>
              <a:r>
                <a:rPr lang="zh-CN" altLang="en-US" sz="2000" dirty="0">
                  <a:latin typeface="微软雅黑" panose="020B0503020204020204" charset="-122"/>
                  <a:ea typeface="微软雅黑" panose="020B0503020204020204" charset="-122"/>
                  <a:sym typeface="思源黑体 CN Medium" panose="020B0600000000000000" pitchFamily="34" charset="-122"/>
                </a:rPr>
                <a:t>安全生产知情权与建议权</a:t>
              </a:r>
              <a:endParaRPr lang="zh-CN" altLang="en-US" sz="2000" dirty="0">
                <a:latin typeface="微软雅黑" panose="020B0503020204020204" charset="-122"/>
                <a:ea typeface="微软雅黑" panose="020B0503020204020204" charset="-122"/>
                <a:sym typeface="思源黑体 CN Medium" panose="020B0600000000000000" pitchFamily="34" charset="-122"/>
              </a:endParaRPr>
            </a:p>
          </p:txBody>
        </p:sp>
        <p:sp>
          <p:nvSpPr>
            <p:cNvPr id="12" name="矩形: 圆角 11"/>
            <p:cNvSpPr/>
            <p:nvPr/>
          </p:nvSpPr>
          <p:spPr>
            <a:xfrm>
              <a:off x="8812243" y="1750514"/>
              <a:ext cx="1800000" cy="18000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72000" bIns="36000" rtlCol="0"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lang="en-US" altLang="zh-CN" sz="2000" dirty="0">
                  <a:latin typeface="微软雅黑" panose="020B0503020204020204" charset="-122"/>
                  <a:ea typeface="微软雅黑" panose="020B0503020204020204" charset="-122"/>
                  <a:sym typeface="思源黑体 CN Medium" panose="020B0600000000000000" pitchFamily="34" charset="-122"/>
                </a:rPr>
                <a:t>3.</a:t>
              </a:r>
              <a:r>
                <a:rPr lang="zh-CN" altLang="en-US" sz="2000" dirty="0">
                  <a:latin typeface="微软雅黑" panose="020B0503020204020204" charset="-122"/>
                  <a:ea typeface="微软雅黑" panose="020B0503020204020204" charset="-122"/>
                  <a:sym typeface="思源黑体 CN Medium" panose="020B0600000000000000" pitchFamily="34" charset="-122"/>
                </a:rPr>
                <a:t>对安全管理的批评、检举、控告权</a:t>
              </a:r>
              <a:endParaRPr lang="zh-CN" altLang="en-US" sz="2000" dirty="0">
                <a:latin typeface="微软雅黑" panose="020B0503020204020204" charset="-122"/>
                <a:ea typeface="微软雅黑" panose="020B0503020204020204" charset="-122"/>
                <a:sym typeface="思源黑体 CN Medium" panose="020B0600000000000000" pitchFamily="34" charset="-122"/>
              </a:endParaRPr>
            </a:p>
          </p:txBody>
        </p:sp>
        <p:sp>
          <p:nvSpPr>
            <p:cNvPr id="14" name="矩形: 圆角 13"/>
            <p:cNvSpPr/>
            <p:nvPr/>
          </p:nvSpPr>
          <p:spPr>
            <a:xfrm>
              <a:off x="1559392" y="4145570"/>
              <a:ext cx="1800000" cy="18000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72000" bIns="36000" rtlCol="0"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lang="en-US" altLang="zh-CN" sz="2000" dirty="0">
                  <a:latin typeface="微软雅黑" panose="020B0503020204020204" charset="-122"/>
                  <a:ea typeface="微软雅黑" panose="020B0503020204020204" charset="-122"/>
                  <a:sym typeface="思源黑体 CN Medium" panose="020B0600000000000000" pitchFamily="34" charset="-122"/>
                </a:rPr>
                <a:t>6.</a:t>
              </a:r>
              <a:r>
                <a:rPr lang="zh-CN" altLang="en-US" sz="2000" dirty="0">
                  <a:latin typeface="微软雅黑" panose="020B0503020204020204" charset="-122"/>
                  <a:ea typeface="微软雅黑" panose="020B0503020204020204" charset="-122"/>
                  <a:sym typeface="思源黑体 CN Medium" panose="020B0600000000000000" pitchFamily="34" charset="-122"/>
                </a:rPr>
                <a:t>享受工伤保险与伤亡补偿权</a:t>
              </a:r>
              <a:endParaRPr lang="zh-CN" altLang="en-US" sz="2000" dirty="0">
                <a:latin typeface="微软雅黑" panose="020B0503020204020204" charset="-122"/>
                <a:ea typeface="微软雅黑" panose="020B0503020204020204" charset="-122"/>
                <a:sym typeface="思源黑体 CN Medium" panose="020B0600000000000000" pitchFamily="34" charset="-122"/>
              </a:endParaRPr>
            </a:p>
          </p:txBody>
        </p:sp>
        <p:sp>
          <p:nvSpPr>
            <p:cNvPr id="16" name="矩形: 圆角 15"/>
            <p:cNvSpPr/>
            <p:nvPr/>
          </p:nvSpPr>
          <p:spPr>
            <a:xfrm>
              <a:off x="5185817" y="4145570"/>
              <a:ext cx="1800000" cy="18000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72000" bIns="36000" rtlCol="0"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lang="en-US" altLang="zh-CN" sz="2000" dirty="0">
                  <a:latin typeface="微软雅黑" panose="020B0503020204020204" charset="-122"/>
                  <a:ea typeface="微软雅黑" panose="020B0503020204020204" charset="-122"/>
                  <a:sym typeface="思源黑体 CN Medium" panose="020B0600000000000000" pitchFamily="34" charset="-122"/>
                </a:rPr>
                <a:t>5.</a:t>
              </a:r>
              <a:r>
                <a:rPr lang="zh-CN" altLang="en-US" sz="2000" dirty="0">
                  <a:latin typeface="微软雅黑" panose="020B0503020204020204" charset="-122"/>
                  <a:ea typeface="微软雅黑" panose="020B0503020204020204" charset="-122"/>
                  <a:sym typeface="思源黑体 CN Medium" panose="020B0600000000000000" pitchFamily="34" charset="-122"/>
                </a:rPr>
                <a:t>紧急情况下停止作业与撤离权</a:t>
              </a:r>
              <a:endParaRPr lang="zh-CN" altLang="en-US" sz="2000" dirty="0">
                <a:latin typeface="微软雅黑" panose="020B0503020204020204" charset="-122"/>
                <a:ea typeface="微软雅黑" panose="020B0503020204020204" charset="-122"/>
                <a:sym typeface="思源黑体 CN Medium" panose="020B0600000000000000" pitchFamily="34" charset="-122"/>
              </a:endParaRPr>
            </a:p>
          </p:txBody>
        </p:sp>
        <p:sp>
          <p:nvSpPr>
            <p:cNvPr id="18" name="矩形: 圆角 17"/>
            <p:cNvSpPr/>
            <p:nvPr/>
          </p:nvSpPr>
          <p:spPr>
            <a:xfrm>
              <a:off x="8812243" y="4145570"/>
              <a:ext cx="1800000" cy="18000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72000" bIns="36000" rtlCol="0"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r>
                <a:rPr lang="en-US" altLang="zh-CN" sz="2000" dirty="0">
                  <a:latin typeface="微软雅黑" panose="020B0503020204020204" charset="-122"/>
                  <a:ea typeface="微软雅黑" panose="020B0503020204020204" charset="-122"/>
                  <a:sym typeface="思源黑体 CN Medium" panose="020B0600000000000000" pitchFamily="34" charset="-122"/>
                </a:rPr>
                <a:t>4.</a:t>
              </a:r>
              <a:r>
                <a:rPr lang="zh-CN" altLang="en-US" sz="2000" dirty="0">
                  <a:latin typeface="微软雅黑" panose="020B0503020204020204" charset="-122"/>
                  <a:ea typeface="微软雅黑" panose="020B0503020204020204" charset="-122"/>
                  <a:sym typeface="思源黑体 CN Medium" panose="020B0600000000000000" pitchFamily="34" charset="-122"/>
                </a:rPr>
                <a:t>拒绝违章指挥和强令冒险作业权</a:t>
              </a:r>
              <a:endParaRPr lang="zh-CN" altLang="en-US" sz="2000" dirty="0">
                <a:latin typeface="微软雅黑" panose="020B0503020204020204" charset="-122"/>
                <a:ea typeface="微软雅黑" panose="020B0503020204020204" charset="-122"/>
                <a:sym typeface="思源黑体 CN Medium" panose="020B0600000000000000" pitchFamily="34" charset="-122"/>
              </a:endParaRPr>
            </a:p>
          </p:txBody>
        </p:sp>
      </p:grpSp>
      <p:sp>
        <p:nvSpPr>
          <p:cNvPr id="20" name="文本框 19"/>
          <p:cNvSpPr txBox="1"/>
          <p:nvPr/>
        </p:nvSpPr>
        <p:spPr>
          <a:xfrm>
            <a:off x="1298448" y="457200"/>
            <a:ext cx="2621280" cy="460375"/>
          </a:xfrm>
          <a:prstGeom prst="rect">
            <a:avLst/>
          </a:prstGeom>
          <a:noFill/>
        </p:spPr>
        <p:txBody>
          <a:bodyPr wrap="none" rtlCol="0">
            <a:spAutoFit/>
          </a:bodyPr>
          <a:lstStyle/>
          <a:p>
            <a:r>
              <a:rPr lang="zh-CN" altLang="en-US" sz="2400" dirty="0">
                <a:solidFill>
                  <a:schemeClr val="tx1">
                    <a:lumMod val="85000"/>
                    <a:lumOff val="15000"/>
                  </a:schemeClr>
                </a:solidFill>
                <a:latin typeface="微软雅黑" panose="020B0503020204020204" charset="-122"/>
                <a:ea typeface="微软雅黑" panose="020B0503020204020204" charset="-122"/>
              </a:rPr>
              <a:t>您的安全生产权利</a:t>
            </a:r>
            <a:endParaRPr lang="zh-CN" altLang="en-US" sz="2400" dirty="0">
              <a:solidFill>
                <a:schemeClr val="tx1">
                  <a:lumMod val="85000"/>
                  <a:lumOff val="15000"/>
                </a:schemeClr>
              </a:solidFill>
              <a:latin typeface="微软雅黑" panose="020B0503020204020204" charset="-122"/>
              <a:ea typeface="微软雅黑" panose="020B0503020204020204"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600" advTm="2000">
        <p14:prism isInverted="1"/>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1298448" y="457200"/>
            <a:ext cx="2621280" cy="460375"/>
          </a:xfrm>
          <a:prstGeom prst="rect">
            <a:avLst/>
          </a:prstGeom>
          <a:noFill/>
        </p:spPr>
        <p:txBody>
          <a:bodyPr wrap="none" rtlCol="0">
            <a:spAutoFit/>
          </a:bodyPr>
          <a:lstStyle/>
          <a:p>
            <a:r>
              <a:rPr lang="zh-CN" altLang="en-US" sz="2400" dirty="0">
                <a:solidFill>
                  <a:schemeClr val="tx1">
                    <a:lumMod val="85000"/>
                    <a:lumOff val="15000"/>
                  </a:schemeClr>
                </a:solidFill>
                <a:latin typeface="微软雅黑" panose="020B0503020204020204" charset="-122"/>
                <a:ea typeface="微软雅黑" panose="020B0503020204020204" charset="-122"/>
              </a:rPr>
              <a:t>您的安全生产义务</a:t>
            </a:r>
            <a:endParaRPr lang="zh-CN" altLang="en-US" sz="2400" dirty="0">
              <a:solidFill>
                <a:schemeClr val="tx1">
                  <a:lumMod val="85000"/>
                  <a:lumOff val="15000"/>
                </a:schemeClr>
              </a:solidFill>
              <a:latin typeface="微软雅黑" panose="020B0503020204020204" charset="-122"/>
              <a:ea typeface="微软雅黑" panose="020B0503020204020204" charset="-122"/>
            </a:endParaRPr>
          </a:p>
        </p:txBody>
      </p:sp>
      <p:grpSp>
        <p:nvGrpSpPr>
          <p:cNvPr id="11" name="组合 10"/>
          <p:cNvGrpSpPr/>
          <p:nvPr/>
        </p:nvGrpSpPr>
        <p:grpSpPr>
          <a:xfrm>
            <a:off x="884643" y="1478475"/>
            <a:ext cx="10422715" cy="4726425"/>
            <a:chOff x="884643" y="1478475"/>
            <a:chExt cx="10422715" cy="4726425"/>
          </a:xfrm>
        </p:grpSpPr>
        <p:cxnSp>
          <p:nvCxnSpPr>
            <p:cNvPr id="6" name="直接连接符 5"/>
            <p:cNvCxnSpPr/>
            <p:nvPr/>
          </p:nvCxnSpPr>
          <p:spPr>
            <a:xfrm>
              <a:off x="986242" y="6204900"/>
              <a:ext cx="295152"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884643" y="2709409"/>
              <a:ext cx="10422714" cy="3284992"/>
            </a:xfrm>
            <a:prstGeom prst="rect">
              <a:avLst/>
            </a:prstGeom>
            <a:noFill/>
          </p:spPr>
          <p:txBody>
            <a:bodyPr wrap="square" lIns="94085" tIns="47043" rIns="94085" bIns="47043" rtlCol="0">
              <a:noAutofit/>
            </a:bodyPr>
            <a:lstStyle>
              <a:defPPr>
                <a:defRPr lang="zh-CN"/>
              </a:defPPr>
              <a:lvl1pPr lvl="0">
                <a:lnSpc>
                  <a:spcPct val="130000"/>
                </a:lnSpc>
                <a:defRPr sz="1200">
                  <a:solidFill>
                    <a:prstClr val="white"/>
                  </a:solidFill>
                  <a:latin typeface="思源黑体 CN Normal" panose="020B0400000000000000" pitchFamily="34" charset="-122"/>
                  <a:ea typeface="思源黑体 CN Normal" panose="020B0400000000000000"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1.</a:t>
              </a:r>
              <a:r>
                <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安全生产的“三宝”：安全帽、安全带、安全网。</a:t>
              </a:r>
              <a:endPar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a:p>
              <a:r>
                <a:rPr kumimoji="1" lang="en-US" altLang="zh-CN"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2.</a:t>
              </a:r>
              <a:r>
                <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四不伤害：即自己不伤害自己，自己不伤害他人，自己不被他人伤害，保护他人不被伤害。</a:t>
              </a:r>
              <a:endPar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a:p>
              <a:r>
                <a:rPr kumimoji="1" lang="en-US" altLang="zh-CN"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3.</a:t>
              </a:r>
              <a:r>
                <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三违：违章作业、违章指挥、违反劳动纪律。</a:t>
              </a:r>
              <a:endPar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a:p>
              <a:r>
                <a:rPr kumimoji="1" lang="en-US" altLang="zh-CN"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4.</a:t>
              </a:r>
              <a:r>
                <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三无：个人无违章、岗位无隐患、班组无事故。</a:t>
              </a:r>
              <a:endPar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a:p>
              <a:r>
                <a:rPr kumimoji="1" lang="en-US" altLang="zh-CN"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5.</a:t>
              </a:r>
              <a:r>
                <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三级安全教育：即新入职人员必须分别经过项目部级、作业队级和班组级安全教育并考试合格才能上岗作业。</a:t>
              </a:r>
              <a:endPar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a:p>
              <a:r>
                <a:rPr kumimoji="1" lang="en-US" altLang="zh-CN"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6.</a:t>
              </a:r>
              <a:r>
                <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三同时：即安全卫生设施必须与主体工程同时设计、同时施工、同时投入使用。</a:t>
              </a:r>
              <a:endPar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a:p>
              <a:r>
                <a:rPr kumimoji="1" lang="en-US" altLang="zh-CN"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7.</a:t>
              </a:r>
              <a:r>
                <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安全生产事故处理“四不放过”原则：即事故原因没有查清不放过，事故责任者没有得到严肃处理不放过，广大职工没有受到教育不放过，防护措施没有得到落实不放过。</a:t>
              </a:r>
              <a:endPar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a:p>
              <a:r>
                <a:rPr kumimoji="1" lang="en-US" altLang="zh-CN"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8.</a:t>
              </a:r>
              <a:r>
                <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在生产中必须做到“五同时”：即在计划、布置、检查、总结、评比生产的同时必须计划、布置、检查、总结、评比安全工作。</a:t>
              </a:r>
              <a:endPar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sp>
          <p:nvSpPr>
            <p:cNvPr id="10" name="矩形: 圆角 9"/>
            <p:cNvSpPr/>
            <p:nvPr/>
          </p:nvSpPr>
          <p:spPr>
            <a:xfrm>
              <a:off x="884643" y="1478475"/>
              <a:ext cx="10422715" cy="104348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72000" bIns="36000" rtlCol="0" anchor="ctr"/>
            <a:lstStyle/>
            <a:p>
              <a:r>
                <a:rPr lang="zh-CN" altLang="en-US" sz="2000" dirty="0">
                  <a:latin typeface="微软雅黑" panose="020B0503020204020204" charset="-122"/>
                  <a:ea typeface="微软雅黑" panose="020B0503020204020204" charset="-122"/>
                  <a:sym typeface="思源黑体 CN Medium" panose="020B0600000000000000" pitchFamily="34" charset="-122"/>
                </a:rPr>
                <a:t>遵章守纪，服从管理；正确佩戴和使用劳动防护用品；参加培训，掌握安全生产技能；及时报告事故隐患</a:t>
              </a:r>
              <a:endParaRPr lang="zh-CN" altLang="en-US" sz="2000" dirty="0">
                <a:latin typeface="微软雅黑" panose="020B0503020204020204" charset="-122"/>
                <a:ea typeface="微软雅黑" panose="020B0503020204020204" charset="-122"/>
                <a:sym typeface="思源黑体 CN Medium" panose="020B0600000000000000" pitchFamily="34" charset="-122"/>
              </a:endParaRPr>
            </a:p>
          </p:txBody>
        </p:sp>
      </p:grpSp>
    </p:spTree>
    <p:custDataLst>
      <p:tags r:id="rId1"/>
    </p:custDataLst>
  </p:cSld>
  <p:clrMapOvr>
    <a:masterClrMapping/>
  </p:clrMapOvr>
  <p:transition spd="slow" advTm="200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1298448" y="457200"/>
            <a:ext cx="2621280" cy="460375"/>
          </a:xfrm>
          <a:prstGeom prst="rect">
            <a:avLst/>
          </a:prstGeom>
          <a:noFill/>
        </p:spPr>
        <p:txBody>
          <a:bodyPr wrap="none" rtlCol="0">
            <a:spAutoFit/>
          </a:bodyPr>
          <a:lstStyle/>
          <a:p>
            <a:r>
              <a:rPr lang="zh-CN" altLang="en-US" sz="2400" dirty="0">
                <a:solidFill>
                  <a:schemeClr val="tx1">
                    <a:lumMod val="85000"/>
                    <a:lumOff val="15000"/>
                  </a:schemeClr>
                </a:solidFill>
                <a:latin typeface="微软雅黑" panose="020B0503020204020204" charset="-122"/>
                <a:ea typeface="微软雅黑" panose="020B0503020204020204" charset="-122"/>
              </a:rPr>
              <a:t>安全生产六大纪律</a:t>
            </a:r>
            <a:endParaRPr lang="zh-CN" altLang="en-US" sz="2400" dirty="0">
              <a:solidFill>
                <a:schemeClr val="tx1">
                  <a:lumMod val="85000"/>
                  <a:lumOff val="15000"/>
                </a:schemeClr>
              </a:solidFill>
              <a:latin typeface="微软雅黑" panose="020B0503020204020204" charset="-122"/>
              <a:ea typeface="微软雅黑" panose="020B0503020204020204" charset="-122"/>
            </a:endParaRPr>
          </a:p>
        </p:txBody>
      </p:sp>
      <p:grpSp>
        <p:nvGrpSpPr>
          <p:cNvPr id="38" name="组合 37"/>
          <p:cNvGrpSpPr/>
          <p:nvPr/>
        </p:nvGrpSpPr>
        <p:grpSpPr>
          <a:xfrm>
            <a:off x="787535" y="1591676"/>
            <a:ext cx="10469566" cy="4517157"/>
            <a:chOff x="787535" y="1591676"/>
            <a:chExt cx="10469566" cy="4517157"/>
          </a:xfrm>
        </p:grpSpPr>
        <p:sp>
          <p:nvSpPr>
            <p:cNvPr id="33" name="文本框 32"/>
            <p:cNvSpPr txBox="1"/>
            <p:nvPr/>
          </p:nvSpPr>
          <p:spPr>
            <a:xfrm>
              <a:off x="8407654" y="1591676"/>
              <a:ext cx="2527714" cy="752403"/>
            </a:xfrm>
            <a:prstGeom prst="rect">
              <a:avLst/>
            </a:prstGeom>
            <a:noFill/>
            <a:effectLst/>
          </p:spPr>
          <p:txBody>
            <a:bodyPr wrap="square" lIns="94085" tIns="47043" rIns="94085" bIns="47043" rtlCol="0">
              <a:noAutofit/>
            </a:bodyPr>
            <a:lstStyle>
              <a:defPPr>
                <a:defRPr lang="zh-CN"/>
              </a:defPPr>
              <a:lvl1pPr lvl="0">
                <a:lnSpc>
                  <a:spcPct val="130000"/>
                </a:lnSpc>
                <a:defRPr sz="1200">
                  <a:solidFill>
                    <a:prstClr val="white"/>
                  </a:solidFill>
                  <a:latin typeface="思源黑体 CN Normal" panose="020B0400000000000000" pitchFamily="34" charset="-122"/>
                  <a:ea typeface="思源黑体 CN Normal" panose="020B0400000000000000"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吊装区域非操作人员严禁入内，把杆下方不准站人。</a:t>
              </a:r>
              <a:endPar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sp>
          <p:nvSpPr>
            <p:cNvPr id="35" name="文本框 34"/>
            <p:cNvSpPr txBox="1"/>
            <p:nvPr/>
          </p:nvSpPr>
          <p:spPr>
            <a:xfrm>
              <a:off x="8407653" y="4974525"/>
              <a:ext cx="2527714" cy="752403"/>
            </a:xfrm>
            <a:prstGeom prst="rect">
              <a:avLst/>
            </a:prstGeom>
            <a:noFill/>
            <a:effectLst/>
          </p:spPr>
          <p:txBody>
            <a:bodyPr wrap="square" lIns="94085" tIns="47043" rIns="94085" bIns="47043" rtlCol="0">
              <a:noAutofit/>
            </a:bodyPr>
            <a:lstStyle>
              <a:defPPr>
                <a:defRPr lang="zh-CN"/>
              </a:defPPr>
              <a:lvl1pPr lvl="0">
                <a:lnSpc>
                  <a:spcPct val="130000"/>
                </a:lnSpc>
                <a:defRPr sz="1200">
                  <a:solidFill>
                    <a:prstClr val="white"/>
                  </a:solidFill>
                  <a:latin typeface="思源黑体 CN Normal" panose="020B0400000000000000" pitchFamily="34" charset="-122"/>
                  <a:ea typeface="思源黑体 CN Normal" panose="020B0400000000000000"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各种电动机械设备，必须有可靠的安全接地和防雷装置，方能开动使用。</a:t>
              </a:r>
              <a:endPar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sp>
          <p:nvSpPr>
            <p:cNvPr id="37" name="文本框 36"/>
            <p:cNvSpPr txBox="1"/>
            <p:nvPr/>
          </p:nvSpPr>
          <p:spPr>
            <a:xfrm>
              <a:off x="1035791" y="1591676"/>
              <a:ext cx="2527714" cy="752403"/>
            </a:xfrm>
            <a:prstGeom prst="rect">
              <a:avLst/>
            </a:prstGeom>
            <a:noFill/>
            <a:effectLst/>
          </p:spPr>
          <p:txBody>
            <a:bodyPr wrap="square" lIns="94085" tIns="47043" rIns="94085" bIns="47043" rtlCol="0">
              <a:noAutofit/>
            </a:bodyPr>
            <a:lstStyle>
              <a:defPPr>
                <a:defRPr lang="zh-CN"/>
              </a:defPPr>
              <a:lvl1pPr lvl="0">
                <a:lnSpc>
                  <a:spcPct val="130000"/>
                </a:lnSpc>
                <a:defRPr sz="1200">
                  <a:solidFill>
                    <a:prstClr val="white"/>
                  </a:solidFill>
                  <a:latin typeface="思源黑体 CN Normal" panose="020B0400000000000000" pitchFamily="34" charset="-122"/>
                  <a:ea typeface="思源黑体 CN Normal" panose="020B0400000000000000"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进入现场，必须戴好安全帽，扣好帽扣，正确使用劳动防护用品。</a:t>
              </a:r>
              <a:endPar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sp>
          <p:nvSpPr>
            <p:cNvPr id="39" name="文本框 38"/>
            <p:cNvSpPr txBox="1"/>
            <p:nvPr/>
          </p:nvSpPr>
          <p:spPr>
            <a:xfrm>
              <a:off x="1035790" y="4974525"/>
              <a:ext cx="2527714" cy="752403"/>
            </a:xfrm>
            <a:prstGeom prst="rect">
              <a:avLst/>
            </a:prstGeom>
            <a:noFill/>
            <a:effectLst/>
          </p:spPr>
          <p:txBody>
            <a:bodyPr wrap="square" lIns="94085" tIns="47043" rIns="94085" bIns="47043" rtlCol="0">
              <a:noAutofit/>
            </a:bodyPr>
            <a:lstStyle>
              <a:defPPr>
                <a:defRPr lang="zh-CN"/>
              </a:defPPr>
              <a:lvl1pPr lvl="0">
                <a:lnSpc>
                  <a:spcPct val="130000"/>
                </a:lnSpc>
                <a:defRPr sz="1200">
                  <a:solidFill>
                    <a:prstClr val="white"/>
                  </a:solidFill>
                  <a:latin typeface="思源黑体 CN Normal" panose="020B0400000000000000" pitchFamily="34" charset="-122"/>
                  <a:ea typeface="思源黑体 CN Normal" panose="020B0400000000000000"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高处作业时，不准往下面乱抛材料和工具等物件。</a:t>
              </a:r>
              <a:endPar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sp>
          <p:nvSpPr>
            <p:cNvPr id="41" name="文本框 40"/>
            <p:cNvSpPr txBox="1"/>
            <p:nvPr/>
          </p:nvSpPr>
          <p:spPr>
            <a:xfrm>
              <a:off x="8729387" y="3175959"/>
              <a:ext cx="2527714" cy="752403"/>
            </a:xfrm>
            <a:prstGeom prst="rect">
              <a:avLst/>
            </a:prstGeom>
            <a:noFill/>
            <a:effectLst/>
          </p:spPr>
          <p:txBody>
            <a:bodyPr wrap="square" lIns="94085" tIns="47043" rIns="94085" bIns="47043" rtlCol="0">
              <a:noAutofit/>
            </a:bodyPr>
            <a:lstStyle>
              <a:defPPr>
                <a:defRPr lang="zh-CN"/>
              </a:defPPr>
              <a:lvl1pPr lvl="0">
                <a:lnSpc>
                  <a:spcPct val="130000"/>
                </a:lnSpc>
                <a:defRPr sz="1200">
                  <a:solidFill>
                    <a:prstClr val="white"/>
                  </a:solidFill>
                  <a:latin typeface="思源黑体 CN Normal" panose="020B0400000000000000" pitchFamily="34" charset="-122"/>
                  <a:ea typeface="思源黑体 CN Normal" panose="020B0400000000000000"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不懂电器和机械的人员严禁使用和玩弄机电设备。</a:t>
              </a:r>
              <a:endPar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sp>
          <p:nvSpPr>
            <p:cNvPr id="43" name="文本框 42"/>
            <p:cNvSpPr txBox="1"/>
            <p:nvPr/>
          </p:nvSpPr>
          <p:spPr>
            <a:xfrm>
              <a:off x="787535" y="3180447"/>
              <a:ext cx="2527714" cy="752403"/>
            </a:xfrm>
            <a:prstGeom prst="rect">
              <a:avLst/>
            </a:prstGeom>
            <a:noFill/>
            <a:effectLst/>
          </p:spPr>
          <p:txBody>
            <a:bodyPr wrap="square" lIns="94085" tIns="47043" rIns="94085" bIns="47043" rtlCol="0">
              <a:noAutofit/>
            </a:bodyPr>
            <a:lstStyle>
              <a:defPPr>
                <a:defRPr lang="zh-CN"/>
              </a:defPPr>
              <a:lvl1pPr lvl="0">
                <a:lnSpc>
                  <a:spcPct val="130000"/>
                </a:lnSpc>
                <a:defRPr sz="1200">
                  <a:solidFill>
                    <a:prstClr val="white"/>
                  </a:solidFill>
                  <a:latin typeface="思源黑体 CN Normal" panose="020B0400000000000000" pitchFamily="34" charset="-122"/>
                  <a:ea typeface="思源黑体 CN Normal" panose="020B0400000000000000"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二米以上的高处悬空作业，无安全设施的必须戴好安全带，扣好保险钩。</a:t>
              </a:r>
              <a:endPar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sp>
          <p:nvSpPr>
            <p:cNvPr id="16" name="椭圆 15"/>
            <p:cNvSpPr/>
            <p:nvPr/>
          </p:nvSpPr>
          <p:spPr>
            <a:xfrm>
              <a:off x="4368444" y="2285829"/>
              <a:ext cx="3285066" cy="328506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72000" bIns="36000" rtlCol="0" anchor="ctr"/>
            <a:lstStyle/>
            <a:p>
              <a:endParaRPr lang="zh-CN" altLang="en-US" sz="2000">
                <a:solidFill>
                  <a:schemeClr val="tx1">
                    <a:lumMod val="85000"/>
                    <a:lumOff val="15000"/>
                  </a:schemeClr>
                </a:solidFill>
                <a:latin typeface="微软雅黑" panose="020B0503020204020204" charset="-122"/>
                <a:ea typeface="微软雅黑" panose="020B0503020204020204" charset="-122"/>
              </a:endParaRPr>
            </a:p>
          </p:txBody>
        </p:sp>
        <p:sp>
          <p:nvSpPr>
            <p:cNvPr id="32" name="椭圆 31"/>
            <p:cNvSpPr/>
            <p:nvPr/>
          </p:nvSpPr>
          <p:spPr>
            <a:xfrm>
              <a:off x="3830506" y="1747891"/>
              <a:ext cx="4360942" cy="4360942"/>
            </a:xfrm>
            <a:prstGeom prst="ellipse">
              <a:avLst/>
            </a:prstGeom>
            <a:noFill/>
            <a:ln>
              <a:solidFill>
                <a:schemeClr val="accent1">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pic>
          <p:nvPicPr>
            <p:cNvPr id="36" name="图片 35" descr="卡通人物&#10;&#10;AI 生成的内容可能不正确。"/>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039919" y="1967877"/>
              <a:ext cx="3942117" cy="3942117"/>
            </a:xfrm>
            <a:prstGeom prst="rect">
              <a:avLst/>
            </a:prstGeom>
          </p:spPr>
        </p:pic>
      </p:grpSp>
    </p:spTree>
    <p:custDataLst>
      <p:tags r:id="rId2"/>
    </p:custDataLst>
  </p:cSld>
  <p:clrMapOvr>
    <a:masterClrMapping/>
  </p:clrMapOvr>
  <mc:AlternateContent xmlns:mc="http://schemas.openxmlformats.org/markup-compatibility/2006">
    <mc:Choice xmlns:p14="http://schemas.microsoft.com/office/powerpoint/2010/main" Requires="p14">
      <p:transition spd="slow" p14:dur="900" advTm="2000">
        <p14:warp dir="in"/>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p:cNvSpPr/>
          <p:nvPr/>
        </p:nvSpPr>
        <p:spPr>
          <a:xfrm>
            <a:off x="3820887" y="-1001486"/>
            <a:ext cx="4965700" cy="4838700"/>
          </a:xfrm>
          <a:custGeom>
            <a:avLst/>
            <a:gdLst>
              <a:gd name="connsiteX0" fmla="*/ 4965700 w 4965700"/>
              <a:gd name="connsiteY0" fmla="*/ 0 h 4838700"/>
              <a:gd name="connsiteX1" fmla="*/ 4965700 w 4965700"/>
              <a:gd name="connsiteY1" fmla="*/ 940515 h 4838700"/>
              <a:gd name="connsiteX2" fmla="*/ 965200 w 4965700"/>
              <a:gd name="connsiteY2" fmla="*/ 4838700 h 4838700"/>
              <a:gd name="connsiteX3" fmla="*/ 0 w 4965700"/>
              <a:gd name="connsiteY3" fmla="*/ 4838700 h 4838700"/>
            </a:gdLst>
            <a:ahLst/>
            <a:cxnLst>
              <a:cxn ang="0">
                <a:pos x="connsiteX0" y="connsiteY0"/>
              </a:cxn>
              <a:cxn ang="0">
                <a:pos x="connsiteX1" y="connsiteY1"/>
              </a:cxn>
              <a:cxn ang="0">
                <a:pos x="connsiteX2" y="connsiteY2"/>
              </a:cxn>
              <a:cxn ang="0">
                <a:pos x="connsiteX3" y="connsiteY3"/>
              </a:cxn>
            </a:cxnLst>
            <a:rect l="l" t="t" r="r" b="b"/>
            <a:pathLst>
              <a:path w="4965700" h="4838700">
                <a:moveTo>
                  <a:pt x="4965700" y="0"/>
                </a:moveTo>
                <a:lnTo>
                  <a:pt x="4965700" y="940515"/>
                </a:lnTo>
                <a:lnTo>
                  <a:pt x="965200" y="4838700"/>
                </a:lnTo>
                <a:lnTo>
                  <a:pt x="0" y="4838700"/>
                </a:ln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 name="任意多边形: 形状 2"/>
          <p:cNvSpPr/>
          <p:nvPr/>
        </p:nvSpPr>
        <p:spPr>
          <a:xfrm>
            <a:off x="-3976397" y="1"/>
            <a:ext cx="11632851" cy="6845300"/>
          </a:xfrm>
          <a:custGeom>
            <a:avLst/>
            <a:gdLst>
              <a:gd name="connsiteX0" fmla="*/ 3714500 w 6150951"/>
              <a:gd name="connsiteY0" fmla="*/ 0 h 3619500"/>
              <a:gd name="connsiteX1" fmla="*/ 6150951 w 6150951"/>
              <a:gd name="connsiteY1" fmla="*/ 0 h 3619500"/>
              <a:gd name="connsiteX2" fmla="*/ 2436451 w 6150951"/>
              <a:gd name="connsiteY2" fmla="*/ 3619500 h 3619500"/>
              <a:gd name="connsiteX3" fmla="*/ 0 w 6150951"/>
              <a:gd name="connsiteY3" fmla="*/ 3619500 h 3619500"/>
            </a:gdLst>
            <a:ahLst/>
            <a:cxnLst>
              <a:cxn ang="0">
                <a:pos x="connsiteX0" y="connsiteY0"/>
              </a:cxn>
              <a:cxn ang="0">
                <a:pos x="connsiteX1" y="connsiteY1"/>
              </a:cxn>
              <a:cxn ang="0">
                <a:pos x="connsiteX2" y="connsiteY2"/>
              </a:cxn>
              <a:cxn ang="0">
                <a:pos x="connsiteX3" y="connsiteY3"/>
              </a:cxn>
            </a:cxnLst>
            <a:rect l="l" t="t" r="r" b="b"/>
            <a:pathLst>
              <a:path w="6150951" h="3619500">
                <a:moveTo>
                  <a:pt x="3714500" y="0"/>
                </a:moveTo>
                <a:lnTo>
                  <a:pt x="6150951" y="0"/>
                </a:lnTo>
                <a:lnTo>
                  <a:pt x="2436451" y="3619500"/>
                </a:lnTo>
                <a:lnTo>
                  <a:pt x="0" y="3619500"/>
                </a:lnTo>
                <a:close/>
              </a:path>
            </a:pathLst>
          </a:custGeom>
          <a:blipFill dpi="0" rotWithShape="1">
            <a:blip r:embed="rId1"/>
            <a:srcRect/>
            <a:stretch>
              <a:fillRect l="-2499" r="-249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4" name="直接连接符 3"/>
          <p:cNvCxnSpPr/>
          <p:nvPr/>
        </p:nvCxnSpPr>
        <p:spPr>
          <a:xfrm flipH="1">
            <a:off x="1104900" y="5118100"/>
            <a:ext cx="1739900" cy="1739900"/>
          </a:xfrm>
          <a:prstGeom prst="line">
            <a:avLst/>
          </a:prstGeom>
          <a:ln w="2857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H="1">
            <a:off x="6921500" y="-673100"/>
            <a:ext cx="2705100" cy="2705100"/>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10591800" y="5298726"/>
            <a:ext cx="1600201" cy="1559274"/>
            <a:chOff x="7024914" y="1823065"/>
            <a:chExt cx="5167087" cy="5034935"/>
          </a:xfrm>
        </p:grpSpPr>
        <p:sp>
          <p:nvSpPr>
            <p:cNvPr id="8" name="等腰三角形 7"/>
            <p:cNvSpPr/>
            <p:nvPr/>
          </p:nvSpPr>
          <p:spPr>
            <a:xfrm>
              <a:off x="7024914" y="1823065"/>
              <a:ext cx="5167086" cy="5034935"/>
            </a:xfrm>
            <a:prstGeom prst="triangle">
              <a:avLst>
                <a:gd name="adj" fmla="val 10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p:cNvSpPr/>
            <p:nvPr/>
          </p:nvSpPr>
          <p:spPr>
            <a:xfrm>
              <a:off x="9532258" y="3658496"/>
              <a:ext cx="2659743" cy="2591719"/>
            </a:xfrm>
            <a:custGeom>
              <a:avLst/>
              <a:gdLst>
                <a:gd name="connsiteX0" fmla="*/ 2659743 w 2659743"/>
                <a:gd name="connsiteY0" fmla="*/ 0 h 2591719"/>
                <a:gd name="connsiteX1" fmla="*/ 2659743 w 2659743"/>
                <a:gd name="connsiteY1" fmla="*/ 940515 h 2591719"/>
                <a:gd name="connsiteX2" fmla="*/ 965200 w 2659743"/>
                <a:gd name="connsiteY2" fmla="*/ 2591719 h 2591719"/>
                <a:gd name="connsiteX3" fmla="*/ 0 w 2659743"/>
                <a:gd name="connsiteY3" fmla="*/ 2591719 h 2591719"/>
              </a:gdLst>
              <a:ahLst/>
              <a:cxnLst>
                <a:cxn ang="0">
                  <a:pos x="connsiteX0" y="connsiteY0"/>
                </a:cxn>
                <a:cxn ang="0">
                  <a:pos x="connsiteX1" y="connsiteY1"/>
                </a:cxn>
                <a:cxn ang="0">
                  <a:pos x="connsiteX2" y="connsiteY2"/>
                </a:cxn>
                <a:cxn ang="0">
                  <a:pos x="connsiteX3" y="connsiteY3"/>
                </a:cxn>
              </a:cxnLst>
              <a:rect l="l" t="t" r="r" b="b"/>
              <a:pathLst>
                <a:path w="2659743" h="2591719">
                  <a:moveTo>
                    <a:pt x="2659743" y="0"/>
                  </a:moveTo>
                  <a:lnTo>
                    <a:pt x="2659743" y="940515"/>
                  </a:lnTo>
                  <a:lnTo>
                    <a:pt x="965200" y="2591719"/>
                  </a:lnTo>
                  <a:lnTo>
                    <a:pt x="0" y="2591719"/>
                  </a:lnTo>
                  <a:close/>
                </a:path>
              </a:pathLst>
            </a:custGeom>
            <a:solidFill>
              <a:schemeClr val="bg1">
                <a:alpha val="6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10" name="直接连接符 9"/>
            <p:cNvCxnSpPr/>
            <p:nvPr/>
          </p:nvCxnSpPr>
          <p:spPr>
            <a:xfrm flipH="1">
              <a:off x="10363200" y="2597150"/>
              <a:ext cx="1828800" cy="1828800"/>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 name="组合 10"/>
          <p:cNvGrpSpPr/>
          <p:nvPr/>
        </p:nvGrpSpPr>
        <p:grpSpPr>
          <a:xfrm>
            <a:off x="-1458685" y="4673601"/>
            <a:ext cx="3517871" cy="2487385"/>
            <a:chOff x="2979059" y="1"/>
            <a:chExt cx="3517871" cy="2487385"/>
          </a:xfrm>
        </p:grpSpPr>
        <p:sp>
          <p:nvSpPr>
            <p:cNvPr id="12" name="任意多边形: 形状 11"/>
            <p:cNvSpPr/>
            <p:nvPr/>
          </p:nvSpPr>
          <p:spPr>
            <a:xfrm>
              <a:off x="2979059" y="1"/>
              <a:ext cx="3517871" cy="2487385"/>
            </a:xfrm>
            <a:custGeom>
              <a:avLst/>
              <a:gdLst>
                <a:gd name="connsiteX0" fmla="*/ 2552671 w 3517871"/>
                <a:gd name="connsiteY0" fmla="*/ 0 h 2487385"/>
                <a:gd name="connsiteX1" fmla="*/ 3517871 w 3517871"/>
                <a:gd name="connsiteY1" fmla="*/ 0 h 2487385"/>
                <a:gd name="connsiteX2" fmla="*/ 965200 w 3517871"/>
                <a:gd name="connsiteY2" fmla="*/ 2487385 h 2487385"/>
                <a:gd name="connsiteX3" fmla="*/ 0 w 3517871"/>
                <a:gd name="connsiteY3" fmla="*/ 2487385 h 2487385"/>
              </a:gdLst>
              <a:ahLst/>
              <a:cxnLst>
                <a:cxn ang="0">
                  <a:pos x="connsiteX0" y="connsiteY0"/>
                </a:cxn>
                <a:cxn ang="0">
                  <a:pos x="connsiteX1" y="connsiteY1"/>
                </a:cxn>
                <a:cxn ang="0">
                  <a:pos x="connsiteX2" y="connsiteY2"/>
                </a:cxn>
                <a:cxn ang="0">
                  <a:pos x="connsiteX3" y="connsiteY3"/>
                </a:cxn>
              </a:cxnLst>
              <a:rect l="l" t="t" r="r" b="b"/>
              <a:pathLst>
                <a:path w="3517871" h="2487385">
                  <a:moveTo>
                    <a:pt x="2552671" y="0"/>
                  </a:moveTo>
                  <a:lnTo>
                    <a:pt x="3517871" y="0"/>
                  </a:lnTo>
                  <a:lnTo>
                    <a:pt x="965200" y="2487385"/>
                  </a:lnTo>
                  <a:lnTo>
                    <a:pt x="0" y="2487385"/>
                  </a:lnTo>
                  <a:close/>
                </a:path>
              </a:pathLst>
            </a:custGeom>
            <a:gradFill flip="none" rotWithShape="1">
              <a:gsLst>
                <a:gs pos="0">
                  <a:srgbClr val="CCD3E6">
                    <a:alpha val="20000"/>
                  </a:srgbClr>
                </a:gs>
                <a:gs pos="100000">
                  <a:srgbClr val="CCD3E6">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任意多边形: 形状 12"/>
            <p:cNvSpPr/>
            <p:nvPr/>
          </p:nvSpPr>
          <p:spPr>
            <a:xfrm>
              <a:off x="3516087" y="1"/>
              <a:ext cx="2043243" cy="1050471"/>
            </a:xfrm>
            <a:custGeom>
              <a:avLst/>
              <a:gdLst>
                <a:gd name="connsiteX0" fmla="*/ 1078043 w 2043243"/>
                <a:gd name="connsiteY0" fmla="*/ 0 h 1050471"/>
                <a:gd name="connsiteX1" fmla="*/ 2043243 w 2043243"/>
                <a:gd name="connsiteY1" fmla="*/ 0 h 1050471"/>
                <a:gd name="connsiteX2" fmla="*/ 965200 w 2043243"/>
                <a:gd name="connsiteY2" fmla="*/ 1050471 h 1050471"/>
                <a:gd name="connsiteX3" fmla="*/ 0 w 2043243"/>
                <a:gd name="connsiteY3" fmla="*/ 1050471 h 1050471"/>
              </a:gdLst>
              <a:ahLst/>
              <a:cxnLst>
                <a:cxn ang="0">
                  <a:pos x="connsiteX0" y="connsiteY0"/>
                </a:cxn>
                <a:cxn ang="0">
                  <a:pos x="connsiteX1" y="connsiteY1"/>
                </a:cxn>
                <a:cxn ang="0">
                  <a:pos x="connsiteX2" y="connsiteY2"/>
                </a:cxn>
                <a:cxn ang="0">
                  <a:pos x="connsiteX3" y="connsiteY3"/>
                </a:cxn>
              </a:cxnLst>
              <a:rect l="l" t="t" r="r" b="b"/>
              <a:pathLst>
                <a:path w="2043243" h="1050471">
                  <a:moveTo>
                    <a:pt x="1078043" y="0"/>
                  </a:moveTo>
                  <a:lnTo>
                    <a:pt x="2043243" y="0"/>
                  </a:lnTo>
                  <a:lnTo>
                    <a:pt x="965200" y="1050471"/>
                  </a:lnTo>
                  <a:lnTo>
                    <a:pt x="0" y="1050471"/>
                  </a:lnTo>
                  <a:close/>
                </a:path>
              </a:pathLst>
            </a:custGeom>
            <a:gradFill flip="none" rotWithShape="1">
              <a:gsLst>
                <a:gs pos="0">
                  <a:srgbClr val="CCD3E6">
                    <a:alpha val="40000"/>
                  </a:srgbClr>
                </a:gs>
                <a:gs pos="100000">
                  <a:srgbClr val="CCD3E6">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14" name="任意多边形: 形状 13"/>
          <p:cNvSpPr/>
          <p:nvPr/>
        </p:nvSpPr>
        <p:spPr>
          <a:xfrm>
            <a:off x="0" y="0"/>
            <a:ext cx="4273038" cy="2070100"/>
          </a:xfrm>
          <a:custGeom>
            <a:avLst/>
            <a:gdLst>
              <a:gd name="connsiteX0" fmla="*/ 0 w 1205888"/>
              <a:gd name="connsiteY0" fmla="*/ 0 h 584200"/>
              <a:gd name="connsiteX1" fmla="*/ 1205888 w 1205888"/>
              <a:gd name="connsiteY1" fmla="*/ 0 h 584200"/>
              <a:gd name="connsiteX2" fmla="*/ 606354 w 1205888"/>
              <a:gd name="connsiteY2" fmla="*/ 584200 h 584200"/>
              <a:gd name="connsiteX3" fmla="*/ 0 w 1205888"/>
              <a:gd name="connsiteY3" fmla="*/ 584200 h 584200"/>
            </a:gdLst>
            <a:ahLst/>
            <a:cxnLst>
              <a:cxn ang="0">
                <a:pos x="connsiteX0" y="connsiteY0"/>
              </a:cxn>
              <a:cxn ang="0">
                <a:pos x="connsiteX1" y="connsiteY1"/>
              </a:cxn>
              <a:cxn ang="0">
                <a:pos x="connsiteX2" y="connsiteY2"/>
              </a:cxn>
              <a:cxn ang="0">
                <a:pos x="connsiteX3" y="connsiteY3"/>
              </a:cxn>
            </a:cxnLst>
            <a:rect l="l" t="t" r="r" b="b"/>
            <a:pathLst>
              <a:path w="1205888" h="584200">
                <a:moveTo>
                  <a:pt x="0" y="0"/>
                </a:moveTo>
                <a:lnTo>
                  <a:pt x="1205888" y="0"/>
                </a:lnTo>
                <a:lnTo>
                  <a:pt x="606354" y="584200"/>
                </a:lnTo>
                <a:lnTo>
                  <a:pt x="0" y="584200"/>
                </a:lnTo>
                <a:close/>
              </a:path>
            </a:pathLst>
          </a:custGeom>
          <a:solidFill>
            <a:schemeClr val="accent1">
              <a:alpha val="7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PA-文本框 88"/>
          <p:cNvSpPr txBox="1"/>
          <p:nvPr>
            <p:custDataLst>
              <p:tags r:id="rId2"/>
            </p:custDataLst>
          </p:nvPr>
        </p:nvSpPr>
        <p:spPr>
          <a:xfrm>
            <a:off x="7275630" y="2313892"/>
            <a:ext cx="4520130" cy="492125"/>
          </a:xfrm>
          <a:prstGeom prst="rect">
            <a:avLst/>
          </a:prstGeom>
          <a:noFill/>
        </p:spPr>
        <p:txBody>
          <a:bodyPr wrap="square" lIns="0" tIns="0" rIns="0" bIns="0" rtlCol="0">
            <a:spAutoFit/>
          </a:bodyPr>
          <a:lstStyle/>
          <a:p>
            <a:pPr hangingPunct="0"/>
            <a:r>
              <a:rPr lang="en-US" altLang="zh-CN" sz="3200" dirty="0">
                <a:solidFill>
                  <a:schemeClr val="accent1"/>
                </a:solidFill>
                <a:latin typeface="微软雅黑" panose="020B0503020204020204" charset="-122"/>
                <a:ea typeface="微软雅黑" panose="020B0503020204020204" charset="-122"/>
                <a:cs typeface="+mn-ea"/>
                <a:sym typeface="+mn-lt"/>
              </a:rPr>
              <a:t>01. </a:t>
            </a:r>
            <a:r>
              <a:rPr lang="zh-CN" altLang="en-US" sz="3200" dirty="0">
                <a:solidFill>
                  <a:schemeClr val="tx1">
                    <a:lumMod val="85000"/>
                    <a:lumOff val="15000"/>
                  </a:schemeClr>
                </a:solidFill>
                <a:latin typeface="微软雅黑" panose="020B0503020204020204" charset="-122"/>
                <a:ea typeface="微软雅黑" panose="020B0503020204020204" charset="-122"/>
                <a:cs typeface="+mn-ea"/>
                <a:sym typeface="+mn-lt"/>
              </a:rPr>
              <a:t>什么是安全生产月</a:t>
            </a:r>
            <a:endParaRPr lang="zh-CN" altLang="en-US" sz="3200" dirty="0">
              <a:solidFill>
                <a:schemeClr val="tx1">
                  <a:lumMod val="85000"/>
                  <a:lumOff val="15000"/>
                </a:schemeClr>
              </a:solidFill>
              <a:latin typeface="微软雅黑" panose="020B0503020204020204" charset="-122"/>
              <a:ea typeface="微软雅黑" panose="020B0503020204020204" charset="-122"/>
              <a:cs typeface="+mn-ea"/>
              <a:sym typeface="+mn-lt"/>
            </a:endParaRPr>
          </a:p>
        </p:txBody>
      </p:sp>
      <p:sp>
        <p:nvSpPr>
          <p:cNvPr id="16" name="PA-文本框 88"/>
          <p:cNvSpPr txBox="1"/>
          <p:nvPr>
            <p:custDataLst>
              <p:tags r:id="rId3"/>
            </p:custDataLst>
          </p:nvPr>
        </p:nvSpPr>
        <p:spPr>
          <a:xfrm>
            <a:off x="6443780" y="3101292"/>
            <a:ext cx="5616902" cy="492125"/>
          </a:xfrm>
          <a:prstGeom prst="rect">
            <a:avLst/>
          </a:prstGeom>
          <a:noFill/>
        </p:spPr>
        <p:txBody>
          <a:bodyPr wrap="square" lIns="0" tIns="0" rIns="0" bIns="0" rtlCol="0">
            <a:spAutoFit/>
          </a:bodyPr>
          <a:lstStyle/>
          <a:p>
            <a:pPr hangingPunct="0"/>
            <a:r>
              <a:rPr lang="en-US" altLang="zh-CN" sz="3200" dirty="0">
                <a:solidFill>
                  <a:schemeClr val="accent1"/>
                </a:solidFill>
                <a:latin typeface="微软雅黑" panose="020B0503020204020204" charset="-122"/>
                <a:ea typeface="微软雅黑" panose="020B0503020204020204" charset="-122"/>
                <a:cs typeface="+mn-ea"/>
                <a:sym typeface="+mn-lt"/>
              </a:rPr>
              <a:t>02.</a:t>
            </a:r>
            <a:r>
              <a:rPr lang="zh-CN" altLang="en-US" sz="3200" dirty="0">
                <a:solidFill>
                  <a:schemeClr val="accent1"/>
                </a:solidFill>
                <a:latin typeface="微软雅黑" panose="020B0503020204020204" charset="-122"/>
                <a:ea typeface="微软雅黑" panose="020B0503020204020204" charset="-122"/>
                <a:cs typeface="+mn-ea"/>
                <a:sym typeface="+mn-lt"/>
              </a:rPr>
              <a:t> </a:t>
            </a:r>
            <a:r>
              <a:rPr lang="en-US" altLang="zh-CN" sz="3200" dirty="0">
                <a:solidFill>
                  <a:schemeClr val="tx1">
                    <a:lumMod val="85000"/>
                    <a:lumOff val="15000"/>
                  </a:schemeClr>
                </a:solidFill>
                <a:latin typeface="微软雅黑" panose="020B0503020204020204" charset="-122"/>
                <a:ea typeface="微软雅黑" panose="020B0503020204020204" charset="-122"/>
                <a:cs typeface="+mn-ea"/>
                <a:sym typeface="+mn-lt"/>
              </a:rPr>
              <a:t>2026</a:t>
            </a:r>
            <a:r>
              <a:rPr lang="zh-CN" altLang="en-US" sz="3200" dirty="0">
                <a:solidFill>
                  <a:schemeClr val="tx1">
                    <a:lumMod val="85000"/>
                    <a:lumOff val="15000"/>
                  </a:schemeClr>
                </a:solidFill>
                <a:latin typeface="微软雅黑" panose="020B0503020204020204" charset="-122"/>
                <a:ea typeface="微软雅黑" panose="020B0503020204020204" charset="-122"/>
                <a:cs typeface="+mn-ea"/>
                <a:sym typeface="+mn-lt"/>
              </a:rPr>
              <a:t>年安全生产月</a:t>
            </a:r>
            <a:endParaRPr lang="en-US" altLang="zh-CN" sz="3200" dirty="0">
              <a:solidFill>
                <a:schemeClr val="tx1">
                  <a:lumMod val="85000"/>
                  <a:lumOff val="15000"/>
                </a:schemeClr>
              </a:solidFill>
              <a:latin typeface="微软雅黑" panose="020B0503020204020204" charset="-122"/>
              <a:ea typeface="微软雅黑" panose="020B0503020204020204" charset="-122"/>
              <a:cs typeface="+mn-ea"/>
              <a:sym typeface="+mn-lt"/>
            </a:endParaRPr>
          </a:p>
        </p:txBody>
      </p:sp>
      <p:sp>
        <p:nvSpPr>
          <p:cNvPr id="17" name="PA-文本框 88"/>
          <p:cNvSpPr txBox="1"/>
          <p:nvPr>
            <p:custDataLst>
              <p:tags r:id="rId4"/>
            </p:custDataLst>
          </p:nvPr>
        </p:nvSpPr>
        <p:spPr>
          <a:xfrm>
            <a:off x="5611930" y="3888692"/>
            <a:ext cx="5616902" cy="492125"/>
          </a:xfrm>
          <a:prstGeom prst="rect">
            <a:avLst/>
          </a:prstGeom>
          <a:noFill/>
        </p:spPr>
        <p:txBody>
          <a:bodyPr wrap="square" lIns="0" tIns="0" rIns="0" bIns="0" rtlCol="0">
            <a:spAutoFit/>
          </a:bodyPr>
          <a:lstStyle/>
          <a:p>
            <a:pPr hangingPunct="0"/>
            <a:r>
              <a:rPr lang="en-US" altLang="zh-CN" sz="3200" dirty="0">
                <a:solidFill>
                  <a:schemeClr val="accent1"/>
                </a:solidFill>
                <a:latin typeface="微软雅黑" panose="020B0503020204020204" charset="-122"/>
                <a:ea typeface="微软雅黑" panose="020B0503020204020204" charset="-122"/>
                <a:cs typeface="+mn-ea"/>
                <a:sym typeface="+mn-lt"/>
              </a:rPr>
              <a:t>03. </a:t>
            </a:r>
            <a:r>
              <a:rPr lang="zh-CN" altLang="en-US" sz="3200" dirty="0">
                <a:solidFill>
                  <a:schemeClr val="tx1">
                    <a:lumMod val="85000"/>
                    <a:lumOff val="15000"/>
                  </a:schemeClr>
                </a:solidFill>
                <a:latin typeface="微软雅黑" panose="020B0503020204020204" charset="-122"/>
                <a:ea typeface="微软雅黑" panose="020B0503020204020204" charset="-122"/>
                <a:cs typeface="+mn-ea"/>
                <a:sym typeface="+mn-lt"/>
              </a:rPr>
              <a:t>安全生产月活动要求</a:t>
            </a:r>
            <a:endParaRPr lang="zh-CN" altLang="en-US" sz="3200" dirty="0">
              <a:solidFill>
                <a:schemeClr val="tx1">
                  <a:lumMod val="85000"/>
                  <a:lumOff val="15000"/>
                </a:schemeClr>
              </a:solidFill>
              <a:latin typeface="微软雅黑" panose="020B0503020204020204" charset="-122"/>
              <a:ea typeface="微软雅黑" panose="020B0503020204020204" charset="-122"/>
              <a:cs typeface="+mn-ea"/>
              <a:sym typeface="+mn-lt"/>
            </a:endParaRPr>
          </a:p>
        </p:txBody>
      </p:sp>
      <p:sp>
        <p:nvSpPr>
          <p:cNvPr id="18" name="PA-文本框 88"/>
          <p:cNvSpPr txBox="1"/>
          <p:nvPr>
            <p:custDataLst>
              <p:tags r:id="rId5"/>
            </p:custDataLst>
          </p:nvPr>
        </p:nvSpPr>
        <p:spPr>
          <a:xfrm>
            <a:off x="4780080" y="4676092"/>
            <a:ext cx="5616902" cy="492125"/>
          </a:xfrm>
          <a:prstGeom prst="rect">
            <a:avLst/>
          </a:prstGeom>
          <a:noFill/>
        </p:spPr>
        <p:txBody>
          <a:bodyPr wrap="square" lIns="0" tIns="0" rIns="0" bIns="0" rtlCol="0">
            <a:spAutoFit/>
          </a:bodyPr>
          <a:lstStyle/>
          <a:p>
            <a:pPr hangingPunct="0"/>
            <a:r>
              <a:rPr lang="en-US" altLang="zh-CN" sz="3200" dirty="0">
                <a:solidFill>
                  <a:schemeClr val="accent1"/>
                </a:solidFill>
                <a:latin typeface="微软雅黑" panose="020B0503020204020204" charset="-122"/>
                <a:ea typeface="微软雅黑" panose="020B0503020204020204" charset="-122"/>
                <a:cs typeface="+mn-ea"/>
                <a:sym typeface="+mn-lt"/>
              </a:rPr>
              <a:t>04. </a:t>
            </a:r>
            <a:r>
              <a:rPr lang="zh-CN" altLang="en-US" sz="3200" dirty="0">
                <a:solidFill>
                  <a:schemeClr val="tx1">
                    <a:lumMod val="85000"/>
                    <a:lumOff val="15000"/>
                  </a:schemeClr>
                </a:solidFill>
                <a:latin typeface="微软雅黑" panose="020B0503020204020204" charset="-122"/>
                <a:ea typeface="微软雅黑" panose="020B0503020204020204" charset="-122"/>
                <a:cs typeface="+mn-ea"/>
                <a:sym typeface="+mn-lt"/>
              </a:rPr>
              <a:t>安全生产基本知识</a:t>
            </a:r>
            <a:endParaRPr lang="zh-CN" altLang="en-US" sz="3200" dirty="0">
              <a:solidFill>
                <a:schemeClr val="tx1">
                  <a:lumMod val="85000"/>
                  <a:lumOff val="15000"/>
                </a:schemeClr>
              </a:solidFill>
              <a:latin typeface="微软雅黑" panose="020B0503020204020204" charset="-122"/>
              <a:ea typeface="微软雅黑" panose="020B0503020204020204" charset="-122"/>
              <a:cs typeface="+mn-ea"/>
              <a:sym typeface="+mn-lt"/>
            </a:endParaRPr>
          </a:p>
        </p:txBody>
      </p:sp>
      <p:sp>
        <p:nvSpPr>
          <p:cNvPr id="19" name="PA-文本框 88"/>
          <p:cNvSpPr txBox="1"/>
          <p:nvPr>
            <p:custDataLst>
              <p:tags r:id="rId6"/>
            </p:custDataLst>
          </p:nvPr>
        </p:nvSpPr>
        <p:spPr>
          <a:xfrm>
            <a:off x="3948230" y="5463492"/>
            <a:ext cx="5616902" cy="492125"/>
          </a:xfrm>
          <a:prstGeom prst="rect">
            <a:avLst/>
          </a:prstGeom>
          <a:noFill/>
        </p:spPr>
        <p:txBody>
          <a:bodyPr wrap="square" lIns="0" tIns="0" rIns="0" bIns="0" rtlCol="0">
            <a:spAutoFit/>
          </a:bodyPr>
          <a:lstStyle/>
          <a:p>
            <a:pPr hangingPunct="0"/>
            <a:r>
              <a:rPr lang="en-US" altLang="zh-CN" sz="3200" dirty="0">
                <a:solidFill>
                  <a:schemeClr val="accent1"/>
                </a:solidFill>
                <a:latin typeface="微软雅黑" panose="020B0503020204020204" charset="-122"/>
                <a:ea typeface="微软雅黑" panose="020B0503020204020204" charset="-122"/>
                <a:cs typeface="+mn-ea"/>
                <a:sym typeface="+mn-lt"/>
              </a:rPr>
              <a:t>05. </a:t>
            </a:r>
            <a:r>
              <a:rPr lang="zh-CN" altLang="en-US" sz="3200" dirty="0">
                <a:solidFill>
                  <a:schemeClr val="tx1">
                    <a:lumMod val="85000"/>
                    <a:lumOff val="15000"/>
                  </a:schemeClr>
                </a:solidFill>
                <a:latin typeface="微软雅黑" panose="020B0503020204020204" charset="-122"/>
                <a:ea typeface="微软雅黑" panose="020B0503020204020204" charset="-122"/>
                <a:cs typeface="+mn-ea"/>
                <a:sym typeface="+mn-lt"/>
              </a:rPr>
              <a:t>人人讲安全、个个会应急</a:t>
            </a:r>
            <a:endParaRPr lang="zh-CN" altLang="en-US" sz="3200" dirty="0">
              <a:solidFill>
                <a:schemeClr val="tx1">
                  <a:lumMod val="85000"/>
                  <a:lumOff val="15000"/>
                </a:schemeClr>
              </a:solidFill>
              <a:latin typeface="微软雅黑" panose="020B0503020204020204" charset="-122"/>
              <a:ea typeface="微软雅黑" panose="020B0503020204020204" charset="-122"/>
              <a:cs typeface="+mn-ea"/>
              <a:sym typeface="+mn-lt"/>
            </a:endParaRPr>
          </a:p>
        </p:txBody>
      </p:sp>
      <p:sp>
        <p:nvSpPr>
          <p:cNvPr id="20" name="文本框 19"/>
          <p:cNvSpPr txBox="1"/>
          <p:nvPr/>
        </p:nvSpPr>
        <p:spPr>
          <a:xfrm>
            <a:off x="9123136" y="623334"/>
            <a:ext cx="2510064" cy="1322070"/>
          </a:xfrm>
          <a:prstGeom prst="rect">
            <a:avLst/>
          </a:prstGeom>
          <a:noFill/>
        </p:spPr>
        <p:txBody>
          <a:bodyPr wrap="square" rtlCol="0">
            <a:spAutoFit/>
          </a:bodyPr>
          <a:lstStyle/>
          <a:p>
            <a:pPr algn="ctr"/>
            <a:r>
              <a:rPr lang="zh-CN" altLang="en-US" sz="8000" dirty="0">
                <a:solidFill>
                  <a:schemeClr val="accent1"/>
                </a:solidFill>
                <a:latin typeface="微软雅黑" panose="020B0503020204020204" charset="-122"/>
                <a:ea typeface="微软雅黑" panose="020B0503020204020204" charset="-122"/>
              </a:rPr>
              <a:t>目录</a:t>
            </a:r>
            <a:endParaRPr lang="zh-CN" altLang="en-US" sz="8000" dirty="0">
              <a:solidFill>
                <a:schemeClr val="accent1"/>
              </a:solidFill>
              <a:latin typeface="微软雅黑" panose="020B0503020204020204" charset="-122"/>
              <a:ea typeface="微软雅黑" panose="020B0503020204020204" charset="-122"/>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1250" advTm="2000">
        <p14:flip dir="r"/>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decel="10000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to="" calcmode="lin" valueType="num">
                                      <p:cBhvr>
                                        <p:cTn id="12" dur="500" fill="hold">
                                          <p:stCondLst>
                                            <p:cond delay="0"/>
                                          </p:stCondLst>
                                        </p:cTn>
                                        <p:tgtEl>
                                          <p:spTgt spid="20"/>
                                        </p:tgtEl>
                                        <p:attrNameLst>
                                          <p:attrName>ppt_w</p:attrName>
                                        </p:attrNameLst>
                                      </p:cBhvr>
                                      <p:tavLst>
                                        <p:tav tm="0" fmla="$">
                                          <p:val>
                                            <p:fltVal val="0"/>
                                          </p:val>
                                        </p:tav>
                                        <p:tav tm="100000" fmla="$">
                                          <p:val>
                                            <p:strVal val="#ppt_w"/>
                                          </p:val>
                                        </p:tav>
                                      </p:tavLst>
                                    </p:anim>
                                    <p:anim to="" calcmode="lin" valueType="num">
                                      <p:cBhvr>
                                        <p:cTn id="13" dur="500" fill="hold">
                                          <p:stCondLst>
                                            <p:cond delay="0"/>
                                          </p:stCondLst>
                                        </p:cTn>
                                        <p:tgtEl>
                                          <p:spTgt spid="20"/>
                                        </p:tgtEl>
                                        <p:attrNameLst>
                                          <p:attrName>ppt_h</p:attrName>
                                        </p:attrNameLst>
                                      </p:cBhvr>
                                      <p:tavLst>
                                        <p:tav tm="0" fmla="$">
                                          <p:val>
                                            <p:fltVal val="0"/>
                                          </p:val>
                                        </p:tav>
                                        <p:tav tm="100000" fmla="$">
                                          <p:val>
                                            <p:strVal val="#ppt_h"/>
                                          </p:val>
                                        </p:tav>
                                      </p:tavLst>
                                    </p:anim>
                                    <p:anim from="0" to="1" calcmode="lin" valueType="num">
                                      <p:cBhvr>
                                        <p:cTn id="14" dur="500" fill="hold">
                                          <p:stCondLst>
                                            <p:cond delay="0"/>
                                          </p:stCondLst>
                                        </p:cTn>
                                        <p:tgtEl>
                                          <p:spTgt spid="20"/>
                                        </p:tgtEl>
                                        <p:attrNameLst>
                                          <p:attrName>style.opacity</p:attrName>
                                        </p:attrNameLst>
                                      </p:cBhvr>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accel="30000" decel="7000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from="0" to="1" calcmode="lin" valueType="num">
                                      <p:cBhvr>
                                        <p:cTn id="19" dur="600" decel="100000" fill="hold">
                                          <p:stCondLst>
                                            <p:cond delay="0"/>
                                          </p:stCondLst>
                                        </p:cTn>
                                        <p:tgtEl>
                                          <p:spTgt spid="15"/>
                                        </p:tgtEl>
                                        <p:attrNameLst>
                                          <p:attrName>style.opacity</p:attrName>
                                        </p:attrNameLst>
                                      </p:cBhvr>
                                    </p:anim>
                                    <p:anim to="" calcmode="lin" valueType="num">
                                      <p:cBhvr>
                                        <p:cTn id="20" dur="750" fill="hold">
                                          <p:stCondLst>
                                            <p:cond delay="0"/>
                                          </p:stCondLst>
                                        </p:cTn>
                                        <p:tgtEl>
                                          <p:spTgt spid="15"/>
                                        </p:tgtEl>
                                        <p:attrNameLst>
                                          <p:attrName>ppt_h</p:attrName>
                                        </p:attrNameLst>
                                      </p:cBhvr>
                                      <p:tavLst>
                                        <p:tav tm="0" fmla="$">
                                          <p:val>
                                            <p:strVal val="ppt_h*2.1"/>
                                          </p:val>
                                        </p:tav>
                                        <p:tav tm="45000" fmla="$">
                                          <p:val>
                                            <p:strVal val="ppt_h*1.04"/>
                                          </p:val>
                                        </p:tav>
                                        <p:tav tm="100000" fmla="$">
                                          <p:val>
                                            <p:strVal val="#ppt_h"/>
                                          </p:val>
                                        </p:tav>
                                      </p:tavLst>
                                    </p:anim>
                                    <p:anim to="" calcmode="lin" valueType="num">
                                      <p:cBhvr>
                                        <p:cTn id="21" dur="750" fill="hold">
                                          <p:stCondLst>
                                            <p:cond delay="0"/>
                                          </p:stCondLst>
                                        </p:cTn>
                                        <p:tgtEl>
                                          <p:spTgt spid="15"/>
                                        </p:tgtEl>
                                        <p:attrNameLst>
                                          <p:attrName>ppt_w</p:attrName>
                                        </p:attrNameLst>
                                      </p:cBhvr>
                                      <p:tavLst>
                                        <p:tav tm="0" fmla="$">
                                          <p:val>
                                            <p:strVal val="ppt_w*2.1"/>
                                          </p:val>
                                        </p:tav>
                                        <p:tav tm="45000" fmla="$">
                                          <p:val>
                                            <p:strVal val="ppt_w*1.04"/>
                                          </p:val>
                                        </p:tav>
                                        <p:tav tm="100000" fmla="$">
                                          <p:val>
                                            <p:strVal val="#ppt_w"/>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accel="30000" decel="7000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from="0" to="1" calcmode="lin" valueType="num">
                                      <p:cBhvr>
                                        <p:cTn id="26" dur="600" decel="100000" fill="hold">
                                          <p:stCondLst>
                                            <p:cond delay="0"/>
                                          </p:stCondLst>
                                        </p:cTn>
                                        <p:tgtEl>
                                          <p:spTgt spid="16"/>
                                        </p:tgtEl>
                                        <p:attrNameLst>
                                          <p:attrName>style.opacity</p:attrName>
                                        </p:attrNameLst>
                                      </p:cBhvr>
                                    </p:anim>
                                    <p:anim to="" calcmode="lin" valueType="num">
                                      <p:cBhvr>
                                        <p:cTn id="27" dur="750" fill="hold">
                                          <p:stCondLst>
                                            <p:cond delay="0"/>
                                          </p:stCondLst>
                                        </p:cTn>
                                        <p:tgtEl>
                                          <p:spTgt spid="16"/>
                                        </p:tgtEl>
                                        <p:attrNameLst>
                                          <p:attrName>ppt_h</p:attrName>
                                        </p:attrNameLst>
                                      </p:cBhvr>
                                      <p:tavLst>
                                        <p:tav tm="0" fmla="$">
                                          <p:val>
                                            <p:strVal val="ppt_h*2.1"/>
                                          </p:val>
                                        </p:tav>
                                        <p:tav tm="45000" fmla="$">
                                          <p:val>
                                            <p:strVal val="ppt_h*1.04"/>
                                          </p:val>
                                        </p:tav>
                                        <p:tav tm="100000" fmla="$">
                                          <p:val>
                                            <p:strVal val="#ppt_h"/>
                                          </p:val>
                                        </p:tav>
                                      </p:tavLst>
                                    </p:anim>
                                    <p:anim to="" calcmode="lin" valueType="num">
                                      <p:cBhvr>
                                        <p:cTn id="28" dur="750" fill="hold">
                                          <p:stCondLst>
                                            <p:cond delay="0"/>
                                          </p:stCondLst>
                                        </p:cTn>
                                        <p:tgtEl>
                                          <p:spTgt spid="16"/>
                                        </p:tgtEl>
                                        <p:attrNameLst>
                                          <p:attrName>ppt_w</p:attrName>
                                        </p:attrNameLst>
                                      </p:cBhvr>
                                      <p:tavLst>
                                        <p:tav tm="0" fmla="$">
                                          <p:val>
                                            <p:strVal val="ppt_w*2.1"/>
                                          </p:val>
                                        </p:tav>
                                        <p:tav tm="45000" fmla="$">
                                          <p:val>
                                            <p:strVal val="ppt_w*1.04"/>
                                          </p:val>
                                        </p:tav>
                                        <p:tav tm="100000" fmla="$">
                                          <p:val>
                                            <p:strVal val="#ppt_w"/>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accel="30000" decel="7000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from="0" to="1" calcmode="lin" valueType="num">
                                      <p:cBhvr>
                                        <p:cTn id="33" dur="600" decel="100000" fill="hold">
                                          <p:stCondLst>
                                            <p:cond delay="0"/>
                                          </p:stCondLst>
                                        </p:cTn>
                                        <p:tgtEl>
                                          <p:spTgt spid="17"/>
                                        </p:tgtEl>
                                        <p:attrNameLst>
                                          <p:attrName>style.opacity</p:attrName>
                                        </p:attrNameLst>
                                      </p:cBhvr>
                                    </p:anim>
                                    <p:anim to="" calcmode="lin" valueType="num">
                                      <p:cBhvr>
                                        <p:cTn id="34" dur="750" fill="hold">
                                          <p:stCondLst>
                                            <p:cond delay="0"/>
                                          </p:stCondLst>
                                        </p:cTn>
                                        <p:tgtEl>
                                          <p:spTgt spid="17"/>
                                        </p:tgtEl>
                                        <p:attrNameLst>
                                          <p:attrName>ppt_h</p:attrName>
                                        </p:attrNameLst>
                                      </p:cBhvr>
                                      <p:tavLst>
                                        <p:tav tm="0" fmla="$">
                                          <p:val>
                                            <p:strVal val="ppt_h*2.1"/>
                                          </p:val>
                                        </p:tav>
                                        <p:tav tm="45000" fmla="$">
                                          <p:val>
                                            <p:strVal val="ppt_h*1.04"/>
                                          </p:val>
                                        </p:tav>
                                        <p:tav tm="100000" fmla="$">
                                          <p:val>
                                            <p:strVal val="#ppt_h"/>
                                          </p:val>
                                        </p:tav>
                                      </p:tavLst>
                                    </p:anim>
                                    <p:anim to="" calcmode="lin" valueType="num">
                                      <p:cBhvr>
                                        <p:cTn id="35" dur="750" fill="hold">
                                          <p:stCondLst>
                                            <p:cond delay="0"/>
                                          </p:stCondLst>
                                        </p:cTn>
                                        <p:tgtEl>
                                          <p:spTgt spid="17"/>
                                        </p:tgtEl>
                                        <p:attrNameLst>
                                          <p:attrName>ppt_w</p:attrName>
                                        </p:attrNameLst>
                                      </p:cBhvr>
                                      <p:tavLst>
                                        <p:tav tm="0" fmla="$">
                                          <p:val>
                                            <p:strVal val="ppt_w*2.1"/>
                                          </p:val>
                                        </p:tav>
                                        <p:tav tm="45000" fmla="$">
                                          <p:val>
                                            <p:strVal val="ppt_w*1.04"/>
                                          </p:val>
                                        </p:tav>
                                        <p:tav tm="100000" fmla="$">
                                          <p:val>
                                            <p:strVal val="#ppt_w"/>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accel="30000" decel="7000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 from="0" to="1" calcmode="lin" valueType="num">
                                      <p:cBhvr>
                                        <p:cTn id="40" dur="600" decel="100000" fill="hold">
                                          <p:stCondLst>
                                            <p:cond delay="0"/>
                                          </p:stCondLst>
                                        </p:cTn>
                                        <p:tgtEl>
                                          <p:spTgt spid="18"/>
                                        </p:tgtEl>
                                        <p:attrNameLst>
                                          <p:attrName>style.opacity</p:attrName>
                                        </p:attrNameLst>
                                      </p:cBhvr>
                                    </p:anim>
                                    <p:anim to="" calcmode="lin" valueType="num">
                                      <p:cBhvr>
                                        <p:cTn id="41" dur="750" fill="hold">
                                          <p:stCondLst>
                                            <p:cond delay="0"/>
                                          </p:stCondLst>
                                        </p:cTn>
                                        <p:tgtEl>
                                          <p:spTgt spid="18"/>
                                        </p:tgtEl>
                                        <p:attrNameLst>
                                          <p:attrName>ppt_h</p:attrName>
                                        </p:attrNameLst>
                                      </p:cBhvr>
                                      <p:tavLst>
                                        <p:tav tm="0" fmla="$">
                                          <p:val>
                                            <p:strVal val="ppt_h*2.1"/>
                                          </p:val>
                                        </p:tav>
                                        <p:tav tm="45000" fmla="$">
                                          <p:val>
                                            <p:strVal val="ppt_h*1.04"/>
                                          </p:val>
                                        </p:tav>
                                        <p:tav tm="100000" fmla="$">
                                          <p:val>
                                            <p:strVal val="#ppt_h"/>
                                          </p:val>
                                        </p:tav>
                                      </p:tavLst>
                                    </p:anim>
                                    <p:anim to="" calcmode="lin" valueType="num">
                                      <p:cBhvr>
                                        <p:cTn id="42" dur="750" fill="hold">
                                          <p:stCondLst>
                                            <p:cond delay="0"/>
                                          </p:stCondLst>
                                        </p:cTn>
                                        <p:tgtEl>
                                          <p:spTgt spid="18"/>
                                        </p:tgtEl>
                                        <p:attrNameLst>
                                          <p:attrName>ppt_w</p:attrName>
                                        </p:attrNameLst>
                                      </p:cBhvr>
                                      <p:tavLst>
                                        <p:tav tm="0" fmla="$">
                                          <p:val>
                                            <p:strVal val="ppt_w*2.1"/>
                                          </p:val>
                                        </p:tav>
                                        <p:tav tm="45000" fmla="$">
                                          <p:val>
                                            <p:strVal val="ppt_w*1.04"/>
                                          </p:val>
                                        </p:tav>
                                        <p:tav tm="100000" fmla="$">
                                          <p:val>
                                            <p:strVal val="#ppt_w"/>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accel="30000" decel="7000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 from="0" to="1" calcmode="lin" valueType="num">
                                      <p:cBhvr>
                                        <p:cTn id="47" dur="600" decel="100000" fill="hold">
                                          <p:stCondLst>
                                            <p:cond delay="0"/>
                                          </p:stCondLst>
                                        </p:cTn>
                                        <p:tgtEl>
                                          <p:spTgt spid="19"/>
                                        </p:tgtEl>
                                        <p:attrNameLst>
                                          <p:attrName>style.opacity</p:attrName>
                                        </p:attrNameLst>
                                      </p:cBhvr>
                                    </p:anim>
                                    <p:anim to="" calcmode="lin" valueType="num">
                                      <p:cBhvr>
                                        <p:cTn id="48" dur="750" fill="hold">
                                          <p:stCondLst>
                                            <p:cond delay="0"/>
                                          </p:stCondLst>
                                        </p:cTn>
                                        <p:tgtEl>
                                          <p:spTgt spid="19"/>
                                        </p:tgtEl>
                                        <p:attrNameLst>
                                          <p:attrName>ppt_h</p:attrName>
                                        </p:attrNameLst>
                                      </p:cBhvr>
                                      <p:tavLst>
                                        <p:tav tm="0" fmla="$">
                                          <p:val>
                                            <p:strVal val="ppt_h*2.1"/>
                                          </p:val>
                                        </p:tav>
                                        <p:tav tm="45000" fmla="$">
                                          <p:val>
                                            <p:strVal val="ppt_h*1.04"/>
                                          </p:val>
                                        </p:tav>
                                        <p:tav tm="100000" fmla="$">
                                          <p:val>
                                            <p:strVal val="#ppt_h"/>
                                          </p:val>
                                        </p:tav>
                                      </p:tavLst>
                                    </p:anim>
                                    <p:anim to="" calcmode="lin" valueType="num">
                                      <p:cBhvr>
                                        <p:cTn id="49" dur="750" fill="hold">
                                          <p:stCondLst>
                                            <p:cond delay="0"/>
                                          </p:stCondLst>
                                        </p:cTn>
                                        <p:tgtEl>
                                          <p:spTgt spid="19"/>
                                        </p:tgtEl>
                                        <p:attrNameLst>
                                          <p:attrName>ppt_w</p:attrName>
                                        </p:attrNameLst>
                                      </p:cBhvr>
                                      <p:tavLst>
                                        <p:tav tm="0" fmla="$">
                                          <p:val>
                                            <p:strVal val="ppt_w*2.1"/>
                                          </p:val>
                                        </p:tav>
                                        <p:tav tm="45000" fmla="$">
                                          <p:val>
                                            <p:strVal val="ppt_w*1.04"/>
                                          </p:val>
                                        </p:tav>
                                        <p:tav tm="100000" fmla="$">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P spid="16" grpId="0"/>
      <p:bldP spid="17" grpId="0"/>
      <p:bldP spid="18" grpId="0"/>
      <p:bldP spid="19"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298448" y="457200"/>
            <a:ext cx="2316480" cy="460375"/>
          </a:xfrm>
          <a:prstGeom prst="rect">
            <a:avLst/>
          </a:prstGeom>
          <a:noFill/>
        </p:spPr>
        <p:txBody>
          <a:bodyPr wrap="none" rtlCol="0">
            <a:spAutoFit/>
          </a:bodyPr>
          <a:lstStyle/>
          <a:p>
            <a:r>
              <a:rPr lang="zh-CN" altLang="en-US" sz="2400" dirty="0">
                <a:solidFill>
                  <a:schemeClr val="tx1">
                    <a:lumMod val="85000"/>
                    <a:lumOff val="15000"/>
                  </a:schemeClr>
                </a:solidFill>
                <a:latin typeface="微软雅黑" panose="020B0503020204020204" charset="-122"/>
                <a:ea typeface="微软雅黑" panose="020B0503020204020204" charset="-122"/>
              </a:rPr>
              <a:t>安全生产十不准</a:t>
            </a:r>
            <a:endParaRPr lang="zh-CN" altLang="en-US" sz="2400" dirty="0">
              <a:solidFill>
                <a:schemeClr val="tx1">
                  <a:lumMod val="85000"/>
                  <a:lumOff val="15000"/>
                </a:schemeClr>
              </a:solidFill>
              <a:latin typeface="微软雅黑" panose="020B0503020204020204" charset="-122"/>
              <a:ea typeface="微软雅黑" panose="020B0503020204020204" charset="-122"/>
            </a:endParaRPr>
          </a:p>
        </p:txBody>
      </p:sp>
      <p:grpSp>
        <p:nvGrpSpPr>
          <p:cNvPr id="11" name="组合 10"/>
          <p:cNvGrpSpPr/>
          <p:nvPr/>
        </p:nvGrpSpPr>
        <p:grpSpPr>
          <a:xfrm>
            <a:off x="1484714" y="1464734"/>
            <a:ext cx="10032999" cy="4919133"/>
            <a:chOff x="1484714" y="1464734"/>
            <a:chExt cx="10032999" cy="4919133"/>
          </a:xfrm>
        </p:grpSpPr>
        <p:sp>
          <p:nvSpPr>
            <p:cNvPr id="10" name="矩形: 圆角 9"/>
            <p:cNvSpPr/>
            <p:nvPr/>
          </p:nvSpPr>
          <p:spPr>
            <a:xfrm>
              <a:off x="5636268" y="3138601"/>
              <a:ext cx="1122665" cy="1122665"/>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72000" bIns="36000" rtlCol="0"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sz="2000" dirty="0">
                <a:latin typeface="微软雅黑" panose="020B0503020204020204" charset="-122"/>
                <a:ea typeface="微软雅黑" panose="020B0503020204020204" charset="-122"/>
                <a:sym typeface="思源黑体 CN Medium" panose="020B0600000000000000" pitchFamily="34" charset="-122"/>
              </a:endParaRPr>
            </a:p>
          </p:txBody>
        </p:sp>
        <p:sp>
          <p:nvSpPr>
            <p:cNvPr id="6" name="矩形: 圆角 5"/>
            <p:cNvSpPr/>
            <p:nvPr/>
          </p:nvSpPr>
          <p:spPr>
            <a:xfrm>
              <a:off x="1484714" y="1625601"/>
              <a:ext cx="5080000" cy="4148667"/>
            </a:xfrm>
            <a:prstGeom prst="roundRect">
              <a:avLst>
                <a:gd name="adj" fmla="val 6871"/>
              </a:avLst>
            </a:prstGeom>
            <a:solidFill>
              <a:schemeClr val="bg1"/>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1.</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不戴安全帽，不准进入施工现场。</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a:p>
              <a:pPr>
                <a:lnSpc>
                  <a:spcPct val="150000"/>
                </a:lnSpc>
              </a:pP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2.</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高空作业不挂安全网、不系安全带，不准施工。</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a:p>
              <a:pPr>
                <a:lnSpc>
                  <a:spcPct val="150000"/>
                </a:lnSpc>
              </a:pP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3.</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穿高跟鞋、拖鞋、赤脚不准作业。</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a:p>
              <a:pPr>
                <a:lnSpc>
                  <a:spcPct val="150000"/>
                </a:lnSpc>
              </a:pP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4.</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工作时间不准喝酒，酒后不准作业。</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a:p>
              <a:pPr>
                <a:lnSpc>
                  <a:spcPct val="150000"/>
                </a:lnSpc>
              </a:pP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5.</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高空作业所用物料不准随便抛下。</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a:p>
              <a:pPr>
                <a:lnSpc>
                  <a:spcPct val="150000"/>
                </a:lnSpc>
              </a:pP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6.</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电源开关不准一闸多用。</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a:p>
              <a:pPr>
                <a:lnSpc>
                  <a:spcPct val="150000"/>
                </a:lnSpc>
              </a:pP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7.</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机械设备不准带病运行。</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a:p>
              <a:pPr>
                <a:lnSpc>
                  <a:spcPct val="150000"/>
                </a:lnSpc>
              </a:pP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8.</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机械设备的安全防护装置不完善不准使用。</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a:p>
              <a:pPr>
                <a:lnSpc>
                  <a:spcPct val="150000"/>
                </a:lnSpc>
              </a:pP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9.</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吊车无人指挥、看不清起落点不准吊装。</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a:p>
              <a:pPr>
                <a:lnSpc>
                  <a:spcPct val="150000"/>
                </a:lnSpc>
              </a:pP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10.</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防火禁区不准吸烟。</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pic>
          <p:nvPicPr>
            <p:cNvPr id="9" name="图片 8" descr="建筑的设计&#10;&#10;AI 生成的内容可能不正确。"/>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598580" y="1464734"/>
              <a:ext cx="4919133" cy="4919133"/>
            </a:xfrm>
            <a:prstGeom prst="rect">
              <a:avLst/>
            </a:prstGeom>
          </p:spPr>
        </p:pic>
      </p:gr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250" advTm="2000">
        <p14:flip dir="r"/>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1"/>
          <p:cNvSpPr/>
          <p:nvPr/>
        </p:nvSpPr>
        <p:spPr>
          <a:xfrm>
            <a:off x="5614416" y="448641"/>
            <a:ext cx="6577584" cy="6409359"/>
          </a:xfrm>
          <a:prstGeom prst="triangle">
            <a:avLst>
              <a:gd name="adj" fmla="val 100000"/>
            </a:avLst>
          </a:prstGeom>
          <a:blipFill>
            <a:blip r:embed="rId1"/>
            <a:srcRect/>
            <a:stretch>
              <a:fillRect l="-4186" t="81" r="-69682" b="-8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任意多边形: 形状 2"/>
          <p:cNvSpPr/>
          <p:nvPr/>
        </p:nvSpPr>
        <p:spPr>
          <a:xfrm>
            <a:off x="4988840" y="5099972"/>
            <a:ext cx="2994489" cy="1762094"/>
          </a:xfrm>
          <a:custGeom>
            <a:avLst/>
            <a:gdLst>
              <a:gd name="connsiteX0" fmla="*/ 3714500 w 6150951"/>
              <a:gd name="connsiteY0" fmla="*/ 0 h 3619500"/>
              <a:gd name="connsiteX1" fmla="*/ 6150951 w 6150951"/>
              <a:gd name="connsiteY1" fmla="*/ 0 h 3619500"/>
              <a:gd name="connsiteX2" fmla="*/ 2436451 w 6150951"/>
              <a:gd name="connsiteY2" fmla="*/ 3619500 h 3619500"/>
              <a:gd name="connsiteX3" fmla="*/ 0 w 6150951"/>
              <a:gd name="connsiteY3" fmla="*/ 3619500 h 3619500"/>
            </a:gdLst>
            <a:ahLst/>
            <a:cxnLst>
              <a:cxn ang="0">
                <a:pos x="connsiteX0" y="connsiteY0"/>
              </a:cxn>
              <a:cxn ang="0">
                <a:pos x="connsiteX1" y="connsiteY1"/>
              </a:cxn>
              <a:cxn ang="0">
                <a:pos x="connsiteX2" y="connsiteY2"/>
              </a:cxn>
              <a:cxn ang="0">
                <a:pos x="connsiteX3" y="connsiteY3"/>
              </a:cxn>
            </a:cxnLst>
            <a:rect l="l" t="t" r="r" b="b"/>
            <a:pathLst>
              <a:path w="6150951" h="3619500">
                <a:moveTo>
                  <a:pt x="3714500" y="0"/>
                </a:moveTo>
                <a:lnTo>
                  <a:pt x="6150951" y="0"/>
                </a:lnTo>
                <a:lnTo>
                  <a:pt x="2436451" y="3619500"/>
                </a:lnTo>
                <a:lnTo>
                  <a:pt x="0" y="361950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任意多边形: 形状 4"/>
          <p:cNvSpPr/>
          <p:nvPr/>
        </p:nvSpPr>
        <p:spPr>
          <a:xfrm>
            <a:off x="9532258" y="3658496"/>
            <a:ext cx="2659743" cy="2591719"/>
          </a:xfrm>
          <a:custGeom>
            <a:avLst/>
            <a:gdLst>
              <a:gd name="connsiteX0" fmla="*/ 2659743 w 2659743"/>
              <a:gd name="connsiteY0" fmla="*/ 0 h 2591719"/>
              <a:gd name="connsiteX1" fmla="*/ 2659743 w 2659743"/>
              <a:gd name="connsiteY1" fmla="*/ 940515 h 2591719"/>
              <a:gd name="connsiteX2" fmla="*/ 965200 w 2659743"/>
              <a:gd name="connsiteY2" fmla="*/ 2591719 h 2591719"/>
              <a:gd name="connsiteX3" fmla="*/ 0 w 2659743"/>
              <a:gd name="connsiteY3" fmla="*/ 2591719 h 2591719"/>
            </a:gdLst>
            <a:ahLst/>
            <a:cxnLst>
              <a:cxn ang="0">
                <a:pos x="connsiteX0" y="connsiteY0"/>
              </a:cxn>
              <a:cxn ang="0">
                <a:pos x="connsiteX1" y="connsiteY1"/>
              </a:cxn>
              <a:cxn ang="0">
                <a:pos x="connsiteX2" y="connsiteY2"/>
              </a:cxn>
              <a:cxn ang="0">
                <a:pos x="connsiteX3" y="connsiteY3"/>
              </a:cxn>
            </a:cxnLst>
            <a:rect l="l" t="t" r="r" b="b"/>
            <a:pathLst>
              <a:path w="2659743" h="2591719">
                <a:moveTo>
                  <a:pt x="2659743" y="0"/>
                </a:moveTo>
                <a:lnTo>
                  <a:pt x="2659743" y="940515"/>
                </a:lnTo>
                <a:lnTo>
                  <a:pt x="965200" y="2591719"/>
                </a:lnTo>
                <a:lnTo>
                  <a:pt x="0" y="2591719"/>
                </a:lnTo>
                <a:close/>
              </a:path>
            </a:pathLst>
          </a:custGeom>
          <a:solidFill>
            <a:schemeClr val="bg1">
              <a:alpha val="6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6" name="直接连接符 5"/>
          <p:cNvCxnSpPr/>
          <p:nvPr/>
        </p:nvCxnSpPr>
        <p:spPr>
          <a:xfrm flipH="1">
            <a:off x="9486900" y="0"/>
            <a:ext cx="2705100" cy="2705100"/>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a:off x="10363200" y="2597150"/>
            <a:ext cx="1828800" cy="1828800"/>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2743200" y="0"/>
            <a:ext cx="7824987" cy="5532823"/>
            <a:chOff x="2979059" y="1"/>
            <a:chExt cx="3517871" cy="2487385"/>
          </a:xfrm>
        </p:grpSpPr>
        <p:sp>
          <p:nvSpPr>
            <p:cNvPr id="9" name="任意多边形: 形状 8"/>
            <p:cNvSpPr/>
            <p:nvPr/>
          </p:nvSpPr>
          <p:spPr>
            <a:xfrm>
              <a:off x="2979059" y="1"/>
              <a:ext cx="3517871" cy="2487385"/>
            </a:xfrm>
            <a:custGeom>
              <a:avLst/>
              <a:gdLst>
                <a:gd name="connsiteX0" fmla="*/ 2552671 w 3517871"/>
                <a:gd name="connsiteY0" fmla="*/ 0 h 2487385"/>
                <a:gd name="connsiteX1" fmla="*/ 3517871 w 3517871"/>
                <a:gd name="connsiteY1" fmla="*/ 0 h 2487385"/>
                <a:gd name="connsiteX2" fmla="*/ 965200 w 3517871"/>
                <a:gd name="connsiteY2" fmla="*/ 2487385 h 2487385"/>
                <a:gd name="connsiteX3" fmla="*/ 0 w 3517871"/>
                <a:gd name="connsiteY3" fmla="*/ 2487385 h 2487385"/>
              </a:gdLst>
              <a:ahLst/>
              <a:cxnLst>
                <a:cxn ang="0">
                  <a:pos x="connsiteX0" y="connsiteY0"/>
                </a:cxn>
                <a:cxn ang="0">
                  <a:pos x="connsiteX1" y="connsiteY1"/>
                </a:cxn>
                <a:cxn ang="0">
                  <a:pos x="connsiteX2" y="connsiteY2"/>
                </a:cxn>
                <a:cxn ang="0">
                  <a:pos x="connsiteX3" y="connsiteY3"/>
                </a:cxn>
              </a:cxnLst>
              <a:rect l="l" t="t" r="r" b="b"/>
              <a:pathLst>
                <a:path w="3517871" h="2487385">
                  <a:moveTo>
                    <a:pt x="2552671" y="0"/>
                  </a:moveTo>
                  <a:lnTo>
                    <a:pt x="3517871" y="0"/>
                  </a:lnTo>
                  <a:lnTo>
                    <a:pt x="965200" y="2487385"/>
                  </a:lnTo>
                  <a:lnTo>
                    <a:pt x="0" y="2487385"/>
                  </a:lnTo>
                  <a:close/>
                </a:path>
              </a:pathLst>
            </a:custGeom>
            <a:gradFill flip="none" rotWithShape="1">
              <a:gsLst>
                <a:gs pos="0">
                  <a:srgbClr val="CCD3E6">
                    <a:alpha val="20000"/>
                  </a:srgbClr>
                </a:gs>
                <a:gs pos="100000">
                  <a:srgbClr val="CCD3E6">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任意多边形: 形状 9"/>
            <p:cNvSpPr/>
            <p:nvPr/>
          </p:nvSpPr>
          <p:spPr>
            <a:xfrm>
              <a:off x="3516087" y="1"/>
              <a:ext cx="2043243" cy="1050471"/>
            </a:xfrm>
            <a:custGeom>
              <a:avLst/>
              <a:gdLst>
                <a:gd name="connsiteX0" fmla="*/ 1078043 w 2043243"/>
                <a:gd name="connsiteY0" fmla="*/ 0 h 1050471"/>
                <a:gd name="connsiteX1" fmla="*/ 2043243 w 2043243"/>
                <a:gd name="connsiteY1" fmla="*/ 0 h 1050471"/>
                <a:gd name="connsiteX2" fmla="*/ 965200 w 2043243"/>
                <a:gd name="connsiteY2" fmla="*/ 1050471 h 1050471"/>
                <a:gd name="connsiteX3" fmla="*/ 0 w 2043243"/>
                <a:gd name="connsiteY3" fmla="*/ 1050471 h 1050471"/>
              </a:gdLst>
              <a:ahLst/>
              <a:cxnLst>
                <a:cxn ang="0">
                  <a:pos x="connsiteX0" y="connsiteY0"/>
                </a:cxn>
                <a:cxn ang="0">
                  <a:pos x="connsiteX1" y="connsiteY1"/>
                </a:cxn>
                <a:cxn ang="0">
                  <a:pos x="connsiteX2" y="connsiteY2"/>
                </a:cxn>
                <a:cxn ang="0">
                  <a:pos x="connsiteX3" y="connsiteY3"/>
                </a:cxn>
              </a:cxnLst>
              <a:rect l="l" t="t" r="r" b="b"/>
              <a:pathLst>
                <a:path w="2043243" h="1050471">
                  <a:moveTo>
                    <a:pt x="1078043" y="0"/>
                  </a:moveTo>
                  <a:lnTo>
                    <a:pt x="2043243" y="0"/>
                  </a:lnTo>
                  <a:lnTo>
                    <a:pt x="965200" y="1050471"/>
                  </a:lnTo>
                  <a:lnTo>
                    <a:pt x="0" y="1050471"/>
                  </a:lnTo>
                  <a:close/>
                </a:path>
              </a:pathLst>
            </a:custGeom>
            <a:gradFill flip="none" rotWithShape="1">
              <a:gsLst>
                <a:gs pos="0">
                  <a:srgbClr val="CCD3E6">
                    <a:alpha val="40000"/>
                  </a:srgbClr>
                </a:gs>
                <a:gs pos="100000">
                  <a:srgbClr val="CCD3E6">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12" name="任意多边形: 形状 11"/>
          <p:cNvSpPr/>
          <p:nvPr/>
        </p:nvSpPr>
        <p:spPr>
          <a:xfrm>
            <a:off x="0" y="0"/>
            <a:ext cx="1205888" cy="584200"/>
          </a:xfrm>
          <a:custGeom>
            <a:avLst/>
            <a:gdLst>
              <a:gd name="connsiteX0" fmla="*/ 0 w 1205888"/>
              <a:gd name="connsiteY0" fmla="*/ 0 h 584200"/>
              <a:gd name="connsiteX1" fmla="*/ 1205888 w 1205888"/>
              <a:gd name="connsiteY1" fmla="*/ 0 h 584200"/>
              <a:gd name="connsiteX2" fmla="*/ 606354 w 1205888"/>
              <a:gd name="connsiteY2" fmla="*/ 584200 h 584200"/>
              <a:gd name="connsiteX3" fmla="*/ 0 w 1205888"/>
              <a:gd name="connsiteY3" fmla="*/ 584200 h 584200"/>
            </a:gdLst>
            <a:ahLst/>
            <a:cxnLst>
              <a:cxn ang="0">
                <a:pos x="connsiteX0" y="connsiteY0"/>
              </a:cxn>
              <a:cxn ang="0">
                <a:pos x="connsiteX1" y="connsiteY1"/>
              </a:cxn>
              <a:cxn ang="0">
                <a:pos x="connsiteX2" y="connsiteY2"/>
              </a:cxn>
              <a:cxn ang="0">
                <a:pos x="connsiteX3" y="connsiteY3"/>
              </a:cxn>
            </a:cxnLst>
            <a:rect l="l" t="t" r="r" b="b"/>
            <a:pathLst>
              <a:path w="1205888" h="584200">
                <a:moveTo>
                  <a:pt x="0" y="0"/>
                </a:moveTo>
                <a:lnTo>
                  <a:pt x="1205888" y="0"/>
                </a:lnTo>
                <a:lnTo>
                  <a:pt x="606354" y="584200"/>
                </a:lnTo>
                <a:lnTo>
                  <a:pt x="0" y="584200"/>
                </a:ln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13" name="组合 12"/>
          <p:cNvGrpSpPr/>
          <p:nvPr/>
        </p:nvGrpSpPr>
        <p:grpSpPr>
          <a:xfrm>
            <a:off x="2222500" y="2248807"/>
            <a:ext cx="6895193" cy="4609193"/>
            <a:chOff x="2349500" y="2248807"/>
            <a:chExt cx="6895193" cy="4609193"/>
          </a:xfrm>
        </p:grpSpPr>
        <p:cxnSp>
          <p:nvCxnSpPr>
            <p:cNvPr id="14" name="直接连接符 13"/>
            <p:cNvCxnSpPr/>
            <p:nvPr/>
          </p:nvCxnSpPr>
          <p:spPr>
            <a:xfrm flipH="1">
              <a:off x="46355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44069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H="1">
              <a:off x="41783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39497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H="1">
              <a:off x="37211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a:off x="34925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32639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30353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28067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a:off x="25781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H="1">
              <a:off x="23495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grpSp>
      <p:sp>
        <p:nvSpPr>
          <p:cNvPr id="25" name="文本框 24"/>
          <p:cNvSpPr txBox="1"/>
          <p:nvPr/>
        </p:nvSpPr>
        <p:spPr>
          <a:xfrm>
            <a:off x="918936" y="1499634"/>
            <a:ext cx="5875564" cy="1198880"/>
          </a:xfrm>
          <a:prstGeom prst="rect">
            <a:avLst/>
          </a:prstGeom>
          <a:noFill/>
        </p:spPr>
        <p:txBody>
          <a:bodyPr wrap="square" rtlCol="0">
            <a:spAutoFit/>
          </a:bodyPr>
          <a:lstStyle/>
          <a:p>
            <a:r>
              <a:rPr lang="en-US" altLang="zh-CN" sz="7200" dirty="0">
                <a:solidFill>
                  <a:schemeClr val="accent1"/>
                </a:solidFill>
                <a:latin typeface="微软雅黑" panose="020B0503020204020204" charset="-122"/>
                <a:ea typeface="微软雅黑" panose="020B0503020204020204" charset="-122"/>
              </a:rPr>
              <a:t>PART -05.</a:t>
            </a:r>
            <a:endParaRPr lang="en-US" altLang="zh-CN" sz="7200" dirty="0">
              <a:solidFill>
                <a:schemeClr val="accent1"/>
              </a:solidFill>
              <a:latin typeface="微软雅黑" panose="020B0503020204020204" charset="-122"/>
              <a:ea typeface="微软雅黑" panose="020B0503020204020204" charset="-122"/>
            </a:endParaRPr>
          </a:p>
        </p:txBody>
      </p:sp>
      <p:sp>
        <p:nvSpPr>
          <p:cNvPr id="26" name="文本框 25"/>
          <p:cNvSpPr txBox="1"/>
          <p:nvPr/>
        </p:nvSpPr>
        <p:spPr>
          <a:xfrm>
            <a:off x="880836" y="2669492"/>
            <a:ext cx="7601798" cy="2306955"/>
          </a:xfrm>
          <a:prstGeom prst="rect">
            <a:avLst/>
          </a:prstGeom>
          <a:noFill/>
        </p:spPr>
        <p:txBody>
          <a:bodyPr wrap="square" rtlCol="0">
            <a:spAutoFit/>
          </a:bodyPr>
          <a:lstStyle/>
          <a:p>
            <a:r>
              <a:rPr lang="zh-CN" altLang="en-US" sz="7200" dirty="0">
                <a:solidFill>
                  <a:schemeClr val="tx1">
                    <a:lumMod val="85000"/>
                    <a:lumOff val="15000"/>
                  </a:schemeClr>
                </a:solidFill>
                <a:latin typeface="微软雅黑" panose="020B0503020204020204" charset="-122"/>
                <a:ea typeface="微软雅黑" panose="020B0503020204020204" charset="-122"/>
              </a:rPr>
              <a:t>人人讲安全、个个会应急</a:t>
            </a:r>
            <a:endParaRPr lang="zh-CN" altLang="en-US" sz="7200" dirty="0">
              <a:solidFill>
                <a:schemeClr val="tx1">
                  <a:lumMod val="85000"/>
                  <a:lumOff val="15000"/>
                </a:schemeClr>
              </a:solidFill>
              <a:latin typeface="微软雅黑" panose="020B0503020204020204" charset="-122"/>
              <a:ea typeface="微软雅黑" panose="020B0503020204020204" charset="-122"/>
            </a:endParaRPr>
          </a:p>
        </p:txBody>
      </p:sp>
      <p:sp>
        <p:nvSpPr>
          <p:cNvPr id="27" name="PA-文本框 88"/>
          <p:cNvSpPr txBox="1"/>
          <p:nvPr>
            <p:custDataLst>
              <p:tags r:id="rId2"/>
            </p:custDataLst>
          </p:nvPr>
        </p:nvSpPr>
        <p:spPr>
          <a:xfrm>
            <a:off x="3922890" y="4083496"/>
            <a:ext cx="2817364" cy="525016"/>
          </a:xfrm>
          <a:prstGeom prst="rect">
            <a:avLst/>
          </a:prstGeom>
          <a:noFill/>
        </p:spPr>
        <p:txBody>
          <a:bodyPr wrap="square" lIns="0" tIns="0" rIns="0" bIns="0" rtlCol="0">
            <a:spAutoFit/>
          </a:bodyPr>
          <a:lstStyle/>
          <a:p>
            <a:pPr hangingPunct="0">
              <a:lnSpc>
                <a:spcPct val="150000"/>
              </a:lnSpc>
            </a:pPr>
            <a:r>
              <a:rPr lang="en-US" altLang="zh-CN" sz="1200" dirty="0">
                <a:solidFill>
                  <a:schemeClr val="tx1">
                    <a:lumMod val="65000"/>
                    <a:lumOff val="35000"/>
                  </a:schemeClr>
                </a:solidFill>
                <a:cs typeface="+mn-ea"/>
                <a:sym typeface="+mn-lt"/>
              </a:rPr>
              <a:t>You can also format the appropriate text and adjust the line spacing of</a:t>
            </a:r>
            <a:endParaRPr lang="en-US" altLang="zh-CN" sz="1200" dirty="0">
              <a:solidFill>
                <a:schemeClr val="tx1">
                  <a:lumMod val="65000"/>
                  <a:lumOff val="35000"/>
                </a:schemeClr>
              </a:solidFill>
              <a:cs typeface="+mn-ea"/>
              <a:sym typeface="+mn-lt"/>
            </a:endParaRPr>
          </a:p>
        </p:txBody>
      </p:sp>
      <p:sp>
        <p:nvSpPr>
          <p:cNvPr id="28" name="PA-文本框 88"/>
          <p:cNvSpPr txBox="1"/>
          <p:nvPr>
            <p:custDataLst>
              <p:tags r:id="rId3"/>
            </p:custDataLst>
          </p:nvPr>
        </p:nvSpPr>
        <p:spPr>
          <a:xfrm>
            <a:off x="1487721" y="412373"/>
            <a:ext cx="5616902" cy="215444"/>
          </a:xfrm>
          <a:prstGeom prst="rect">
            <a:avLst/>
          </a:prstGeom>
          <a:noFill/>
        </p:spPr>
        <p:txBody>
          <a:bodyPr wrap="square" lIns="0" tIns="0" rIns="0" bIns="0" rtlCol="0">
            <a:spAutoFit/>
          </a:bodyPr>
          <a:lstStyle/>
          <a:p>
            <a:pPr algn="dist" hangingPunct="0"/>
            <a:r>
              <a:rPr lang="zh-CN" altLang="en-US"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mn-ea"/>
                <a:sym typeface="+mn-lt"/>
              </a:rPr>
              <a:t>人人讲安全、个个会应急</a:t>
            </a:r>
            <a:r>
              <a:rPr lang="en-US" altLang="zh-CN"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mn-ea"/>
                <a:sym typeface="+mn-lt"/>
              </a:rPr>
              <a:t>——</a:t>
            </a:r>
            <a:r>
              <a:rPr lang="zh-CN" altLang="en-US"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mn-ea"/>
                <a:sym typeface="+mn-lt"/>
              </a:rPr>
              <a:t>查找身边安全隐患</a:t>
            </a:r>
            <a:endParaRPr lang="zh-CN" altLang="en-US"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mn-ea"/>
              <a:sym typeface="+mn-lt"/>
            </a:endParaRPr>
          </a:p>
        </p:txBody>
      </p:sp>
      <p:grpSp>
        <p:nvGrpSpPr>
          <p:cNvPr id="29" name="组合 28"/>
          <p:cNvGrpSpPr/>
          <p:nvPr/>
        </p:nvGrpSpPr>
        <p:grpSpPr>
          <a:xfrm rot="16200000" flipH="1">
            <a:off x="1382660" y="5334898"/>
            <a:ext cx="206485" cy="914400"/>
            <a:chOff x="8290832" y="4887686"/>
            <a:chExt cx="296617" cy="1313542"/>
          </a:xfrm>
          <a:solidFill>
            <a:schemeClr val="accent1"/>
          </a:solidFill>
        </p:grpSpPr>
        <p:grpSp>
          <p:nvGrpSpPr>
            <p:cNvPr id="30" name="组合 29"/>
            <p:cNvGrpSpPr/>
            <p:nvPr/>
          </p:nvGrpSpPr>
          <p:grpSpPr>
            <a:xfrm>
              <a:off x="8452757" y="5040086"/>
              <a:ext cx="134692" cy="1161142"/>
              <a:chOff x="8490857" y="4963886"/>
              <a:chExt cx="134692" cy="1161142"/>
            </a:xfrm>
            <a:grpFill/>
          </p:grpSpPr>
          <p:sp>
            <p:nvSpPr>
              <p:cNvPr id="37" name="等腰三角形 36"/>
              <p:cNvSpPr/>
              <p:nvPr/>
            </p:nvSpPr>
            <p:spPr>
              <a:xfrm>
                <a:off x="8490857" y="4963886"/>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等腰三角形 37"/>
              <p:cNvSpPr/>
              <p:nvPr/>
            </p:nvSpPr>
            <p:spPr>
              <a:xfrm>
                <a:off x="8490857" y="5225143"/>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p:cNvSpPr/>
              <p:nvPr/>
            </p:nvSpPr>
            <p:spPr>
              <a:xfrm>
                <a:off x="8490857" y="5486400"/>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等腰三角形 39"/>
              <p:cNvSpPr/>
              <p:nvPr/>
            </p:nvSpPr>
            <p:spPr>
              <a:xfrm>
                <a:off x="8490857" y="5747657"/>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等腰三角形 40"/>
              <p:cNvSpPr/>
              <p:nvPr/>
            </p:nvSpPr>
            <p:spPr>
              <a:xfrm>
                <a:off x="8490857" y="6008914"/>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p:nvPr/>
          </p:nvGrpSpPr>
          <p:grpSpPr>
            <a:xfrm>
              <a:off x="8290832" y="4887686"/>
              <a:ext cx="134692" cy="1161142"/>
              <a:chOff x="8490857" y="4963886"/>
              <a:chExt cx="134692" cy="1161142"/>
            </a:xfrm>
            <a:grpFill/>
          </p:grpSpPr>
          <p:sp>
            <p:nvSpPr>
              <p:cNvPr id="32" name="等腰三角形 31"/>
              <p:cNvSpPr/>
              <p:nvPr/>
            </p:nvSpPr>
            <p:spPr>
              <a:xfrm>
                <a:off x="8490857" y="4963886"/>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等腰三角形 32"/>
              <p:cNvSpPr/>
              <p:nvPr/>
            </p:nvSpPr>
            <p:spPr>
              <a:xfrm>
                <a:off x="8490857" y="5225143"/>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等腰三角形 33"/>
              <p:cNvSpPr/>
              <p:nvPr/>
            </p:nvSpPr>
            <p:spPr>
              <a:xfrm>
                <a:off x="8490857" y="5486400"/>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等腰三角形 34"/>
              <p:cNvSpPr/>
              <p:nvPr/>
            </p:nvSpPr>
            <p:spPr>
              <a:xfrm>
                <a:off x="8490857" y="5747657"/>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等腰三角形 35"/>
              <p:cNvSpPr/>
              <p:nvPr/>
            </p:nvSpPr>
            <p:spPr>
              <a:xfrm>
                <a:off x="8490857" y="6008914"/>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250" advTm="2000">
        <p14:switch dir="r"/>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decel="10000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to="" calcmode="lin" valueType="num">
                                      <p:cBhvr>
                                        <p:cTn id="7" dur="500" fill="hold">
                                          <p:stCondLst>
                                            <p:cond delay="0"/>
                                          </p:stCondLst>
                                        </p:cTn>
                                        <p:tgtEl>
                                          <p:spTgt spid="25"/>
                                        </p:tgtEl>
                                        <p:attrNameLst>
                                          <p:attrName>ppt_w</p:attrName>
                                        </p:attrNameLst>
                                      </p:cBhvr>
                                      <p:tavLst>
                                        <p:tav tm="0" fmla="$">
                                          <p:val>
                                            <p:fltVal val="0"/>
                                          </p:val>
                                        </p:tav>
                                        <p:tav tm="100000" fmla="$">
                                          <p:val>
                                            <p:strVal val="#ppt_w"/>
                                          </p:val>
                                        </p:tav>
                                      </p:tavLst>
                                    </p:anim>
                                    <p:anim to="" calcmode="lin" valueType="num">
                                      <p:cBhvr>
                                        <p:cTn id="8" dur="500" fill="hold">
                                          <p:stCondLst>
                                            <p:cond delay="0"/>
                                          </p:stCondLst>
                                        </p:cTn>
                                        <p:tgtEl>
                                          <p:spTgt spid="25"/>
                                        </p:tgtEl>
                                        <p:attrNameLst>
                                          <p:attrName>ppt_h</p:attrName>
                                        </p:attrNameLst>
                                      </p:cBhvr>
                                      <p:tavLst>
                                        <p:tav tm="0" fmla="$">
                                          <p:val>
                                            <p:fltVal val="0"/>
                                          </p:val>
                                        </p:tav>
                                        <p:tav tm="100000" fmla="$">
                                          <p:val>
                                            <p:strVal val="#ppt_h"/>
                                          </p:val>
                                        </p:tav>
                                      </p:tavLst>
                                    </p:anim>
                                    <p:anim from="0" to="1" calcmode="lin" valueType="num">
                                      <p:cBhvr>
                                        <p:cTn id="9" dur="500" fill="hold">
                                          <p:stCondLst>
                                            <p:cond delay="0"/>
                                          </p:stCondLst>
                                        </p:cTn>
                                        <p:tgtEl>
                                          <p:spTgt spid="25"/>
                                        </p:tgtEl>
                                        <p:attrNameLst>
                                          <p:attrName>style.opacity</p:attrName>
                                        </p:attrNameLst>
                                      </p:cBhvr>
                                    </p:anim>
                                  </p:childTnLst>
                                </p:cTn>
                              </p:par>
                            </p:childTnLst>
                          </p:cTn>
                        </p:par>
                        <p:par>
                          <p:cTn id="10" fill="hold">
                            <p:stCondLst>
                              <p:cond delay="500"/>
                            </p:stCondLst>
                            <p:childTnLst>
                              <p:par>
                                <p:cTn id="11" presetID="10" presetClass="entr" presetSubtype="0" decel="100000" fill="hold" grpId="0" nodeType="afterEffect">
                                  <p:stCondLst>
                                    <p:cond delay="0"/>
                                  </p:stCondLst>
                                  <p:iterate type="lt">
                                    <p:tmPct val="10000"/>
                                  </p:iterate>
                                  <p:childTnLst>
                                    <p:set>
                                      <p:cBhvr>
                                        <p:cTn id="12" dur="1" fill="hold">
                                          <p:stCondLst>
                                            <p:cond delay="0"/>
                                          </p:stCondLst>
                                        </p:cTn>
                                        <p:tgtEl>
                                          <p:spTgt spid="26"/>
                                        </p:tgtEl>
                                        <p:attrNameLst>
                                          <p:attrName>style.visibility</p:attrName>
                                        </p:attrNameLst>
                                      </p:cBhvr>
                                      <p:to>
                                        <p:strVal val="visible"/>
                                      </p:to>
                                    </p:set>
                                    <p:anim to="" calcmode="lin" valueType="num">
                                      <p:cBhvr>
                                        <p:cTn id="13" dur="500" fill="hold">
                                          <p:stCondLst>
                                            <p:cond delay="0"/>
                                          </p:stCondLst>
                                        </p:cTn>
                                        <p:tgtEl>
                                          <p:spTgt spid="26"/>
                                        </p:tgtEl>
                                        <p:attrNameLst>
                                          <p:attrName>ppt_w</p:attrName>
                                        </p:attrNameLst>
                                      </p:cBhvr>
                                      <p:tavLst>
                                        <p:tav tm="0" fmla="$">
                                          <p:val>
                                            <p:fltVal val="0"/>
                                          </p:val>
                                        </p:tav>
                                        <p:tav tm="100000" fmla="$">
                                          <p:val>
                                            <p:strVal val="#ppt_w"/>
                                          </p:val>
                                        </p:tav>
                                      </p:tavLst>
                                    </p:anim>
                                    <p:anim to="" calcmode="lin" valueType="num">
                                      <p:cBhvr>
                                        <p:cTn id="14" dur="500" fill="hold">
                                          <p:stCondLst>
                                            <p:cond delay="0"/>
                                          </p:stCondLst>
                                        </p:cTn>
                                        <p:tgtEl>
                                          <p:spTgt spid="26"/>
                                        </p:tgtEl>
                                        <p:attrNameLst>
                                          <p:attrName>ppt_h</p:attrName>
                                        </p:attrNameLst>
                                      </p:cBhvr>
                                      <p:tavLst>
                                        <p:tav tm="0" fmla="$">
                                          <p:val>
                                            <p:fltVal val="0"/>
                                          </p:val>
                                        </p:tav>
                                        <p:tav tm="100000" fmla="$">
                                          <p:val>
                                            <p:strVal val="#ppt_h"/>
                                          </p:val>
                                        </p:tav>
                                      </p:tavLst>
                                    </p:anim>
                                    <p:anim from="0" to="1" calcmode="lin" valueType="num">
                                      <p:cBhvr>
                                        <p:cTn id="15" dur="500" fill="hold">
                                          <p:stCondLst>
                                            <p:cond delay="0"/>
                                          </p:stCondLst>
                                        </p:cTn>
                                        <p:tgtEl>
                                          <p:spTgt spid="26"/>
                                        </p:tgtEl>
                                        <p:attrNameLst>
                                          <p:attrName>style.opacity</p:attrName>
                                        </p:attrNameLst>
                                      </p:cBhvr>
                                    </p:anim>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1298448" y="457200"/>
            <a:ext cx="3230880" cy="460375"/>
          </a:xfrm>
          <a:prstGeom prst="rect">
            <a:avLst/>
          </a:prstGeom>
          <a:noFill/>
        </p:spPr>
        <p:txBody>
          <a:bodyPr wrap="none" rtlCol="0">
            <a:spAutoFit/>
          </a:bodyPr>
          <a:lstStyle/>
          <a:p>
            <a:r>
              <a:rPr lang="zh-CN" altLang="en-US" sz="2400" dirty="0">
                <a:solidFill>
                  <a:schemeClr val="tx1">
                    <a:lumMod val="85000"/>
                    <a:lumOff val="15000"/>
                  </a:schemeClr>
                </a:solidFill>
                <a:latin typeface="微软雅黑" panose="020B0503020204020204" charset="-122"/>
                <a:ea typeface="微软雅黑" panose="020B0503020204020204" charset="-122"/>
              </a:rPr>
              <a:t>主要危险源及应对措施</a:t>
            </a:r>
            <a:endParaRPr lang="zh-CN" altLang="en-US" sz="2400" dirty="0">
              <a:solidFill>
                <a:schemeClr val="tx1">
                  <a:lumMod val="85000"/>
                  <a:lumOff val="15000"/>
                </a:schemeClr>
              </a:solidFill>
              <a:latin typeface="微软雅黑" panose="020B0503020204020204" charset="-122"/>
              <a:ea typeface="微软雅黑" panose="020B0503020204020204" charset="-122"/>
            </a:endParaRPr>
          </a:p>
        </p:txBody>
      </p:sp>
      <p:grpSp>
        <p:nvGrpSpPr>
          <p:cNvPr id="43" name="组合 42"/>
          <p:cNvGrpSpPr/>
          <p:nvPr/>
        </p:nvGrpSpPr>
        <p:grpSpPr>
          <a:xfrm>
            <a:off x="-387667" y="698810"/>
            <a:ext cx="11920855" cy="5965206"/>
            <a:chOff x="-387667" y="698810"/>
            <a:chExt cx="11920855" cy="5965206"/>
          </a:xfrm>
        </p:grpSpPr>
        <p:sp>
          <p:nvSpPr>
            <p:cNvPr id="21" name="矩形: 圆角 20"/>
            <p:cNvSpPr/>
            <p:nvPr/>
          </p:nvSpPr>
          <p:spPr>
            <a:xfrm>
              <a:off x="1370307" y="1567335"/>
              <a:ext cx="2160000" cy="64800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charset="-122"/>
                  <a:ea typeface="微软雅黑" panose="020B0503020204020204" charset="-122"/>
                </a:rPr>
                <a:t>滑坡 塌方</a:t>
              </a:r>
              <a:endParaRPr lang="zh-CN" altLang="en-US" sz="2400" dirty="0">
                <a:latin typeface="微软雅黑" panose="020B0503020204020204" charset="-122"/>
                <a:ea typeface="微软雅黑" panose="020B0503020204020204" charset="-122"/>
              </a:endParaRPr>
            </a:p>
          </p:txBody>
        </p:sp>
        <p:sp>
          <p:nvSpPr>
            <p:cNvPr id="23" name="箭头: 右 4"/>
            <p:cNvSpPr/>
            <p:nvPr/>
          </p:nvSpPr>
          <p:spPr>
            <a:xfrm>
              <a:off x="-387667" y="698810"/>
              <a:ext cx="11920855" cy="5965206"/>
            </a:xfrm>
            <a:custGeom>
              <a:avLst/>
              <a:gdLst>
                <a:gd name="connsiteX0" fmla="*/ 0 w 10810240"/>
                <a:gd name="connsiteY0" fmla="*/ 815340 h 3261360"/>
                <a:gd name="connsiteX1" fmla="*/ 9179560 w 10810240"/>
                <a:gd name="connsiteY1" fmla="*/ 815340 h 3261360"/>
                <a:gd name="connsiteX2" fmla="*/ 9179560 w 10810240"/>
                <a:gd name="connsiteY2" fmla="*/ 0 h 3261360"/>
                <a:gd name="connsiteX3" fmla="*/ 10810240 w 10810240"/>
                <a:gd name="connsiteY3" fmla="*/ 1630680 h 3261360"/>
                <a:gd name="connsiteX4" fmla="*/ 9179560 w 10810240"/>
                <a:gd name="connsiteY4" fmla="*/ 3261360 h 3261360"/>
                <a:gd name="connsiteX5" fmla="*/ 9179560 w 10810240"/>
                <a:gd name="connsiteY5" fmla="*/ 2446020 h 3261360"/>
                <a:gd name="connsiteX6" fmla="*/ 0 w 10810240"/>
                <a:gd name="connsiteY6" fmla="*/ 2446020 h 3261360"/>
                <a:gd name="connsiteX7" fmla="*/ 0 w 10810240"/>
                <a:gd name="connsiteY7" fmla="*/ 815340 h 3261360"/>
                <a:gd name="connsiteX0-1" fmla="*/ 0 w 11856720"/>
                <a:gd name="connsiteY0-2" fmla="*/ 0 h 4386580"/>
                <a:gd name="connsiteX1-3" fmla="*/ 10226040 w 11856720"/>
                <a:gd name="connsiteY1-4" fmla="*/ 1940560 h 4386580"/>
                <a:gd name="connsiteX2-5" fmla="*/ 10226040 w 11856720"/>
                <a:gd name="connsiteY2-6" fmla="*/ 1125220 h 4386580"/>
                <a:gd name="connsiteX3-7" fmla="*/ 11856720 w 11856720"/>
                <a:gd name="connsiteY3-8" fmla="*/ 2755900 h 4386580"/>
                <a:gd name="connsiteX4-9" fmla="*/ 10226040 w 11856720"/>
                <a:gd name="connsiteY4-10" fmla="*/ 4386580 h 4386580"/>
                <a:gd name="connsiteX5-11" fmla="*/ 10226040 w 11856720"/>
                <a:gd name="connsiteY5-12" fmla="*/ 3571240 h 4386580"/>
                <a:gd name="connsiteX6-13" fmla="*/ 1046480 w 11856720"/>
                <a:gd name="connsiteY6-14" fmla="*/ 3571240 h 4386580"/>
                <a:gd name="connsiteX7-15" fmla="*/ 0 w 11856720"/>
                <a:gd name="connsiteY7-16" fmla="*/ 0 h 4386580"/>
                <a:gd name="connsiteX0-17" fmla="*/ 0 w 11856720"/>
                <a:gd name="connsiteY0-18" fmla="*/ 0 h 5552440"/>
                <a:gd name="connsiteX1-19" fmla="*/ 10226040 w 11856720"/>
                <a:gd name="connsiteY1-20" fmla="*/ 1940560 h 5552440"/>
                <a:gd name="connsiteX2-21" fmla="*/ 10226040 w 11856720"/>
                <a:gd name="connsiteY2-22" fmla="*/ 1125220 h 5552440"/>
                <a:gd name="connsiteX3-23" fmla="*/ 11856720 w 11856720"/>
                <a:gd name="connsiteY3-24" fmla="*/ 2755900 h 5552440"/>
                <a:gd name="connsiteX4-25" fmla="*/ 10226040 w 11856720"/>
                <a:gd name="connsiteY4-26" fmla="*/ 4386580 h 5552440"/>
                <a:gd name="connsiteX5-27" fmla="*/ 10226040 w 11856720"/>
                <a:gd name="connsiteY5-28" fmla="*/ 3571240 h 5552440"/>
                <a:gd name="connsiteX6-29" fmla="*/ 10160 w 11856720"/>
                <a:gd name="connsiteY6-30" fmla="*/ 5552440 h 5552440"/>
                <a:gd name="connsiteX7-31" fmla="*/ 0 w 11856720"/>
                <a:gd name="connsiteY7-32" fmla="*/ 0 h 5552440"/>
                <a:gd name="connsiteX0-33" fmla="*/ 0 w 11856720"/>
                <a:gd name="connsiteY0-34" fmla="*/ 0 h 5552440"/>
                <a:gd name="connsiteX1-35" fmla="*/ 10226040 w 11856720"/>
                <a:gd name="connsiteY1-36" fmla="*/ 1940560 h 5552440"/>
                <a:gd name="connsiteX2-37" fmla="*/ 10226040 w 11856720"/>
                <a:gd name="connsiteY2-38" fmla="*/ 1125220 h 5552440"/>
                <a:gd name="connsiteX3-39" fmla="*/ 11856720 w 11856720"/>
                <a:gd name="connsiteY3-40" fmla="*/ 2755900 h 5552440"/>
                <a:gd name="connsiteX4-41" fmla="*/ 10226040 w 11856720"/>
                <a:gd name="connsiteY4-42" fmla="*/ 4386580 h 5552440"/>
                <a:gd name="connsiteX5-43" fmla="*/ 10226040 w 11856720"/>
                <a:gd name="connsiteY5-44" fmla="*/ 3571240 h 5552440"/>
                <a:gd name="connsiteX6-45" fmla="*/ 10160 w 11856720"/>
                <a:gd name="connsiteY6-46" fmla="*/ 5552440 h 5552440"/>
                <a:gd name="connsiteX7-47" fmla="*/ 0 w 11856720"/>
                <a:gd name="connsiteY7-48" fmla="*/ 0 h 5552440"/>
                <a:gd name="connsiteX0-49" fmla="*/ 0 w 11856720"/>
                <a:gd name="connsiteY0-50" fmla="*/ 0 h 5552440"/>
                <a:gd name="connsiteX1-51" fmla="*/ 10226040 w 11856720"/>
                <a:gd name="connsiteY1-52" fmla="*/ 1940560 h 5552440"/>
                <a:gd name="connsiteX2-53" fmla="*/ 10226040 w 11856720"/>
                <a:gd name="connsiteY2-54" fmla="*/ 1125220 h 5552440"/>
                <a:gd name="connsiteX3-55" fmla="*/ 11856720 w 11856720"/>
                <a:gd name="connsiteY3-56" fmla="*/ 2755900 h 5552440"/>
                <a:gd name="connsiteX4-57" fmla="*/ 10226040 w 11856720"/>
                <a:gd name="connsiteY4-58" fmla="*/ 4386580 h 5552440"/>
                <a:gd name="connsiteX5-59" fmla="*/ 10226040 w 11856720"/>
                <a:gd name="connsiteY5-60" fmla="*/ 3571240 h 5552440"/>
                <a:gd name="connsiteX6-61" fmla="*/ 10160 w 11856720"/>
                <a:gd name="connsiteY6-62" fmla="*/ 5552440 h 5552440"/>
                <a:gd name="connsiteX7-63" fmla="*/ 0 w 11856720"/>
                <a:gd name="connsiteY7-64" fmla="*/ 0 h 5552440"/>
                <a:gd name="connsiteX0-65" fmla="*/ 0 w 11856720"/>
                <a:gd name="connsiteY0-66" fmla="*/ 0 h 5552440"/>
                <a:gd name="connsiteX1-67" fmla="*/ 10226040 w 11856720"/>
                <a:gd name="connsiteY1-68" fmla="*/ 1940560 h 5552440"/>
                <a:gd name="connsiteX2-69" fmla="*/ 10226040 w 11856720"/>
                <a:gd name="connsiteY2-70" fmla="*/ 1125220 h 5552440"/>
                <a:gd name="connsiteX3-71" fmla="*/ 11856720 w 11856720"/>
                <a:gd name="connsiteY3-72" fmla="*/ 2755900 h 5552440"/>
                <a:gd name="connsiteX4-73" fmla="*/ 10226040 w 11856720"/>
                <a:gd name="connsiteY4-74" fmla="*/ 4386580 h 5552440"/>
                <a:gd name="connsiteX5-75" fmla="*/ 10226040 w 11856720"/>
                <a:gd name="connsiteY5-76" fmla="*/ 3571240 h 5552440"/>
                <a:gd name="connsiteX6-77" fmla="*/ 10160 w 11856720"/>
                <a:gd name="connsiteY6-78" fmla="*/ 5552440 h 5552440"/>
                <a:gd name="connsiteX7-79" fmla="*/ 0 w 11856720"/>
                <a:gd name="connsiteY7-80" fmla="*/ 0 h 5552440"/>
                <a:gd name="connsiteX0-81" fmla="*/ 0 w 11856720"/>
                <a:gd name="connsiteY0-82" fmla="*/ 0 h 5552440"/>
                <a:gd name="connsiteX1-83" fmla="*/ 10226040 w 11856720"/>
                <a:gd name="connsiteY1-84" fmla="*/ 1940560 h 5552440"/>
                <a:gd name="connsiteX2-85" fmla="*/ 10226040 w 11856720"/>
                <a:gd name="connsiteY2-86" fmla="*/ 1125220 h 5552440"/>
                <a:gd name="connsiteX3-87" fmla="*/ 11856720 w 11856720"/>
                <a:gd name="connsiteY3-88" fmla="*/ 2755900 h 5552440"/>
                <a:gd name="connsiteX4-89" fmla="*/ 10226040 w 11856720"/>
                <a:gd name="connsiteY4-90" fmla="*/ 4386580 h 5552440"/>
                <a:gd name="connsiteX5-91" fmla="*/ 10226040 w 11856720"/>
                <a:gd name="connsiteY5-92" fmla="*/ 3571240 h 5552440"/>
                <a:gd name="connsiteX6-93" fmla="*/ 10160 w 11856720"/>
                <a:gd name="connsiteY6-94" fmla="*/ 5552440 h 5552440"/>
                <a:gd name="connsiteX7-95" fmla="*/ 0 w 11856720"/>
                <a:gd name="connsiteY7-96" fmla="*/ 0 h 5552440"/>
                <a:gd name="connsiteX0-97" fmla="*/ 0 w 11856720"/>
                <a:gd name="connsiteY0-98" fmla="*/ 0 h 5552440"/>
                <a:gd name="connsiteX1-99" fmla="*/ 10226040 w 11856720"/>
                <a:gd name="connsiteY1-100" fmla="*/ 1940560 h 5552440"/>
                <a:gd name="connsiteX2-101" fmla="*/ 10226040 w 11856720"/>
                <a:gd name="connsiteY2-102" fmla="*/ 1125220 h 5552440"/>
                <a:gd name="connsiteX3-103" fmla="*/ 11856720 w 11856720"/>
                <a:gd name="connsiteY3-104" fmla="*/ 2755900 h 5552440"/>
                <a:gd name="connsiteX4-105" fmla="*/ 10226040 w 11856720"/>
                <a:gd name="connsiteY4-106" fmla="*/ 4386580 h 5552440"/>
                <a:gd name="connsiteX5-107" fmla="*/ 10226040 w 11856720"/>
                <a:gd name="connsiteY5-108" fmla="*/ 3571240 h 5552440"/>
                <a:gd name="connsiteX6-109" fmla="*/ 10160 w 11856720"/>
                <a:gd name="connsiteY6-110" fmla="*/ 5552440 h 5552440"/>
                <a:gd name="connsiteX7-111" fmla="*/ 0 w 11856720"/>
                <a:gd name="connsiteY7-112" fmla="*/ 0 h 5552440"/>
                <a:gd name="connsiteX0-113" fmla="*/ 0 w 11856720"/>
                <a:gd name="connsiteY0-114" fmla="*/ 0 h 5552440"/>
                <a:gd name="connsiteX1-115" fmla="*/ 10226040 w 11856720"/>
                <a:gd name="connsiteY1-116" fmla="*/ 1940560 h 5552440"/>
                <a:gd name="connsiteX2-117" fmla="*/ 10226040 w 11856720"/>
                <a:gd name="connsiteY2-118" fmla="*/ 1125220 h 5552440"/>
                <a:gd name="connsiteX3-119" fmla="*/ 11856720 w 11856720"/>
                <a:gd name="connsiteY3-120" fmla="*/ 2755900 h 5552440"/>
                <a:gd name="connsiteX4-121" fmla="*/ 10226040 w 11856720"/>
                <a:gd name="connsiteY4-122" fmla="*/ 4386580 h 5552440"/>
                <a:gd name="connsiteX5-123" fmla="*/ 10226040 w 11856720"/>
                <a:gd name="connsiteY5-124" fmla="*/ 3571240 h 5552440"/>
                <a:gd name="connsiteX6-125" fmla="*/ 10160 w 11856720"/>
                <a:gd name="connsiteY6-126" fmla="*/ 5552440 h 5552440"/>
                <a:gd name="connsiteX7-127" fmla="*/ 0 w 11856720"/>
                <a:gd name="connsiteY7-128" fmla="*/ 0 h 5552440"/>
                <a:gd name="connsiteX0-129" fmla="*/ 0 w 11856720"/>
                <a:gd name="connsiteY0-130" fmla="*/ 0 h 5552440"/>
                <a:gd name="connsiteX1-131" fmla="*/ 10226040 w 11856720"/>
                <a:gd name="connsiteY1-132" fmla="*/ 1940560 h 5552440"/>
                <a:gd name="connsiteX2-133" fmla="*/ 10226040 w 11856720"/>
                <a:gd name="connsiteY2-134" fmla="*/ 1125220 h 5552440"/>
                <a:gd name="connsiteX3-135" fmla="*/ 11856720 w 11856720"/>
                <a:gd name="connsiteY3-136" fmla="*/ 2755900 h 5552440"/>
                <a:gd name="connsiteX4-137" fmla="*/ 10226040 w 11856720"/>
                <a:gd name="connsiteY4-138" fmla="*/ 4386580 h 5552440"/>
                <a:gd name="connsiteX5-139" fmla="*/ 10195560 w 11856720"/>
                <a:gd name="connsiteY5-140" fmla="*/ 3337560 h 5552440"/>
                <a:gd name="connsiteX6-141" fmla="*/ 10160 w 11856720"/>
                <a:gd name="connsiteY6-142" fmla="*/ 5552440 h 5552440"/>
                <a:gd name="connsiteX7-143" fmla="*/ 0 w 11856720"/>
                <a:gd name="connsiteY7-144" fmla="*/ 0 h 5552440"/>
                <a:gd name="connsiteX0-145" fmla="*/ 0 w 11856720"/>
                <a:gd name="connsiteY0-146" fmla="*/ 0 h 5552440"/>
                <a:gd name="connsiteX1-147" fmla="*/ 10246360 w 11856720"/>
                <a:gd name="connsiteY1-148" fmla="*/ 2123440 h 5552440"/>
                <a:gd name="connsiteX2-149" fmla="*/ 10226040 w 11856720"/>
                <a:gd name="connsiteY2-150" fmla="*/ 1125220 h 5552440"/>
                <a:gd name="connsiteX3-151" fmla="*/ 11856720 w 11856720"/>
                <a:gd name="connsiteY3-152" fmla="*/ 2755900 h 5552440"/>
                <a:gd name="connsiteX4-153" fmla="*/ 10226040 w 11856720"/>
                <a:gd name="connsiteY4-154" fmla="*/ 4386580 h 5552440"/>
                <a:gd name="connsiteX5-155" fmla="*/ 10195560 w 11856720"/>
                <a:gd name="connsiteY5-156" fmla="*/ 3337560 h 5552440"/>
                <a:gd name="connsiteX6-157" fmla="*/ 10160 w 11856720"/>
                <a:gd name="connsiteY6-158" fmla="*/ 5552440 h 5552440"/>
                <a:gd name="connsiteX7-159" fmla="*/ 0 w 11856720"/>
                <a:gd name="connsiteY7-160" fmla="*/ 0 h 5552440"/>
                <a:gd name="connsiteX0-161" fmla="*/ 0 w 11856720"/>
                <a:gd name="connsiteY0-162" fmla="*/ 0 h 5552440"/>
                <a:gd name="connsiteX1-163" fmla="*/ 10246360 w 11856720"/>
                <a:gd name="connsiteY1-164" fmla="*/ 2123440 h 5552440"/>
                <a:gd name="connsiteX2-165" fmla="*/ 10226040 w 11856720"/>
                <a:gd name="connsiteY2-166" fmla="*/ 1125220 h 5552440"/>
                <a:gd name="connsiteX3-167" fmla="*/ 11856720 w 11856720"/>
                <a:gd name="connsiteY3-168" fmla="*/ 2755900 h 5552440"/>
                <a:gd name="connsiteX4-169" fmla="*/ 10322560 w 11856720"/>
                <a:gd name="connsiteY4-170" fmla="*/ 3737250 h 5552440"/>
                <a:gd name="connsiteX5-171" fmla="*/ 10195560 w 11856720"/>
                <a:gd name="connsiteY5-172" fmla="*/ 3337560 h 5552440"/>
                <a:gd name="connsiteX6-173" fmla="*/ 10160 w 11856720"/>
                <a:gd name="connsiteY6-174" fmla="*/ 5552440 h 5552440"/>
                <a:gd name="connsiteX7-175" fmla="*/ 0 w 11856720"/>
                <a:gd name="connsiteY7-176" fmla="*/ 0 h 5552440"/>
                <a:gd name="connsiteX0-177" fmla="*/ 0 w 11856720"/>
                <a:gd name="connsiteY0-178" fmla="*/ 0 h 5552440"/>
                <a:gd name="connsiteX1-179" fmla="*/ 10246360 w 11856720"/>
                <a:gd name="connsiteY1-180" fmla="*/ 2123440 h 5552440"/>
                <a:gd name="connsiteX2-181" fmla="*/ 10226040 w 11856720"/>
                <a:gd name="connsiteY2-182" fmla="*/ 1125220 h 5552440"/>
                <a:gd name="connsiteX3-183" fmla="*/ 11856720 w 11856720"/>
                <a:gd name="connsiteY3-184" fmla="*/ 2755900 h 5552440"/>
                <a:gd name="connsiteX4-185" fmla="*/ 10322560 w 11856720"/>
                <a:gd name="connsiteY4-186" fmla="*/ 3737250 h 5552440"/>
                <a:gd name="connsiteX5-187" fmla="*/ 10312400 w 11856720"/>
                <a:gd name="connsiteY5-188" fmla="*/ 3350812 h 5552440"/>
                <a:gd name="connsiteX6-189" fmla="*/ 10160 w 11856720"/>
                <a:gd name="connsiteY6-190" fmla="*/ 5552440 h 5552440"/>
                <a:gd name="connsiteX7-191" fmla="*/ 0 w 11856720"/>
                <a:gd name="connsiteY7-192" fmla="*/ 0 h 5552440"/>
                <a:gd name="connsiteX0-193" fmla="*/ 0 w 11856720"/>
                <a:gd name="connsiteY0-194" fmla="*/ 0 h 5552440"/>
                <a:gd name="connsiteX1-195" fmla="*/ 10246360 w 11856720"/>
                <a:gd name="connsiteY1-196" fmla="*/ 2123440 h 5552440"/>
                <a:gd name="connsiteX2-197" fmla="*/ 10297160 w 11856720"/>
                <a:gd name="connsiteY2-198" fmla="*/ 1642034 h 5552440"/>
                <a:gd name="connsiteX3-199" fmla="*/ 11856720 w 11856720"/>
                <a:gd name="connsiteY3-200" fmla="*/ 2755900 h 5552440"/>
                <a:gd name="connsiteX4-201" fmla="*/ 10322560 w 11856720"/>
                <a:gd name="connsiteY4-202" fmla="*/ 3737250 h 5552440"/>
                <a:gd name="connsiteX5-203" fmla="*/ 10312400 w 11856720"/>
                <a:gd name="connsiteY5-204" fmla="*/ 3350812 h 5552440"/>
                <a:gd name="connsiteX6-205" fmla="*/ 10160 w 11856720"/>
                <a:gd name="connsiteY6-206" fmla="*/ 5552440 h 5552440"/>
                <a:gd name="connsiteX7-207" fmla="*/ 0 w 11856720"/>
                <a:gd name="connsiteY7-208" fmla="*/ 0 h 5552440"/>
                <a:gd name="connsiteX0-209" fmla="*/ 0 w 11856720"/>
                <a:gd name="connsiteY0-210" fmla="*/ 0 h 5552440"/>
                <a:gd name="connsiteX1-211" fmla="*/ 10337800 w 11856720"/>
                <a:gd name="connsiteY1-212" fmla="*/ 2123439 h 5552440"/>
                <a:gd name="connsiteX2-213" fmla="*/ 10297160 w 11856720"/>
                <a:gd name="connsiteY2-214" fmla="*/ 1642034 h 5552440"/>
                <a:gd name="connsiteX3-215" fmla="*/ 11856720 w 11856720"/>
                <a:gd name="connsiteY3-216" fmla="*/ 2755900 h 5552440"/>
                <a:gd name="connsiteX4-217" fmla="*/ 10322560 w 11856720"/>
                <a:gd name="connsiteY4-218" fmla="*/ 3737250 h 5552440"/>
                <a:gd name="connsiteX5-219" fmla="*/ 10312400 w 11856720"/>
                <a:gd name="connsiteY5-220" fmla="*/ 3350812 h 5552440"/>
                <a:gd name="connsiteX6-221" fmla="*/ 10160 w 11856720"/>
                <a:gd name="connsiteY6-222" fmla="*/ 5552440 h 5552440"/>
                <a:gd name="connsiteX7-223" fmla="*/ 0 w 11856720"/>
                <a:gd name="connsiteY7-224" fmla="*/ 0 h 5552440"/>
                <a:gd name="connsiteX0-225" fmla="*/ 0 w 11856720"/>
                <a:gd name="connsiteY0-226" fmla="*/ 0 h 5552440"/>
                <a:gd name="connsiteX1-227" fmla="*/ 10337800 w 11856720"/>
                <a:gd name="connsiteY1-228" fmla="*/ 2123439 h 5552440"/>
                <a:gd name="connsiteX2-229" fmla="*/ 10322560 w 11856720"/>
                <a:gd name="connsiteY2-230" fmla="*/ 1661912 h 5552440"/>
                <a:gd name="connsiteX3-231" fmla="*/ 11856720 w 11856720"/>
                <a:gd name="connsiteY3-232" fmla="*/ 2755900 h 5552440"/>
                <a:gd name="connsiteX4-233" fmla="*/ 10322560 w 11856720"/>
                <a:gd name="connsiteY4-234" fmla="*/ 3737250 h 5552440"/>
                <a:gd name="connsiteX5-235" fmla="*/ 10312400 w 11856720"/>
                <a:gd name="connsiteY5-236" fmla="*/ 3350812 h 5552440"/>
                <a:gd name="connsiteX6-237" fmla="*/ 10160 w 11856720"/>
                <a:gd name="connsiteY6-238" fmla="*/ 5552440 h 5552440"/>
                <a:gd name="connsiteX7-239" fmla="*/ 0 w 11856720"/>
                <a:gd name="connsiteY7-240" fmla="*/ 0 h 5552440"/>
                <a:gd name="connsiteX0-241" fmla="*/ 0 w 11856720"/>
                <a:gd name="connsiteY0-242" fmla="*/ 0 h 5552440"/>
                <a:gd name="connsiteX1-243" fmla="*/ 10332720 w 11856720"/>
                <a:gd name="connsiteY1-244" fmla="*/ 2149943 h 5552440"/>
                <a:gd name="connsiteX2-245" fmla="*/ 10322560 w 11856720"/>
                <a:gd name="connsiteY2-246" fmla="*/ 1661912 h 5552440"/>
                <a:gd name="connsiteX3-247" fmla="*/ 11856720 w 11856720"/>
                <a:gd name="connsiteY3-248" fmla="*/ 2755900 h 5552440"/>
                <a:gd name="connsiteX4-249" fmla="*/ 10322560 w 11856720"/>
                <a:gd name="connsiteY4-250" fmla="*/ 3737250 h 5552440"/>
                <a:gd name="connsiteX5-251" fmla="*/ 10312400 w 11856720"/>
                <a:gd name="connsiteY5-252" fmla="*/ 3350812 h 5552440"/>
                <a:gd name="connsiteX6-253" fmla="*/ 10160 w 11856720"/>
                <a:gd name="connsiteY6-254" fmla="*/ 5552440 h 5552440"/>
                <a:gd name="connsiteX7-255" fmla="*/ 0 w 11856720"/>
                <a:gd name="connsiteY7-256" fmla="*/ 0 h 5552440"/>
                <a:gd name="connsiteX0-257" fmla="*/ 0 w 11856720"/>
                <a:gd name="connsiteY0-258" fmla="*/ 0 h 5552440"/>
                <a:gd name="connsiteX1-259" fmla="*/ 10332720 w 11856720"/>
                <a:gd name="connsiteY1-260" fmla="*/ 2149943 h 5552440"/>
                <a:gd name="connsiteX2-261" fmla="*/ 10332720 w 11856720"/>
                <a:gd name="connsiteY2-262" fmla="*/ 1661912 h 5552440"/>
                <a:gd name="connsiteX3-263" fmla="*/ 11856720 w 11856720"/>
                <a:gd name="connsiteY3-264" fmla="*/ 2755900 h 5552440"/>
                <a:gd name="connsiteX4-265" fmla="*/ 10322560 w 11856720"/>
                <a:gd name="connsiteY4-266" fmla="*/ 3737250 h 5552440"/>
                <a:gd name="connsiteX5-267" fmla="*/ 10312400 w 11856720"/>
                <a:gd name="connsiteY5-268" fmla="*/ 3350812 h 5552440"/>
                <a:gd name="connsiteX6-269" fmla="*/ 10160 w 11856720"/>
                <a:gd name="connsiteY6-270" fmla="*/ 5552440 h 5552440"/>
                <a:gd name="connsiteX7-271" fmla="*/ 0 w 11856720"/>
                <a:gd name="connsiteY7-272" fmla="*/ 0 h 5552440"/>
                <a:gd name="connsiteX0-273" fmla="*/ 0 w 11856720"/>
                <a:gd name="connsiteY0-274" fmla="*/ 0 h 5552440"/>
                <a:gd name="connsiteX1-275" fmla="*/ 10332720 w 11856720"/>
                <a:gd name="connsiteY1-276" fmla="*/ 2149943 h 5552440"/>
                <a:gd name="connsiteX2-277" fmla="*/ 10332720 w 11856720"/>
                <a:gd name="connsiteY2-278" fmla="*/ 1661912 h 5552440"/>
                <a:gd name="connsiteX3-279" fmla="*/ 11856720 w 11856720"/>
                <a:gd name="connsiteY3-280" fmla="*/ 2755900 h 5552440"/>
                <a:gd name="connsiteX4-281" fmla="*/ 10332720 w 11856720"/>
                <a:gd name="connsiteY4-282" fmla="*/ 3803508 h 5552440"/>
                <a:gd name="connsiteX5-283" fmla="*/ 10312400 w 11856720"/>
                <a:gd name="connsiteY5-284" fmla="*/ 3350812 h 5552440"/>
                <a:gd name="connsiteX6-285" fmla="*/ 10160 w 11856720"/>
                <a:gd name="connsiteY6-286" fmla="*/ 5552440 h 5552440"/>
                <a:gd name="connsiteX7-287" fmla="*/ 0 w 11856720"/>
                <a:gd name="connsiteY7-288" fmla="*/ 0 h 5552440"/>
                <a:gd name="connsiteX0-289" fmla="*/ 0 w 11856720"/>
                <a:gd name="connsiteY0-290" fmla="*/ 0 h 5552440"/>
                <a:gd name="connsiteX1-291" fmla="*/ 10332720 w 11856720"/>
                <a:gd name="connsiteY1-292" fmla="*/ 2149943 h 5552440"/>
                <a:gd name="connsiteX2-293" fmla="*/ 10332720 w 11856720"/>
                <a:gd name="connsiteY2-294" fmla="*/ 1536021 h 5552440"/>
                <a:gd name="connsiteX3-295" fmla="*/ 11856720 w 11856720"/>
                <a:gd name="connsiteY3-296" fmla="*/ 2755900 h 5552440"/>
                <a:gd name="connsiteX4-297" fmla="*/ 10332720 w 11856720"/>
                <a:gd name="connsiteY4-298" fmla="*/ 3803508 h 5552440"/>
                <a:gd name="connsiteX5-299" fmla="*/ 10312400 w 11856720"/>
                <a:gd name="connsiteY5-300" fmla="*/ 3350812 h 5552440"/>
                <a:gd name="connsiteX6-301" fmla="*/ 10160 w 11856720"/>
                <a:gd name="connsiteY6-302" fmla="*/ 5552440 h 5552440"/>
                <a:gd name="connsiteX7-303" fmla="*/ 0 w 11856720"/>
                <a:gd name="connsiteY7-304" fmla="*/ 0 h 5552440"/>
                <a:gd name="connsiteX0-305" fmla="*/ 0 w 11856720"/>
                <a:gd name="connsiteY0-306" fmla="*/ 0 h 5552440"/>
                <a:gd name="connsiteX1-307" fmla="*/ 10332720 w 11856720"/>
                <a:gd name="connsiteY1-308" fmla="*/ 2149943 h 5552440"/>
                <a:gd name="connsiteX2-309" fmla="*/ 10332720 w 11856720"/>
                <a:gd name="connsiteY2-310" fmla="*/ 1536021 h 5552440"/>
                <a:gd name="connsiteX3-311" fmla="*/ 11856720 w 11856720"/>
                <a:gd name="connsiteY3-312" fmla="*/ 2755900 h 5552440"/>
                <a:gd name="connsiteX4-313" fmla="*/ 10322560 w 11856720"/>
                <a:gd name="connsiteY4-314" fmla="*/ 3856515 h 5552440"/>
                <a:gd name="connsiteX5-315" fmla="*/ 10312400 w 11856720"/>
                <a:gd name="connsiteY5-316" fmla="*/ 3350812 h 5552440"/>
                <a:gd name="connsiteX6-317" fmla="*/ 10160 w 11856720"/>
                <a:gd name="connsiteY6-318" fmla="*/ 5552440 h 5552440"/>
                <a:gd name="connsiteX7-319" fmla="*/ 0 w 11856720"/>
                <a:gd name="connsiteY7-320" fmla="*/ 0 h 5552440"/>
                <a:gd name="connsiteX0-321" fmla="*/ 0 w 11856720"/>
                <a:gd name="connsiteY0-322" fmla="*/ 0 h 5552440"/>
                <a:gd name="connsiteX1-323" fmla="*/ 10332720 w 11856720"/>
                <a:gd name="connsiteY1-324" fmla="*/ 2149943 h 5552440"/>
                <a:gd name="connsiteX2-325" fmla="*/ 10332720 w 11856720"/>
                <a:gd name="connsiteY2-326" fmla="*/ 1536021 h 5552440"/>
                <a:gd name="connsiteX3-327" fmla="*/ 11856720 w 11856720"/>
                <a:gd name="connsiteY3-328" fmla="*/ 2755900 h 5552440"/>
                <a:gd name="connsiteX4-329" fmla="*/ 10322560 w 11856720"/>
                <a:gd name="connsiteY4-330" fmla="*/ 3856515 h 5552440"/>
                <a:gd name="connsiteX5-331" fmla="*/ 10312400 w 11856720"/>
                <a:gd name="connsiteY5-332" fmla="*/ 3350812 h 5552440"/>
                <a:gd name="connsiteX6-333" fmla="*/ 10160 w 11856720"/>
                <a:gd name="connsiteY6-334" fmla="*/ 5552440 h 5552440"/>
                <a:gd name="connsiteX7-335" fmla="*/ 0 w 11856720"/>
                <a:gd name="connsiteY7-336" fmla="*/ 0 h 5552440"/>
                <a:gd name="connsiteX0-337" fmla="*/ 0 w 11856720"/>
                <a:gd name="connsiteY0-338" fmla="*/ 0 h 5552440"/>
                <a:gd name="connsiteX1-339" fmla="*/ 10332720 w 11856720"/>
                <a:gd name="connsiteY1-340" fmla="*/ 2149943 h 5552440"/>
                <a:gd name="connsiteX2-341" fmla="*/ 10332720 w 11856720"/>
                <a:gd name="connsiteY2-342" fmla="*/ 1536021 h 5552440"/>
                <a:gd name="connsiteX3-343" fmla="*/ 11856720 w 11856720"/>
                <a:gd name="connsiteY3-344" fmla="*/ 2755900 h 5552440"/>
                <a:gd name="connsiteX4-345" fmla="*/ 10322560 w 11856720"/>
                <a:gd name="connsiteY4-346" fmla="*/ 3856515 h 5552440"/>
                <a:gd name="connsiteX5-347" fmla="*/ 10312400 w 11856720"/>
                <a:gd name="connsiteY5-348" fmla="*/ 3350812 h 5552440"/>
                <a:gd name="connsiteX6-349" fmla="*/ 10160 w 11856720"/>
                <a:gd name="connsiteY6-350" fmla="*/ 5552440 h 5552440"/>
                <a:gd name="connsiteX7-351" fmla="*/ 0 w 11856720"/>
                <a:gd name="connsiteY7-352" fmla="*/ 0 h 5552440"/>
                <a:gd name="connsiteX0-353" fmla="*/ 0 w 11856720"/>
                <a:gd name="connsiteY0-354" fmla="*/ 0 h 5552440"/>
                <a:gd name="connsiteX1-355" fmla="*/ 10332720 w 11856720"/>
                <a:gd name="connsiteY1-356" fmla="*/ 2149943 h 5552440"/>
                <a:gd name="connsiteX2-357" fmla="*/ 10332720 w 11856720"/>
                <a:gd name="connsiteY2-358" fmla="*/ 1536021 h 5552440"/>
                <a:gd name="connsiteX3-359" fmla="*/ 11856720 w 11856720"/>
                <a:gd name="connsiteY3-360" fmla="*/ 2755900 h 5552440"/>
                <a:gd name="connsiteX4-361" fmla="*/ 10322560 w 11856720"/>
                <a:gd name="connsiteY4-362" fmla="*/ 3856515 h 5552440"/>
                <a:gd name="connsiteX5-363" fmla="*/ 10312400 w 11856720"/>
                <a:gd name="connsiteY5-364" fmla="*/ 3350812 h 5552440"/>
                <a:gd name="connsiteX6-365" fmla="*/ 10160 w 11856720"/>
                <a:gd name="connsiteY6-366" fmla="*/ 5552440 h 5552440"/>
                <a:gd name="connsiteX7-367" fmla="*/ 0 w 11856720"/>
                <a:gd name="connsiteY7-368" fmla="*/ 0 h 5552440"/>
                <a:gd name="connsiteX0-369" fmla="*/ 0 w 11856720"/>
                <a:gd name="connsiteY0-370" fmla="*/ 0 h 5552440"/>
                <a:gd name="connsiteX1-371" fmla="*/ 10332720 w 11856720"/>
                <a:gd name="connsiteY1-372" fmla="*/ 2149943 h 5552440"/>
                <a:gd name="connsiteX2-373" fmla="*/ 10332720 w 11856720"/>
                <a:gd name="connsiteY2-374" fmla="*/ 1536021 h 5552440"/>
                <a:gd name="connsiteX3-375" fmla="*/ 11856720 w 11856720"/>
                <a:gd name="connsiteY3-376" fmla="*/ 2755900 h 5552440"/>
                <a:gd name="connsiteX4-377" fmla="*/ 10322560 w 11856720"/>
                <a:gd name="connsiteY4-378" fmla="*/ 3856515 h 5552440"/>
                <a:gd name="connsiteX5-379" fmla="*/ 10312400 w 11856720"/>
                <a:gd name="connsiteY5-380" fmla="*/ 3350812 h 5552440"/>
                <a:gd name="connsiteX6-381" fmla="*/ 10160 w 11856720"/>
                <a:gd name="connsiteY6-382" fmla="*/ 5552440 h 5552440"/>
                <a:gd name="connsiteX7-383" fmla="*/ 0 w 11856720"/>
                <a:gd name="connsiteY7-384" fmla="*/ 0 h 5552440"/>
                <a:gd name="connsiteX0-385" fmla="*/ 0 w 11856720"/>
                <a:gd name="connsiteY0-386" fmla="*/ 0 h 5552440"/>
                <a:gd name="connsiteX1-387" fmla="*/ 10597985 w 11856720"/>
                <a:gd name="connsiteY1-388" fmla="*/ 2316516 h 5552440"/>
                <a:gd name="connsiteX2-389" fmla="*/ 10332720 w 11856720"/>
                <a:gd name="connsiteY2-390" fmla="*/ 1536021 h 5552440"/>
                <a:gd name="connsiteX3-391" fmla="*/ 11856720 w 11856720"/>
                <a:gd name="connsiteY3-392" fmla="*/ 2755900 h 5552440"/>
                <a:gd name="connsiteX4-393" fmla="*/ 10322560 w 11856720"/>
                <a:gd name="connsiteY4-394" fmla="*/ 3856515 h 5552440"/>
                <a:gd name="connsiteX5-395" fmla="*/ 10312400 w 11856720"/>
                <a:gd name="connsiteY5-396" fmla="*/ 3350812 h 5552440"/>
                <a:gd name="connsiteX6-397" fmla="*/ 10160 w 11856720"/>
                <a:gd name="connsiteY6-398" fmla="*/ 5552440 h 5552440"/>
                <a:gd name="connsiteX7-399" fmla="*/ 0 w 11856720"/>
                <a:gd name="connsiteY7-400" fmla="*/ 0 h 5552440"/>
                <a:gd name="connsiteX0-401" fmla="*/ 0 w 11856720"/>
                <a:gd name="connsiteY0-402" fmla="*/ 0 h 5552440"/>
                <a:gd name="connsiteX1-403" fmla="*/ 10597985 w 11856720"/>
                <a:gd name="connsiteY1-404" fmla="*/ 2316516 h 5552440"/>
                <a:gd name="connsiteX2-405" fmla="*/ 10332720 w 11856720"/>
                <a:gd name="connsiteY2-406" fmla="*/ 1536021 h 5552440"/>
                <a:gd name="connsiteX3-407" fmla="*/ 11856720 w 11856720"/>
                <a:gd name="connsiteY3-408" fmla="*/ 2755900 h 5552440"/>
                <a:gd name="connsiteX4-409" fmla="*/ 10322560 w 11856720"/>
                <a:gd name="connsiteY4-410" fmla="*/ 3856515 h 5552440"/>
                <a:gd name="connsiteX5-411" fmla="*/ 10600403 w 11856720"/>
                <a:gd name="connsiteY5-412" fmla="*/ 3230510 h 5552440"/>
                <a:gd name="connsiteX6-413" fmla="*/ 10160 w 11856720"/>
                <a:gd name="connsiteY6-414" fmla="*/ 5552440 h 5552440"/>
                <a:gd name="connsiteX7-415" fmla="*/ 0 w 11856720"/>
                <a:gd name="connsiteY7-416" fmla="*/ 0 h 5552440"/>
                <a:gd name="connsiteX0-417" fmla="*/ 0 w 11856720"/>
                <a:gd name="connsiteY0-418" fmla="*/ 0 h 5552440"/>
                <a:gd name="connsiteX1-419" fmla="*/ 10597985 w 11856720"/>
                <a:gd name="connsiteY1-420" fmla="*/ 2316516 h 5552440"/>
                <a:gd name="connsiteX2-421" fmla="*/ 10332720 w 11856720"/>
                <a:gd name="connsiteY2-422" fmla="*/ 1536021 h 5552440"/>
                <a:gd name="connsiteX3-423" fmla="*/ 11856720 w 11856720"/>
                <a:gd name="connsiteY3-424" fmla="*/ 2755900 h 5552440"/>
                <a:gd name="connsiteX4-425" fmla="*/ 10322560 w 11856720"/>
                <a:gd name="connsiteY4-426" fmla="*/ 3856515 h 5552440"/>
                <a:gd name="connsiteX5-427" fmla="*/ 10607982 w 11856720"/>
                <a:gd name="connsiteY5-428" fmla="*/ 3184239 h 5552440"/>
                <a:gd name="connsiteX6-429" fmla="*/ 10160 w 11856720"/>
                <a:gd name="connsiteY6-430" fmla="*/ 5552440 h 5552440"/>
                <a:gd name="connsiteX7-431" fmla="*/ 0 w 11856720"/>
                <a:gd name="connsiteY7-432" fmla="*/ 0 h 5552440"/>
                <a:gd name="connsiteX0-433" fmla="*/ 0 w 11856720"/>
                <a:gd name="connsiteY0-434" fmla="*/ 0 h 5552440"/>
                <a:gd name="connsiteX1-435" fmla="*/ 10681354 w 11856720"/>
                <a:gd name="connsiteY1-436" fmla="*/ 2399803 h 5552440"/>
                <a:gd name="connsiteX2-437" fmla="*/ 10332720 w 11856720"/>
                <a:gd name="connsiteY2-438" fmla="*/ 1536021 h 5552440"/>
                <a:gd name="connsiteX3-439" fmla="*/ 11856720 w 11856720"/>
                <a:gd name="connsiteY3-440" fmla="*/ 2755900 h 5552440"/>
                <a:gd name="connsiteX4-441" fmla="*/ 10322560 w 11856720"/>
                <a:gd name="connsiteY4-442" fmla="*/ 3856515 h 5552440"/>
                <a:gd name="connsiteX5-443" fmla="*/ 10607982 w 11856720"/>
                <a:gd name="connsiteY5-444" fmla="*/ 3184239 h 5552440"/>
                <a:gd name="connsiteX6-445" fmla="*/ 10160 w 11856720"/>
                <a:gd name="connsiteY6-446" fmla="*/ 5552440 h 5552440"/>
                <a:gd name="connsiteX7-447" fmla="*/ 0 w 11856720"/>
                <a:gd name="connsiteY7-448" fmla="*/ 0 h 5552440"/>
                <a:gd name="connsiteX0-449" fmla="*/ 0 w 11856720"/>
                <a:gd name="connsiteY0-450" fmla="*/ 0 h 5552440"/>
                <a:gd name="connsiteX1-451" fmla="*/ 10681354 w 11856720"/>
                <a:gd name="connsiteY1-452" fmla="*/ 2399803 h 5552440"/>
                <a:gd name="connsiteX2-453" fmla="*/ 10332720 w 11856720"/>
                <a:gd name="connsiteY2-454" fmla="*/ 1536021 h 5552440"/>
                <a:gd name="connsiteX3-455" fmla="*/ 11856720 w 11856720"/>
                <a:gd name="connsiteY3-456" fmla="*/ 2755900 h 5552440"/>
                <a:gd name="connsiteX4-457" fmla="*/ 10322560 w 11856720"/>
                <a:gd name="connsiteY4-458" fmla="*/ 3856515 h 5552440"/>
                <a:gd name="connsiteX5-459" fmla="*/ 10661035 w 11856720"/>
                <a:gd name="connsiteY5-460" fmla="*/ 3137969 h 5552440"/>
                <a:gd name="connsiteX6-461" fmla="*/ 10160 w 11856720"/>
                <a:gd name="connsiteY6-462" fmla="*/ 5552440 h 5552440"/>
                <a:gd name="connsiteX7-463" fmla="*/ 0 w 11856720"/>
                <a:gd name="connsiteY7-464" fmla="*/ 0 h 555244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56720" h="5552440">
                  <a:moveTo>
                    <a:pt x="0" y="0"/>
                  </a:moveTo>
                  <a:cubicBezTo>
                    <a:pt x="4206240" y="2510558"/>
                    <a:pt x="5885834" y="2584761"/>
                    <a:pt x="10681354" y="2399803"/>
                  </a:cubicBezTo>
                  <a:lnTo>
                    <a:pt x="10332720" y="1536021"/>
                  </a:lnTo>
                  <a:lnTo>
                    <a:pt x="11856720" y="2755900"/>
                  </a:lnTo>
                  <a:lnTo>
                    <a:pt x="10322560" y="3856515"/>
                  </a:lnTo>
                  <a:lnTo>
                    <a:pt x="10661035" y="3137969"/>
                  </a:lnTo>
                  <a:cubicBezTo>
                    <a:pt x="6046702" y="2756297"/>
                    <a:pt x="4134273" y="2996085"/>
                    <a:pt x="10160" y="5552440"/>
                  </a:cubicBezTo>
                  <a:cubicBezTo>
                    <a:pt x="6773" y="3701627"/>
                    <a:pt x="3387" y="1850813"/>
                    <a:pt x="0" y="0"/>
                  </a:cubicBezTo>
                  <a:close/>
                </a:path>
              </a:pathLst>
            </a:custGeom>
            <a:gradFill flip="none" rotWithShape="1">
              <a:gsLst>
                <a:gs pos="0">
                  <a:schemeClr val="bg1">
                    <a:alpha val="0"/>
                  </a:schemeClr>
                </a:gs>
                <a:gs pos="89000">
                  <a:schemeClr val="accent1">
                    <a:alpha val="2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矩形: 圆角 24"/>
            <p:cNvSpPr/>
            <p:nvPr/>
          </p:nvSpPr>
          <p:spPr>
            <a:xfrm>
              <a:off x="2446209" y="3458520"/>
              <a:ext cx="720000" cy="39600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lt1"/>
                  </a:solidFill>
                  <a:latin typeface="思源宋体 CN Heavy" panose="02020900000000000000" pitchFamily="18" charset="-122"/>
                  <a:ea typeface="思源宋体 CN Heavy" panose="02020900000000000000" pitchFamily="18" charset="-122"/>
                </a:rPr>
                <a:t>01</a:t>
              </a:r>
              <a:endParaRPr lang="zh-CN" altLang="en-US" sz="2000" dirty="0">
                <a:solidFill>
                  <a:schemeClr val="lt1"/>
                </a:solidFill>
                <a:latin typeface="思源宋体 CN Heavy" panose="02020900000000000000" pitchFamily="18" charset="-122"/>
                <a:ea typeface="思源宋体 CN Heavy" panose="02020900000000000000" pitchFamily="18" charset="-122"/>
              </a:endParaRPr>
            </a:p>
          </p:txBody>
        </p:sp>
        <p:sp>
          <p:nvSpPr>
            <p:cNvPr id="27" name="矩形: 圆角 26"/>
            <p:cNvSpPr/>
            <p:nvPr/>
          </p:nvSpPr>
          <p:spPr>
            <a:xfrm>
              <a:off x="3731866" y="3458520"/>
              <a:ext cx="720000" cy="39600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lt1"/>
                  </a:solidFill>
                  <a:latin typeface="思源宋体 CN Heavy" panose="02020900000000000000" pitchFamily="18" charset="-122"/>
                  <a:ea typeface="思源宋体 CN Heavy" panose="02020900000000000000" pitchFamily="18" charset="-122"/>
                </a:rPr>
                <a:t>02</a:t>
              </a:r>
              <a:endParaRPr lang="zh-CN" altLang="en-US" sz="2000" dirty="0">
                <a:solidFill>
                  <a:schemeClr val="lt1"/>
                </a:solidFill>
                <a:latin typeface="思源宋体 CN Heavy" panose="02020900000000000000" pitchFamily="18" charset="-122"/>
                <a:ea typeface="思源宋体 CN Heavy" panose="02020900000000000000" pitchFamily="18" charset="-122"/>
              </a:endParaRPr>
            </a:p>
          </p:txBody>
        </p:sp>
        <p:sp>
          <p:nvSpPr>
            <p:cNvPr id="29" name="矩形: 圆角 28"/>
            <p:cNvSpPr/>
            <p:nvPr/>
          </p:nvSpPr>
          <p:spPr>
            <a:xfrm>
              <a:off x="5078064" y="3458520"/>
              <a:ext cx="720000" cy="39600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lt1"/>
                  </a:solidFill>
                  <a:latin typeface="思源宋体 CN Heavy" panose="02020900000000000000" pitchFamily="18" charset="-122"/>
                  <a:ea typeface="思源宋体 CN Heavy" panose="02020900000000000000" pitchFamily="18" charset="-122"/>
                </a:rPr>
                <a:t>03</a:t>
              </a:r>
              <a:endParaRPr lang="zh-CN" altLang="en-US" sz="2000" dirty="0">
                <a:solidFill>
                  <a:schemeClr val="lt1"/>
                </a:solidFill>
                <a:latin typeface="思源宋体 CN Heavy" panose="02020900000000000000" pitchFamily="18" charset="-122"/>
                <a:ea typeface="思源宋体 CN Heavy" panose="02020900000000000000" pitchFamily="18" charset="-122"/>
              </a:endParaRPr>
            </a:p>
          </p:txBody>
        </p:sp>
        <p:sp>
          <p:nvSpPr>
            <p:cNvPr id="30" name="矩形: 圆角 29"/>
            <p:cNvSpPr/>
            <p:nvPr/>
          </p:nvSpPr>
          <p:spPr>
            <a:xfrm>
              <a:off x="7241801" y="3458520"/>
              <a:ext cx="720000" cy="39600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lt1"/>
                  </a:solidFill>
                  <a:latin typeface="思源宋体 CN Heavy" panose="02020900000000000000" pitchFamily="18" charset="-122"/>
                  <a:ea typeface="思源宋体 CN Heavy" panose="02020900000000000000" pitchFamily="18" charset="-122"/>
                </a:rPr>
                <a:t>04</a:t>
              </a:r>
              <a:endParaRPr lang="zh-CN" altLang="en-US" sz="2000" dirty="0">
                <a:solidFill>
                  <a:schemeClr val="lt1"/>
                </a:solidFill>
                <a:latin typeface="思源宋体 CN Heavy" panose="02020900000000000000" pitchFamily="18" charset="-122"/>
                <a:ea typeface="思源宋体 CN Heavy" panose="02020900000000000000" pitchFamily="18" charset="-122"/>
              </a:endParaRPr>
            </a:p>
          </p:txBody>
        </p:sp>
        <p:cxnSp>
          <p:nvCxnSpPr>
            <p:cNvPr id="31" name="直接箭头连接符 30"/>
            <p:cNvCxnSpPr/>
            <p:nvPr/>
          </p:nvCxnSpPr>
          <p:spPr>
            <a:xfrm flipV="1">
              <a:off x="2835740" y="3822108"/>
              <a:ext cx="0" cy="2151965"/>
            </a:xfrm>
            <a:prstGeom prst="straightConnector1">
              <a:avLst/>
            </a:prstGeom>
            <a:ln>
              <a:gradFill>
                <a:gsLst>
                  <a:gs pos="0">
                    <a:schemeClr val="accent1">
                      <a:alpha val="0"/>
                    </a:schemeClr>
                  </a:gs>
                  <a:gs pos="100000">
                    <a:schemeClr val="accent1"/>
                  </a:gs>
                </a:gsLst>
                <a:lin ang="5400000" scaled="1"/>
              </a:gradFill>
              <a:tailEnd type="oval"/>
            </a:ln>
          </p:spPr>
          <p:style>
            <a:lnRef idx="1">
              <a:schemeClr val="accent1"/>
            </a:lnRef>
            <a:fillRef idx="0">
              <a:schemeClr val="accent1"/>
            </a:fillRef>
            <a:effectRef idx="0">
              <a:schemeClr val="accent1"/>
            </a:effectRef>
            <a:fontRef idx="minor">
              <a:schemeClr val="tx1"/>
            </a:fontRef>
          </p:style>
        </p:cxnSp>
        <p:sp>
          <p:nvSpPr>
            <p:cNvPr id="33" name="矩形 32"/>
            <p:cNvSpPr/>
            <p:nvPr/>
          </p:nvSpPr>
          <p:spPr>
            <a:xfrm>
              <a:off x="1069825" y="4230398"/>
              <a:ext cx="1696002" cy="1443990"/>
            </a:xfrm>
            <a:prstGeom prst="rect">
              <a:avLst/>
            </a:prstGeom>
          </p:spPr>
          <p:txBody>
            <a:bodyPr wrap="square">
              <a:spAutoFit/>
            </a:bodyPr>
            <a:lstStyle/>
            <a:p>
              <a:pPr lvl="0" algn="just">
                <a:lnSpc>
                  <a:spcPct val="110000"/>
                </a:lnSpc>
                <a:buClr>
                  <a:schemeClr val="accent1"/>
                </a:buClr>
                <a:defRPr/>
              </a:pPr>
              <a:r>
                <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mn-lt"/>
                </a:rPr>
                <a:t>根据土质条件及时调整开挖边坡坡比</a:t>
              </a:r>
              <a:r>
                <a:rPr lang="en-US" altLang="zh-CN" sz="1600" dirty="0">
                  <a:solidFill>
                    <a:schemeClr val="tx1">
                      <a:lumMod val="85000"/>
                      <a:lumOff val="15000"/>
                    </a:schemeClr>
                  </a:solidFill>
                  <a:latin typeface="微软雅黑" panose="020B0503020204020204" charset="-122"/>
                  <a:ea typeface="微软雅黑" panose="020B0503020204020204" charset="-122"/>
                  <a:cs typeface="+mn-ea"/>
                  <a:sym typeface="+mn-lt"/>
                </a:rPr>
                <a:t>,</a:t>
              </a:r>
              <a:r>
                <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mn-lt"/>
                </a:rPr>
                <a:t>将边坡的坡比放缓到稳定状态及时修坡。</a:t>
              </a:r>
              <a:endPar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mn-lt"/>
              </a:endParaRPr>
            </a:p>
          </p:txBody>
        </p:sp>
        <p:cxnSp>
          <p:nvCxnSpPr>
            <p:cNvPr id="34" name="直接箭头连接符 33"/>
            <p:cNvCxnSpPr/>
            <p:nvPr/>
          </p:nvCxnSpPr>
          <p:spPr>
            <a:xfrm>
              <a:off x="4079010" y="2109047"/>
              <a:ext cx="0" cy="1349473"/>
            </a:xfrm>
            <a:prstGeom prst="straightConnector1">
              <a:avLst/>
            </a:prstGeom>
            <a:ln>
              <a:gradFill>
                <a:gsLst>
                  <a:gs pos="0">
                    <a:schemeClr val="accent1">
                      <a:alpha val="0"/>
                    </a:schemeClr>
                  </a:gs>
                  <a:gs pos="100000">
                    <a:schemeClr val="accent1"/>
                  </a:gs>
                </a:gsLst>
                <a:lin ang="5400000" scaled="1"/>
              </a:gradFill>
              <a:tailEnd type="oval"/>
            </a:ln>
          </p:spPr>
          <p:style>
            <a:lnRef idx="1">
              <a:schemeClr val="accent1"/>
            </a:lnRef>
            <a:fillRef idx="0">
              <a:schemeClr val="accent1"/>
            </a:fillRef>
            <a:effectRef idx="0">
              <a:schemeClr val="accent1"/>
            </a:effectRef>
            <a:fontRef idx="minor">
              <a:schemeClr val="tx1"/>
            </a:fontRef>
          </p:style>
        </p:cxnSp>
        <p:sp>
          <p:nvSpPr>
            <p:cNvPr id="35" name="矩形 34"/>
            <p:cNvSpPr/>
            <p:nvPr/>
          </p:nvSpPr>
          <p:spPr>
            <a:xfrm>
              <a:off x="4164782" y="1936554"/>
              <a:ext cx="2147047" cy="361950"/>
            </a:xfrm>
            <a:prstGeom prst="rect">
              <a:avLst/>
            </a:prstGeom>
          </p:spPr>
          <p:txBody>
            <a:bodyPr wrap="square">
              <a:spAutoFit/>
            </a:bodyPr>
            <a:lstStyle/>
            <a:p>
              <a:pPr lvl="0">
                <a:lnSpc>
                  <a:spcPct val="110000"/>
                </a:lnSpc>
                <a:buClr>
                  <a:schemeClr val="accent1"/>
                </a:buClr>
                <a:defRPr/>
              </a:pPr>
              <a:r>
                <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mn-lt"/>
                </a:rPr>
                <a:t>勤观察常护坡。</a:t>
              </a:r>
              <a:endPar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mn-lt"/>
              </a:endParaRPr>
            </a:p>
          </p:txBody>
        </p:sp>
        <p:cxnSp>
          <p:nvCxnSpPr>
            <p:cNvPr id="36" name="直接箭头连接符 35"/>
            <p:cNvCxnSpPr/>
            <p:nvPr/>
          </p:nvCxnSpPr>
          <p:spPr>
            <a:xfrm flipV="1">
              <a:off x="5370187" y="3822108"/>
              <a:ext cx="0" cy="2151965"/>
            </a:xfrm>
            <a:prstGeom prst="straightConnector1">
              <a:avLst/>
            </a:prstGeom>
            <a:ln>
              <a:gradFill>
                <a:gsLst>
                  <a:gs pos="0">
                    <a:schemeClr val="accent1">
                      <a:alpha val="0"/>
                    </a:schemeClr>
                  </a:gs>
                  <a:gs pos="100000">
                    <a:schemeClr val="accent1"/>
                  </a:gs>
                </a:gsLst>
                <a:lin ang="5400000" scaled="1"/>
              </a:gradFill>
              <a:tailEnd type="oval"/>
            </a:ln>
          </p:spPr>
          <p:style>
            <a:lnRef idx="1">
              <a:schemeClr val="accent1"/>
            </a:lnRef>
            <a:fillRef idx="0">
              <a:schemeClr val="accent1"/>
            </a:fillRef>
            <a:effectRef idx="0">
              <a:schemeClr val="accent1"/>
            </a:effectRef>
            <a:fontRef idx="minor">
              <a:schemeClr val="tx1"/>
            </a:fontRef>
          </p:style>
        </p:cxnSp>
        <p:sp>
          <p:nvSpPr>
            <p:cNvPr id="37" name="矩形 36"/>
            <p:cNvSpPr/>
            <p:nvPr/>
          </p:nvSpPr>
          <p:spPr>
            <a:xfrm>
              <a:off x="3949610" y="4406020"/>
              <a:ext cx="1339398" cy="632460"/>
            </a:xfrm>
            <a:prstGeom prst="rect">
              <a:avLst/>
            </a:prstGeom>
          </p:spPr>
          <p:txBody>
            <a:bodyPr wrap="square">
              <a:spAutoFit/>
            </a:bodyPr>
            <a:lstStyle/>
            <a:p>
              <a:pPr lvl="0" algn="r">
                <a:lnSpc>
                  <a:spcPct val="110000"/>
                </a:lnSpc>
                <a:buClr>
                  <a:schemeClr val="accent1"/>
                </a:buClr>
                <a:defRPr/>
              </a:pPr>
              <a:r>
                <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mn-lt"/>
                </a:rPr>
                <a:t>不在危险地段停留。</a:t>
              </a:r>
              <a:endPar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mn-lt"/>
              </a:endParaRPr>
            </a:p>
          </p:txBody>
        </p:sp>
        <p:cxnSp>
          <p:nvCxnSpPr>
            <p:cNvPr id="38" name="直接箭头连接符 37"/>
            <p:cNvCxnSpPr/>
            <p:nvPr/>
          </p:nvCxnSpPr>
          <p:spPr>
            <a:xfrm>
              <a:off x="7606334" y="2073291"/>
              <a:ext cx="0" cy="1349473"/>
            </a:xfrm>
            <a:prstGeom prst="straightConnector1">
              <a:avLst/>
            </a:prstGeom>
            <a:ln>
              <a:gradFill>
                <a:gsLst>
                  <a:gs pos="0">
                    <a:schemeClr val="accent1">
                      <a:alpha val="0"/>
                    </a:schemeClr>
                  </a:gs>
                  <a:gs pos="100000">
                    <a:schemeClr val="accent1"/>
                  </a:gs>
                </a:gsLst>
                <a:lin ang="5400000" scaled="1"/>
              </a:gradFill>
              <a:tailEnd type="oval"/>
            </a:ln>
          </p:spPr>
          <p:style>
            <a:lnRef idx="1">
              <a:schemeClr val="accent1"/>
            </a:lnRef>
            <a:fillRef idx="0">
              <a:schemeClr val="accent1"/>
            </a:fillRef>
            <a:effectRef idx="0">
              <a:schemeClr val="accent1"/>
            </a:effectRef>
            <a:fontRef idx="minor">
              <a:schemeClr val="tx1"/>
            </a:fontRef>
          </p:style>
        </p:cxnSp>
        <p:sp>
          <p:nvSpPr>
            <p:cNvPr id="39" name="矩形 38"/>
            <p:cNvSpPr/>
            <p:nvPr/>
          </p:nvSpPr>
          <p:spPr>
            <a:xfrm>
              <a:off x="7601801" y="1810371"/>
              <a:ext cx="2043005" cy="361950"/>
            </a:xfrm>
            <a:prstGeom prst="rect">
              <a:avLst/>
            </a:prstGeom>
          </p:spPr>
          <p:txBody>
            <a:bodyPr wrap="square">
              <a:spAutoFit/>
            </a:bodyPr>
            <a:lstStyle/>
            <a:p>
              <a:pPr lvl="0">
                <a:lnSpc>
                  <a:spcPct val="110000"/>
                </a:lnSpc>
                <a:buClr>
                  <a:schemeClr val="accent1"/>
                </a:buClr>
                <a:defRPr/>
              </a:pPr>
              <a:r>
                <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mn-lt"/>
                </a:rPr>
                <a:t>注意边坡坍塌征兆。</a:t>
              </a:r>
              <a:endPar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mn-lt"/>
              </a:endParaRPr>
            </a:p>
          </p:txBody>
        </p:sp>
        <p:sp>
          <p:nvSpPr>
            <p:cNvPr id="40" name="矩形: 圆角 39"/>
            <p:cNvSpPr/>
            <p:nvPr/>
          </p:nvSpPr>
          <p:spPr>
            <a:xfrm>
              <a:off x="8685538" y="3453746"/>
              <a:ext cx="720000" cy="39600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lt1"/>
                  </a:solidFill>
                  <a:latin typeface="思源宋体 CN Heavy" panose="02020900000000000000" pitchFamily="18" charset="-122"/>
                  <a:ea typeface="思源宋体 CN Heavy" panose="02020900000000000000" pitchFamily="18" charset="-122"/>
                </a:rPr>
                <a:t>05</a:t>
              </a:r>
              <a:endParaRPr lang="zh-CN" altLang="en-US" sz="2000" dirty="0">
                <a:solidFill>
                  <a:schemeClr val="lt1"/>
                </a:solidFill>
                <a:latin typeface="思源宋体 CN Heavy" panose="02020900000000000000" pitchFamily="18" charset="-122"/>
                <a:ea typeface="思源宋体 CN Heavy" panose="02020900000000000000" pitchFamily="18" charset="-122"/>
              </a:endParaRPr>
            </a:p>
          </p:txBody>
        </p:sp>
        <p:cxnSp>
          <p:nvCxnSpPr>
            <p:cNvPr id="41" name="直接箭头连接符 40"/>
            <p:cNvCxnSpPr/>
            <p:nvPr/>
          </p:nvCxnSpPr>
          <p:spPr>
            <a:xfrm flipV="1">
              <a:off x="8977661" y="3817334"/>
              <a:ext cx="0" cy="2151965"/>
            </a:xfrm>
            <a:prstGeom prst="straightConnector1">
              <a:avLst/>
            </a:prstGeom>
            <a:ln>
              <a:gradFill>
                <a:gsLst>
                  <a:gs pos="0">
                    <a:schemeClr val="accent1">
                      <a:alpha val="0"/>
                    </a:schemeClr>
                  </a:gs>
                  <a:gs pos="100000">
                    <a:schemeClr val="accent1"/>
                  </a:gs>
                </a:gsLst>
                <a:lin ang="5400000" scaled="1"/>
              </a:gradFill>
              <a:tailEnd type="oval"/>
            </a:ln>
          </p:spPr>
          <p:style>
            <a:lnRef idx="1">
              <a:schemeClr val="accent1"/>
            </a:lnRef>
            <a:fillRef idx="0">
              <a:schemeClr val="accent1"/>
            </a:fillRef>
            <a:effectRef idx="0">
              <a:schemeClr val="accent1"/>
            </a:effectRef>
            <a:fontRef idx="minor">
              <a:schemeClr val="tx1"/>
            </a:fontRef>
          </p:style>
        </p:cxnSp>
        <p:sp>
          <p:nvSpPr>
            <p:cNvPr id="42" name="矩形 41"/>
            <p:cNvSpPr/>
            <p:nvPr/>
          </p:nvSpPr>
          <p:spPr>
            <a:xfrm>
              <a:off x="7424271" y="4328925"/>
              <a:ext cx="1339398" cy="632460"/>
            </a:xfrm>
            <a:prstGeom prst="rect">
              <a:avLst/>
            </a:prstGeom>
          </p:spPr>
          <p:txBody>
            <a:bodyPr wrap="square">
              <a:spAutoFit/>
            </a:bodyPr>
            <a:lstStyle/>
            <a:p>
              <a:pPr lvl="0" algn="r">
                <a:lnSpc>
                  <a:spcPct val="110000"/>
                </a:lnSpc>
                <a:buClr>
                  <a:schemeClr val="accent1"/>
                </a:buClr>
                <a:defRPr/>
              </a:pPr>
              <a:r>
                <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mn-lt"/>
                </a:rPr>
                <a:t>一定要戴安全帽。</a:t>
              </a:r>
              <a:endPar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mn-lt"/>
              </a:endParaRP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框 19"/>
          <p:cNvSpPr txBox="1"/>
          <p:nvPr/>
        </p:nvSpPr>
        <p:spPr>
          <a:xfrm>
            <a:off x="1298448" y="457200"/>
            <a:ext cx="3230880" cy="460375"/>
          </a:xfrm>
          <a:prstGeom prst="rect">
            <a:avLst/>
          </a:prstGeom>
          <a:noFill/>
        </p:spPr>
        <p:txBody>
          <a:bodyPr wrap="none" rtlCol="0">
            <a:spAutoFit/>
          </a:bodyPr>
          <a:lstStyle/>
          <a:p>
            <a:r>
              <a:rPr lang="zh-CN" altLang="en-US" sz="2400" dirty="0">
                <a:solidFill>
                  <a:schemeClr val="tx1">
                    <a:lumMod val="85000"/>
                    <a:lumOff val="15000"/>
                  </a:schemeClr>
                </a:solidFill>
                <a:latin typeface="微软雅黑" panose="020B0503020204020204" charset="-122"/>
                <a:ea typeface="微软雅黑" panose="020B0503020204020204" charset="-122"/>
              </a:rPr>
              <a:t>主要危险源及应对措施</a:t>
            </a:r>
            <a:endParaRPr lang="zh-CN" altLang="en-US" sz="2400" dirty="0">
              <a:solidFill>
                <a:schemeClr val="tx1">
                  <a:lumMod val="85000"/>
                  <a:lumOff val="15000"/>
                </a:schemeClr>
              </a:solidFill>
              <a:latin typeface="微软雅黑" panose="020B0503020204020204" charset="-122"/>
              <a:ea typeface="微软雅黑" panose="020B0503020204020204" charset="-122"/>
            </a:endParaRPr>
          </a:p>
        </p:txBody>
      </p:sp>
      <p:grpSp>
        <p:nvGrpSpPr>
          <p:cNvPr id="36" name="组合 35"/>
          <p:cNvGrpSpPr/>
          <p:nvPr/>
        </p:nvGrpSpPr>
        <p:grpSpPr>
          <a:xfrm>
            <a:off x="-728133" y="1448851"/>
            <a:ext cx="13682133" cy="4868062"/>
            <a:chOff x="-728133" y="1448851"/>
            <a:chExt cx="13682133" cy="4868062"/>
          </a:xfrm>
        </p:grpSpPr>
        <p:sp>
          <p:nvSpPr>
            <p:cNvPr id="21" name="文本框 20"/>
            <p:cNvSpPr txBox="1"/>
            <p:nvPr/>
          </p:nvSpPr>
          <p:spPr>
            <a:xfrm>
              <a:off x="918717" y="5123768"/>
              <a:ext cx="2545834" cy="850103"/>
            </a:xfrm>
            <a:prstGeom prst="rect">
              <a:avLst/>
            </a:prstGeom>
            <a:noFill/>
          </p:spPr>
          <p:txBody>
            <a:bodyPr wrap="square" lIns="94085" tIns="47043" rIns="94085" bIns="47043" rtlCol="0">
              <a:noAutofit/>
            </a:bodyPr>
            <a:lstStyle>
              <a:defPPr>
                <a:defRPr lang="zh-CN"/>
              </a:defPPr>
              <a:lvl1pPr lvl="0">
                <a:lnSpc>
                  <a:spcPct val="130000"/>
                </a:lnSpc>
                <a:defRPr sz="1200">
                  <a:solidFill>
                    <a:prstClr val="white"/>
                  </a:solidFill>
                  <a:latin typeface="思源黑体 CN Normal" panose="020B0400000000000000" pitchFamily="34" charset="-122"/>
                  <a:ea typeface="思源黑体 CN Normal" panose="020B0400000000000000"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1.</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非电工严禁动电。</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sp>
          <p:nvSpPr>
            <p:cNvPr id="23" name="文本框 22"/>
            <p:cNvSpPr txBox="1"/>
            <p:nvPr/>
          </p:nvSpPr>
          <p:spPr>
            <a:xfrm>
              <a:off x="4000875" y="5466810"/>
              <a:ext cx="2545834" cy="850103"/>
            </a:xfrm>
            <a:prstGeom prst="rect">
              <a:avLst/>
            </a:prstGeom>
            <a:noFill/>
          </p:spPr>
          <p:txBody>
            <a:bodyPr wrap="square" lIns="94085" tIns="47043" rIns="94085" bIns="47043" rtlCol="0">
              <a:noAutofit/>
            </a:bodyPr>
            <a:lstStyle>
              <a:defPPr>
                <a:defRPr lang="zh-CN"/>
              </a:defPPr>
              <a:lvl1pPr lvl="0">
                <a:lnSpc>
                  <a:spcPct val="130000"/>
                </a:lnSpc>
                <a:defRPr sz="1200">
                  <a:solidFill>
                    <a:prstClr val="white"/>
                  </a:solidFill>
                  <a:latin typeface="思源黑体 CN Normal" panose="020B0400000000000000" pitchFamily="34" charset="-122"/>
                  <a:ea typeface="思源黑体 CN Normal" panose="020B0400000000000000"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3.</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应使用优质的电缆线，严禁使用胶质线。</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sp>
          <p:nvSpPr>
            <p:cNvPr id="25" name="文本框 24"/>
            <p:cNvSpPr txBox="1"/>
            <p:nvPr/>
          </p:nvSpPr>
          <p:spPr>
            <a:xfrm>
              <a:off x="7658766" y="5299903"/>
              <a:ext cx="2545834" cy="850103"/>
            </a:xfrm>
            <a:prstGeom prst="rect">
              <a:avLst/>
            </a:prstGeom>
            <a:noFill/>
          </p:spPr>
          <p:txBody>
            <a:bodyPr wrap="square" lIns="94085" tIns="47043" rIns="94085" bIns="47043" rtlCol="0">
              <a:noAutofit/>
            </a:bodyPr>
            <a:lstStyle>
              <a:defPPr>
                <a:defRPr lang="zh-CN"/>
              </a:defPPr>
              <a:lvl1pPr lvl="0">
                <a:lnSpc>
                  <a:spcPct val="130000"/>
                </a:lnSpc>
                <a:defRPr sz="1200">
                  <a:solidFill>
                    <a:prstClr val="white"/>
                  </a:solidFill>
                  <a:latin typeface="思源黑体 CN Normal" panose="020B0400000000000000" pitchFamily="34" charset="-122"/>
                  <a:ea typeface="思源黑体 CN Normal" panose="020B0400000000000000"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5.</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所有用电开关应标明用途和责任人。</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sp>
          <p:nvSpPr>
            <p:cNvPr id="27" name="文本框 26"/>
            <p:cNvSpPr txBox="1"/>
            <p:nvPr/>
          </p:nvSpPr>
          <p:spPr>
            <a:xfrm>
              <a:off x="1196868" y="2447325"/>
              <a:ext cx="3863090" cy="1201352"/>
            </a:xfrm>
            <a:prstGeom prst="rect">
              <a:avLst/>
            </a:prstGeom>
            <a:noFill/>
          </p:spPr>
          <p:txBody>
            <a:bodyPr wrap="square" lIns="94085" tIns="47043" rIns="94085" bIns="47043" rtlCol="0">
              <a:noAutofit/>
            </a:bodyPr>
            <a:lstStyle>
              <a:defPPr>
                <a:defRPr lang="zh-CN"/>
              </a:defPPr>
              <a:lvl1pPr lvl="0">
                <a:lnSpc>
                  <a:spcPct val="130000"/>
                </a:lnSpc>
                <a:defRPr sz="1200">
                  <a:solidFill>
                    <a:prstClr val="white"/>
                  </a:solidFill>
                  <a:latin typeface="思源黑体 CN Normal" panose="020B0400000000000000" pitchFamily="34" charset="-122"/>
                  <a:ea typeface="思源黑体 CN Normal" panose="020B0400000000000000"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2.</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各种电器使用前应检查是否漏电、接地是否良好☞所有用电器具必须经过漏电保护器，而且漏电保护器必须灵敏可靠。</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a:p>
              <a:pPr>
                <a:lnSpc>
                  <a:spcPct val="150000"/>
                </a:lnSpc>
              </a:pP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sp>
          <p:nvSpPr>
            <p:cNvPr id="29" name="文本框 28"/>
            <p:cNvSpPr txBox="1"/>
            <p:nvPr/>
          </p:nvSpPr>
          <p:spPr>
            <a:xfrm>
              <a:off x="5571294" y="3293431"/>
              <a:ext cx="2545834" cy="1201352"/>
            </a:xfrm>
            <a:prstGeom prst="rect">
              <a:avLst/>
            </a:prstGeom>
            <a:noFill/>
          </p:spPr>
          <p:txBody>
            <a:bodyPr wrap="square" lIns="94085" tIns="47043" rIns="94085" bIns="47043" rtlCol="0">
              <a:noAutofit/>
            </a:bodyPr>
            <a:lstStyle>
              <a:defPPr>
                <a:defRPr lang="zh-CN"/>
              </a:defPPr>
              <a:lvl1pPr lvl="0">
                <a:lnSpc>
                  <a:spcPct val="130000"/>
                </a:lnSpc>
                <a:defRPr sz="1200">
                  <a:solidFill>
                    <a:prstClr val="white"/>
                  </a:solidFill>
                  <a:latin typeface="思源黑体 CN Normal" panose="020B0400000000000000" pitchFamily="34" charset="-122"/>
                  <a:ea typeface="思源黑体 CN Normal" panose="020B0400000000000000"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4.</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禁止用扎丝等导电材料捆绑电缆电线。</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sp>
          <p:nvSpPr>
            <p:cNvPr id="31" name="文本框 30"/>
            <p:cNvSpPr txBox="1"/>
            <p:nvPr/>
          </p:nvSpPr>
          <p:spPr>
            <a:xfrm>
              <a:off x="8784662" y="3145679"/>
              <a:ext cx="2545834" cy="1201352"/>
            </a:xfrm>
            <a:prstGeom prst="rect">
              <a:avLst/>
            </a:prstGeom>
            <a:noFill/>
          </p:spPr>
          <p:txBody>
            <a:bodyPr wrap="square" lIns="94085" tIns="47043" rIns="94085" bIns="47043" rtlCol="0">
              <a:noAutofit/>
            </a:bodyPr>
            <a:lstStyle>
              <a:defPPr>
                <a:defRPr lang="zh-CN"/>
              </a:defPPr>
              <a:lvl1pPr lvl="0">
                <a:lnSpc>
                  <a:spcPct val="130000"/>
                </a:lnSpc>
                <a:defRPr sz="1200">
                  <a:solidFill>
                    <a:prstClr val="white"/>
                  </a:solidFill>
                  <a:latin typeface="思源黑体 CN Normal" panose="020B0400000000000000" pitchFamily="34" charset="-122"/>
                  <a:ea typeface="思源黑体 CN Normal" panose="020B0400000000000000"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6.</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学会触电急救知识。</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sp>
          <p:nvSpPr>
            <p:cNvPr id="22" name="矩形: 圆角 21"/>
            <p:cNvSpPr/>
            <p:nvPr/>
          </p:nvSpPr>
          <p:spPr>
            <a:xfrm>
              <a:off x="1184835" y="1448851"/>
              <a:ext cx="2160000" cy="64800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charset="-122"/>
                  <a:ea typeface="微软雅黑" panose="020B0503020204020204" charset="-122"/>
                </a:rPr>
                <a:t>安全用电</a:t>
              </a:r>
              <a:endParaRPr lang="zh-CN" altLang="en-US" sz="2400" dirty="0">
                <a:latin typeface="微软雅黑" panose="020B0503020204020204" charset="-122"/>
                <a:ea typeface="微软雅黑" panose="020B0503020204020204" charset="-122"/>
              </a:endParaRPr>
            </a:p>
          </p:txBody>
        </p:sp>
        <p:sp>
          <p:nvSpPr>
            <p:cNvPr id="24" name="任意多边形: 形状 23"/>
            <p:cNvSpPr/>
            <p:nvPr/>
          </p:nvSpPr>
          <p:spPr>
            <a:xfrm>
              <a:off x="-728133" y="3759200"/>
              <a:ext cx="13682133" cy="1243395"/>
            </a:xfrm>
            <a:custGeom>
              <a:avLst/>
              <a:gdLst>
                <a:gd name="connsiteX0" fmla="*/ 0 w 13682133"/>
                <a:gd name="connsiteY0" fmla="*/ 1219200 h 1243395"/>
                <a:gd name="connsiteX1" fmla="*/ 3048000 w 13682133"/>
                <a:gd name="connsiteY1" fmla="*/ 541867 h 1243395"/>
                <a:gd name="connsiteX2" fmla="*/ 7484533 w 13682133"/>
                <a:gd name="connsiteY2" fmla="*/ 1236133 h 1243395"/>
                <a:gd name="connsiteX3" fmla="*/ 13682133 w 13682133"/>
                <a:gd name="connsiteY3" fmla="*/ 0 h 1243395"/>
              </a:gdLst>
              <a:ahLst/>
              <a:cxnLst>
                <a:cxn ang="0">
                  <a:pos x="connsiteX0" y="connsiteY0"/>
                </a:cxn>
                <a:cxn ang="0">
                  <a:pos x="connsiteX1" y="connsiteY1"/>
                </a:cxn>
                <a:cxn ang="0">
                  <a:pos x="connsiteX2" y="connsiteY2"/>
                </a:cxn>
                <a:cxn ang="0">
                  <a:pos x="connsiteX3" y="connsiteY3"/>
                </a:cxn>
              </a:cxnLst>
              <a:rect l="l" t="t" r="r" b="b"/>
              <a:pathLst>
                <a:path w="13682133" h="1243395">
                  <a:moveTo>
                    <a:pt x="0" y="1219200"/>
                  </a:moveTo>
                  <a:cubicBezTo>
                    <a:pt x="900289" y="879122"/>
                    <a:pt x="1800578" y="539045"/>
                    <a:pt x="3048000" y="541867"/>
                  </a:cubicBezTo>
                  <a:cubicBezTo>
                    <a:pt x="4295422" y="544689"/>
                    <a:pt x="5712178" y="1326444"/>
                    <a:pt x="7484533" y="1236133"/>
                  </a:cubicBezTo>
                  <a:cubicBezTo>
                    <a:pt x="9256888" y="1145822"/>
                    <a:pt x="11469510" y="572911"/>
                    <a:pt x="13682133" y="0"/>
                  </a:cubicBezTo>
                </a:path>
              </a:pathLst>
            </a:custGeom>
            <a:noFill/>
            <a:ln w="508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圆角 25"/>
            <p:cNvSpPr/>
            <p:nvPr/>
          </p:nvSpPr>
          <p:spPr>
            <a:xfrm>
              <a:off x="1028448" y="4077031"/>
              <a:ext cx="540000" cy="54000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思源宋体 CN Heavy" panose="02020900000000000000" pitchFamily="18" charset="-122"/>
                  <a:ea typeface="思源宋体 CN Heavy" panose="02020900000000000000" pitchFamily="18" charset="-122"/>
                </a:rPr>
                <a:t>1</a:t>
              </a:r>
              <a:endParaRPr lang="zh-CN" altLang="en-US" sz="2000" dirty="0">
                <a:latin typeface="思源宋体 CN Heavy" panose="02020900000000000000" pitchFamily="18" charset="-122"/>
                <a:ea typeface="思源宋体 CN Heavy" panose="02020900000000000000" pitchFamily="18" charset="-122"/>
              </a:endParaRPr>
            </a:p>
          </p:txBody>
        </p:sp>
        <p:sp>
          <p:nvSpPr>
            <p:cNvPr id="28" name="矩形: 圆角 27"/>
            <p:cNvSpPr/>
            <p:nvPr/>
          </p:nvSpPr>
          <p:spPr>
            <a:xfrm>
              <a:off x="2726274" y="4110897"/>
              <a:ext cx="540000" cy="54000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思源宋体 CN Heavy" panose="02020900000000000000" pitchFamily="18" charset="-122"/>
                  <a:ea typeface="思源宋体 CN Heavy" panose="02020900000000000000" pitchFamily="18" charset="-122"/>
                </a:rPr>
                <a:t>2</a:t>
              </a:r>
              <a:endParaRPr lang="zh-CN" altLang="en-US" sz="2000" dirty="0">
                <a:latin typeface="思源宋体 CN Heavy" panose="02020900000000000000" pitchFamily="18" charset="-122"/>
                <a:ea typeface="思源宋体 CN Heavy" panose="02020900000000000000" pitchFamily="18" charset="-122"/>
              </a:endParaRPr>
            </a:p>
          </p:txBody>
        </p:sp>
        <p:sp>
          <p:nvSpPr>
            <p:cNvPr id="30" name="矩形: 圆角 29"/>
            <p:cNvSpPr/>
            <p:nvPr/>
          </p:nvSpPr>
          <p:spPr>
            <a:xfrm>
              <a:off x="4424100" y="4550044"/>
              <a:ext cx="540000" cy="54000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思源宋体 CN Heavy" panose="02020900000000000000" pitchFamily="18" charset="-122"/>
                  <a:ea typeface="思源宋体 CN Heavy" panose="02020900000000000000" pitchFamily="18" charset="-122"/>
                </a:rPr>
                <a:t>3</a:t>
              </a:r>
              <a:endParaRPr lang="zh-CN" altLang="en-US" sz="2000" dirty="0">
                <a:latin typeface="思源宋体 CN Heavy" panose="02020900000000000000" pitchFamily="18" charset="-122"/>
                <a:ea typeface="思源宋体 CN Heavy" panose="02020900000000000000" pitchFamily="18" charset="-122"/>
              </a:endParaRPr>
            </a:p>
          </p:txBody>
        </p:sp>
        <p:sp>
          <p:nvSpPr>
            <p:cNvPr id="32" name="矩形: 圆角 31"/>
            <p:cNvSpPr/>
            <p:nvPr/>
          </p:nvSpPr>
          <p:spPr>
            <a:xfrm>
              <a:off x="6121926" y="4711636"/>
              <a:ext cx="540000" cy="54000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思源宋体 CN Heavy" panose="02020900000000000000" pitchFamily="18" charset="-122"/>
                  <a:ea typeface="思源宋体 CN Heavy" panose="02020900000000000000" pitchFamily="18" charset="-122"/>
                </a:rPr>
                <a:t>4</a:t>
              </a:r>
              <a:endParaRPr lang="zh-CN" altLang="en-US" sz="2000" dirty="0">
                <a:latin typeface="思源宋体 CN Heavy" panose="02020900000000000000" pitchFamily="18" charset="-122"/>
                <a:ea typeface="思源宋体 CN Heavy" panose="02020900000000000000" pitchFamily="18" charset="-122"/>
              </a:endParaRPr>
            </a:p>
          </p:txBody>
        </p:sp>
        <p:sp>
          <p:nvSpPr>
            <p:cNvPr id="34" name="矩形: 圆角 33"/>
            <p:cNvSpPr/>
            <p:nvPr/>
          </p:nvSpPr>
          <p:spPr>
            <a:xfrm>
              <a:off x="7819752" y="4550044"/>
              <a:ext cx="540000" cy="54000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思源宋体 CN Heavy" panose="02020900000000000000" pitchFamily="18" charset="-122"/>
                  <a:ea typeface="思源宋体 CN Heavy" panose="02020900000000000000" pitchFamily="18" charset="-122"/>
                </a:rPr>
                <a:t>5</a:t>
              </a:r>
              <a:endParaRPr lang="zh-CN" altLang="en-US" sz="2000" dirty="0">
                <a:latin typeface="思源宋体 CN Heavy" panose="02020900000000000000" pitchFamily="18" charset="-122"/>
                <a:ea typeface="思源宋体 CN Heavy" panose="02020900000000000000" pitchFamily="18" charset="-122"/>
              </a:endParaRPr>
            </a:p>
          </p:txBody>
        </p:sp>
        <p:sp>
          <p:nvSpPr>
            <p:cNvPr id="35" name="矩形: 圆角 34"/>
            <p:cNvSpPr/>
            <p:nvPr/>
          </p:nvSpPr>
          <p:spPr>
            <a:xfrm>
              <a:off x="9517579" y="4248417"/>
              <a:ext cx="540000" cy="54000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思源宋体 CN Heavy" panose="02020900000000000000" pitchFamily="18" charset="-122"/>
                  <a:ea typeface="思源宋体 CN Heavy" panose="02020900000000000000" pitchFamily="18" charset="-122"/>
                </a:rPr>
                <a:t>6</a:t>
              </a:r>
              <a:endParaRPr lang="zh-CN" altLang="en-US" sz="2000" dirty="0">
                <a:latin typeface="思源宋体 CN Heavy" panose="02020900000000000000" pitchFamily="18" charset="-122"/>
                <a:ea typeface="思源宋体 CN Heavy" panose="02020900000000000000" pitchFamily="18" charset="-122"/>
              </a:endParaRP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200" advTm="2000">
        <p14:prism/>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1298448" y="457200"/>
            <a:ext cx="3230880" cy="460375"/>
          </a:xfrm>
          <a:prstGeom prst="rect">
            <a:avLst/>
          </a:prstGeom>
          <a:noFill/>
        </p:spPr>
        <p:txBody>
          <a:bodyPr wrap="none" rtlCol="0">
            <a:spAutoFit/>
          </a:bodyPr>
          <a:lstStyle/>
          <a:p>
            <a:r>
              <a:rPr lang="zh-CN" altLang="en-US" sz="2400" dirty="0">
                <a:solidFill>
                  <a:schemeClr val="tx1">
                    <a:lumMod val="85000"/>
                    <a:lumOff val="15000"/>
                  </a:schemeClr>
                </a:solidFill>
                <a:latin typeface="微软雅黑" panose="020B0503020204020204" charset="-122"/>
                <a:ea typeface="微软雅黑" panose="020B0503020204020204" charset="-122"/>
              </a:rPr>
              <a:t>主要危险源及应对措施</a:t>
            </a:r>
            <a:endParaRPr lang="zh-CN" altLang="en-US" sz="2400" dirty="0">
              <a:solidFill>
                <a:schemeClr val="tx1">
                  <a:lumMod val="85000"/>
                  <a:lumOff val="15000"/>
                </a:schemeClr>
              </a:solidFill>
              <a:latin typeface="微软雅黑" panose="020B0503020204020204" charset="-122"/>
              <a:ea typeface="微软雅黑" panose="020B0503020204020204" charset="-122"/>
            </a:endParaRPr>
          </a:p>
        </p:txBody>
      </p:sp>
      <p:grpSp>
        <p:nvGrpSpPr>
          <p:cNvPr id="28" name="组合 27"/>
          <p:cNvGrpSpPr/>
          <p:nvPr/>
        </p:nvGrpSpPr>
        <p:grpSpPr>
          <a:xfrm>
            <a:off x="1283612" y="1837483"/>
            <a:ext cx="9916838" cy="3861454"/>
            <a:chOff x="1283612" y="1837483"/>
            <a:chExt cx="9916838" cy="3861454"/>
          </a:xfrm>
        </p:grpSpPr>
        <p:sp>
          <p:nvSpPr>
            <p:cNvPr id="8" name="IconBackground1"/>
            <p:cNvSpPr/>
            <p:nvPr/>
          </p:nvSpPr>
          <p:spPr>
            <a:xfrm>
              <a:off x="5168642" y="1837483"/>
              <a:ext cx="559407" cy="55940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sz="2400" dirty="0">
                <a:latin typeface="微软雅黑" panose="020B0503020204020204" charset="-122"/>
                <a:ea typeface="微软雅黑" panose="020B0503020204020204" charset="-122"/>
                <a:sym typeface="思源黑体 CN Medium" panose="020B0600000000000000" pitchFamily="34" charset="-122"/>
              </a:endParaRPr>
            </a:p>
          </p:txBody>
        </p:sp>
        <p:sp>
          <p:nvSpPr>
            <p:cNvPr id="9" name="Icon1"/>
            <p:cNvSpPr/>
            <p:nvPr/>
          </p:nvSpPr>
          <p:spPr bwMode="auto">
            <a:xfrm>
              <a:off x="5326743" y="1999657"/>
              <a:ext cx="237810" cy="216576"/>
            </a:xfrm>
            <a:custGeom>
              <a:avLst/>
              <a:gdLst>
                <a:gd name="connsiteX0" fmla="*/ 125329 w 533400"/>
                <a:gd name="connsiteY0" fmla="*/ 229221 h 485775"/>
                <a:gd name="connsiteX1" fmla="*/ 125329 w 533400"/>
                <a:gd name="connsiteY1" fmla="*/ 276846 h 485775"/>
                <a:gd name="connsiteX2" fmla="*/ 144379 w 533400"/>
                <a:gd name="connsiteY2" fmla="*/ 276846 h 485775"/>
                <a:gd name="connsiteX3" fmla="*/ 144379 w 533400"/>
                <a:gd name="connsiteY3" fmla="*/ 229221 h 485775"/>
                <a:gd name="connsiteX4" fmla="*/ 392029 w 533400"/>
                <a:gd name="connsiteY4" fmla="*/ 229221 h 485775"/>
                <a:gd name="connsiteX5" fmla="*/ 392029 w 533400"/>
                <a:gd name="connsiteY5" fmla="*/ 276846 h 485775"/>
                <a:gd name="connsiteX6" fmla="*/ 411079 w 533400"/>
                <a:gd name="connsiteY6" fmla="*/ 276846 h 485775"/>
                <a:gd name="connsiteX7" fmla="*/ 411079 w 533400"/>
                <a:gd name="connsiteY7" fmla="*/ 229221 h 485775"/>
                <a:gd name="connsiteX8" fmla="*/ 534904 w 533400"/>
                <a:gd name="connsiteY8" fmla="*/ 229221 h 485775"/>
                <a:gd name="connsiteX9" fmla="*/ 534904 w 533400"/>
                <a:gd name="connsiteY9" fmla="*/ 457821 h 485775"/>
                <a:gd name="connsiteX10" fmla="*/ 506329 w 533400"/>
                <a:gd name="connsiteY10" fmla="*/ 486396 h 485775"/>
                <a:gd name="connsiteX11" fmla="*/ 30079 w 533400"/>
                <a:gd name="connsiteY11" fmla="*/ 486396 h 485775"/>
                <a:gd name="connsiteX12" fmla="*/ 1504 w 533400"/>
                <a:gd name="connsiteY12" fmla="*/ 457821 h 485775"/>
                <a:gd name="connsiteX13" fmla="*/ 1504 w 533400"/>
                <a:gd name="connsiteY13" fmla="*/ 229221 h 485775"/>
                <a:gd name="connsiteX14" fmla="*/ 125329 w 533400"/>
                <a:gd name="connsiteY14" fmla="*/ 229221 h 485775"/>
                <a:gd name="connsiteX15" fmla="*/ 372979 w 533400"/>
                <a:gd name="connsiteY15" fmla="*/ 621 h 485775"/>
                <a:gd name="connsiteX16" fmla="*/ 411079 w 533400"/>
                <a:gd name="connsiteY16" fmla="*/ 36816 h 485775"/>
                <a:gd name="connsiteX17" fmla="*/ 411079 w 533400"/>
                <a:gd name="connsiteY17" fmla="*/ 38721 h 485775"/>
                <a:gd name="connsiteX18" fmla="*/ 411079 w 533400"/>
                <a:gd name="connsiteY18" fmla="*/ 114921 h 485775"/>
                <a:gd name="connsiteX19" fmla="*/ 506329 w 533400"/>
                <a:gd name="connsiteY19" fmla="*/ 114921 h 485775"/>
                <a:gd name="connsiteX20" fmla="*/ 534904 w 533400"/>
                <a:gd name="connsiteY20" fmla="*/ 143496 h 485775"/>
                <a:gd name="connsiteX21" fmla="*/ 534904 w 533400"/>
                <a:gd name="connsiteY21" fmla="*/ 210171 h 485775"/>
                <a:gd name="connsiteX22" fmla="*/ 1504 w 533400"/>
                <a:gd name="connsiteY22" fmla="*/ 210171 h 485775"/>
                <a:gd name="connsiteX23" fmla="*/ 1504 w 533400"/>
                <a:gd name="connsiteY23" fmla="*/ 143496 h 485775"/>
                <a:gd name="connsiteX24" fmla="*/ 30079 w 533400"/>
                <a:gd name="connsiteY24" fmla="*/ 114921 h 485775"/>
                <a:gd name="connsiteX25" fmla="*/ 125329 w 533400"/>
                <a:gd name="connsiteY25" fmla="*/ 114921 h 485775"/>
                <a:gd name="connsiteX26" fmla="*/ 125329 w 533400"/>
                <a:gd name="connsiteY26" fmla="*/ 38721 h 485775"/>
                <a:gd name="connsiteX27" fmla="*/ 161524 w 533400"/>
                <a:gd name="connsiteY27" fmla="*/ 621 h 485775"/>
                <a:gd name="connsiteX28" fmla="*/ 163429 w 533400"/>
                <a:gd name="connsiteY28" fmla="*/ 621 h 485775"/>
                <a:gd name="connsiteX29" fmla="*/ 372979 w 533400"/>
                <a:gd name="connsiteY29" fmla="*/ 621 h 485775"/>
                <a:gd name="connsiteX30" fmla="*/ 372979 w 533400"/>
                <a:gd name="connsiteY30" fmla="*/ 19671 h 485775"/>
                <a:gd name="connsiteX31" fmla="*/ 163429 w 533400"/>
                <a:gd name="connsiteY31" fmla="*/ 19671 h 485775"/>
                <a:gd name="connsiteX32" fmla="*/ 144474 w 533400"/>
                <a:gd name="connsiteY32" fmla="*/ 37292 h 485775"/>
                <a:gd name="connsiteX33" fmla="*/ 144379 w 533400"/>
                <a:gd name="connsiteY33" fmla="*/ 38721 h 485775"/>
                <a:gd name="connsiteX34" fmla="*/ 144379 w 533400"/>
                <a:gd name="connsiteY34" fmla="*/ 114921 h 485775"/>
                <a:gd name="connsiteX35" fmla="*/ 392029 w 533400"/>
                <a:gd name="connsiteY35" fmla="*/ 114921 h 485775"/>
                <a:gd name="connsiteX36" fmla="*/ 392029 w 533400"/>
                <a:gd name="connsiteY36" fmla="*/ 38721 h 485775"/>
                <a:gd name="connsiteX37" fmla="*/ 375836 w 533400"/>
                <a:gd name="connsiteY37" fmla="*/ 19862 h 485775"/>
                <a:gd name="connsiteX38" fmla="*/ 374408 w 533400"/>
                <a:gd name="connsiteY38" fmla="*/ 19671 h 485775"/>
                <a:gd name="connsiteX39" fmla="*/ 372979 w 533400"/>
                <a:gd name="connsiteY39" fmla="*/ 19671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33400" h="485775">
                  <a:moveTo>
                    <a:pt x="125329" y="229221"/>
                  </a:moveTo>
                  <a:lnTo>
                    <a:pt x="125329" y="276846"/>
                  </a:lnTo>
                  <a:lnTo>
                    <a:pt x="144379" y="276846"/>
                  </a:lnTo>
                  <a:lnTo>
                    <a:pt x="144379" y="229221"/>
                  </a:lnTo>
                  <a:lnTo>
                    <a:pt x="392029" y="229221"/>
                  </a:lnTo>
                  <a:lnTo>
                    <a:pt x="392029" y="276846"/>
                  </a:lnTo>
                  <a:lnTo>
                    <a:pt x="411079" y="276846"/>
                  </a:lnTo>
                  <a:lnTo>
                    <a:pt x="411079" y="229221"/>
                  </a:lnTo>
                  <a:lnTo>
                    <a:pt x="534904" y="229221"/>
                  </a:lnTo>
                  <a:lnTo>
                    <a:pt x="534904" y="457821"/>
                  </a:lnTo>
                  <a:cubicBezTo>
                    <a:pt x="534904" y="473632"/>
                    <a:pt x="522141" y="486396"/>
                    <a:pt x="506329" y="486396"/>
                  </a:cubicBezTo>
                  <a:lnTo>
                    <a:pt x="30079" y="486396"/>
                  </a:lnTo>
                  <a:cubicBezTo>
                    <a:pt x="14267" y="486396"/>
                    <a:pt x="1504" y="473632"/>
                    <a:pt x="1504" y="457821"/>
                  </a:cubicBezTo>
                  <a:lnTo>
                    <a:pt x="1504" y="229221"/>
                  </a:lnTo>
                  <a:lnTo>
                    <a:pt x="125329" y="229221"/>
                  </a:lnTo>
                  <a:close/>
                  <a:moveTo>
                    <a:pt x="372979" y="621"/>
                  </a:moveTo>
                  <a:cubicBezTo>
                    <a:pt x="393363" y="621"/>
                    <a:pt x="410031" y="16623"/>
                    <a:pt x="411079" y="36816"/>
                  </a:cubicBezTo>
                  <a:lnTo>
                    <a:pt x="411079" y="38721"/>
                  </a:lnTo>
                  <a:lnTo>
                    <a:pt x="411079" y="114921"/>
                  </a:lnTo>
                  <a:lnTo>
                    <a:pt x="506329" y="114921"/>
                  </a:lnTo>
                  <a:cubicBezTo>
                    <a:pt x="522141" y="114921"/>
                    <a:pt x="534904" y="127685"/>
                    <a:pt x="534904" y="143496"/>
                  </a:cubicBezTo>
                  <a:lnTo>
                    <a:pt x="534904" y="210171"/>
                  </a:lnTo>
                  <a:lnTo>
                    <a:pt x="1504" y="210171"/>
                  </a:lnTo>
                  <a:lnTo>
                    <a:pt x="1504" y="143496"/>
                  </a:lnTo>
                  <a:cubicBezTo>
                    <a:pt x="1504" y="127685"/>
                    <a:pt x="14267" y="114921"/>
                    <a:pt x="30079" y="114921"/>
                  </a:cubicBezTo>
                  <a:lnTo>
                    <a:pt x="125329" y="114921"/>
                  </a:lnTo>
                  <a:lnTo>
                    <a:pt x="125329" y="38721"/>
                  </a:lnTo>
                  <a:cubicBezTo>
                    <a:pt x="125329" y="18337"/>
                    <a:pt x="141331" y="1669"/>
                    <a:pt x="161524" y="621"/>
                  </a:cubicBezTo>
                  <a:lnTo>
                    <a:pt x="163429" y="621"/>
                  </a:lnTo>
                  <a:lnTo>
                    <a:pt x="372979" y="621"/>
                  </a:lnTo>
                  <a:close/>
                  <a:moveTo>
                    <a:pt x="372979" y="19671"/>
                  </a:moveTo>
                  <a:lnTo>
                    <a:pt x="163429" y="19671"/>
                  </a:lnTo>
                  <a:cubicBezTo>
                    <a:pt x="153428" y="19671"/>
                    <a:pt x="145141" y="27482"/>
                    <a:pt x="144474" y="37292"/>
                  </a:cubicBezTo>
                  <a:lnTo>
                    <a:pt x="144379" y="38721"/>
                  </a:lnTo>
                  <a:lnTo>
                    <a:pt x="144379" y="114921"/>
                  </a:lnTo>
                  <a:lnTo>
                    <a:pt x="392029" y="114921"/>
                  </a:lnTo>
                  <a:lnTo>
                    <a:pt x="392029" y="38721"/>
                  </a:lnTo>
                  <a:cubicBezTo>
                    <a:pt x="392029" y="29196"/>
                    <a:pt x="384981" y="21290"/>
                    <a:pt x="375836" y="19862"/>
                  </a:cubicBezTo>
                  <a:lnTo>
                    <a:pt x="374408" y="19671"/>
                  </a:lnTo>
                  <a:lnTo>
                    <a:pt x="372979" y="19671"/>
                  </a:ln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dirty="0">
                <a:latin typeface="微软雅黑" panose="020B0503020204020204" charset="-122"/>
                <a:ea typeface="微软雅黑" panose="020B0503020204020204" charset="-122"/>
                <a:sym typeface="思源黑体 CN Medium" panose="020B0600000000000000" pitchFamily="34" charset="-122"/>
              </a:endParaRPr>
            </a:p>
          </p:txBody>
        </p:sp>
        <p:sp>
          <p:nvSpPr>
            <p:cNvPr id="11" name="IconBackground2"/>
            <p:cNvSpPr/>
            <p:nvPr/>
          </p:nvSpPr>
          <p:spPr>
            <a:xfrm>
              <a:off x="5174038" y="2917731"/>
              <a:ext cx="558979" cy="55897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sz="2400" dirty="0">
                <a:latin typeface="微软雅黑" panose="020B0503020204020204" charset="-122"/>
                <a:ea typeface="微软雅黑" panose="020B0503020204020204" charset="-122"/>
                <a:sym typeface="思源黑体 CN Medium" panose="020B0600000000000000" pitchFamily="34" charset="-122"/>
              </a:endParaRPr>
            </a:p>
          </p:txBody>
        </p:sp>
        <p:sp>
          <p:nvSpPr>
            <p:cNvPr id="12" name="Icon2"/>
            <p:cNvSpPr/>
            <p:nvPr/>
          </p:nvSpPr>
          <p:spPr bwMode="auto">
            <a:xfrm>
              <a:off x="5328677" y="3104619"/>
              <a:ext cx="248231" cy="192966"/>
            </a:xfrm>
            <a:custGeom>
              <a:avLst/>
              <a:gdLst>
                <a:gd name="connsiteX0" fmla="*/ 486767 w 514350"/>
                <a:gd name="connsiteY0" fmla="*/ 621 h 409575"/>
                <a:gd name="connsiteX1" fmla="*/ 515342 w 514350"/>
                <a:gd name="connsiteY1" fmla="*/ 29196 h 409575"/>
                <a:gd name="connsiteX2" fmla="*/ 515342 w 514350"/>
                <a:gd name="connsiteY2" fmla="*/ 324471 h 409575"/>
                <a:gd name="connsiteX3" fmla="*/ 486767 w 514350"/>
                <a:gd name="connsiteY3" fmla="*/ 353046 h 409575"/>
                <a:gd name="connsiteX4" fmla="*/ 192159 w 514350"/>
                <a:gd name="connsiteY4" fmla="*/ 353046 h 409575"/>
                <a:gd name="connsiteX5" fmla="*/ 115387 w 514350"/>
                <a:gd name="connsiteY5" fmla="*/ 410196 h 409575"/>
                <a:gd name="connsiteX6" fmla="*/ 115387 w 514350"/>
                <a:gd name="connsiteY6" fmla="*/ 353046 h 409575"/>
                <a:gd name="connsiteX7" fmla="*/ 29567 w 514350"/>
                <a:gd name="connsiteY7" fmla="*/ 353046 h 409575"/>
                <a:gd name="connsiteX8" fmla="*/ 992 w 514350"/>
                <a:gd name="connsiteY8" fmla="*/ 324471 h 409575"/>
                <a:gd name="connsiteX9" fmla="*/ 992 w 514350"/>
                <a:gd name="connsiteY9" fmla="*/ 29196 h 409575"/>
                <a:gd name="connsiteX10" fmla="*/ 29567 w 514350"/>
                <a:gd name="connsiteY10" fmla="*/ 621 h 409575"/>
                <a:gd name="connsiteX11" fmla="*/ 486767 w 514350"/>
                <a:gd name="connsiteY11" fmla="*/ 621 h 409575"/>
                <a:gd name="connsiteX12" fmla="*/ 124817 w 514350"/>
                <a:gd name="connsiteY12" fmla="*/ 143496 h 409575"/>
                <a:gd name="connsiteX13" fmla="*/ 91480 w 514350"/>
                <a:gd name="connsiteY13" fmla="*/ 176834 h 409575"/>
                <a:gd name="connsiteX14" fmla="*/ 124817 w 514350"/>
                <a:gd name="connsiteY14" fmla="*/ 210171 h 409575"/>
                <a:gd name="connsiteX15" fmla="*/ 158155 w 514350"/>
                <a:gd name="connsiteY15" fmla="*/ 176834 h 409575"/>
                <a:gd name="connsiteX16" fmla="*/ 124817 w 514350"/>
                <a:gd name="connsiteY16" fmla="*/ 143496 h 409575"/>
                <a:gd name="connsiteX17" fmla="*/ 258167 w 514350"/>
                <a:gd name="connsiteY17" fmla="*/ 143496 h 409575"/>
                <a:gd name="connsiteX18" fmla="*/ 224830 w 514350"/>
                <a:gd name="connsiteY18" fmla="*/ 176834 h 409575"/>
                <a:gd name="connsiteX19" fmla="*/ 258167 w 514350"/>
                <a:gd name="connsiteY19" fmla="*/ 210171 h 409575"/>
                <a:gd name="connsiteX20" fmla="*/ 291505 w 514350"/>
                <a:gd name="connsiteY20" fmla="*/ 176834 h 409575"/>
                <a:gd name="connsiteX21" fmla="*/ 258167 w 514350"/>
                <a:gd name="connsiteY21" fmla="*/ 143496 h 409575"/>
                <a:gd name="connsiteX22" fmla="*/ 391517 w 514350"/>
                <a:gd name="connsiteY22" fmla="*/ 143496 h 409575"/>
                <a:gd name="connsiteX23" fmla="*/ 358180 w 514350"/>
                <a:gd name="connsiteY23" fmla="*/ 176834 h 409575"/>
                <a:gd name="connsiteX24" fmla="*/ 391517 w 514350"/>
                <a:gd name="connsiteY24" fmla="*/ 210171 h 409575"/>
                <a:gd name="connsiteX25" fmla="*/ 424855 w 514350"/>
                <a:gd name="connsiteY25" fmla="*/ 176834 h 409575"/>
                <a:gd name="connsiteX26" fmla="*/ 391517 w 514350"/>
                <a:gd name="connsiteY26" fmla="*/ 143496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4350" h="409575">
                  <a:moveTo>
                    <a:pt x="486767" y="621"/>
                  </a:moveTo>
                  <a:cubicBezTo>
                    <a:pt x="502579" y="621"/>
                    <a:pt x="515342" y="13385"/>
                    <a:pt x="515342" y="29196"/>
                  </a:cubicBezTo>
                  <a:lnTo>
                    <a:pt x="515342" y="324471"/>
                  </a:lnTo>
                  <a:cubicBezTo>
                    <a:pt x="515342" y="340282"/>
                    <a:pt x="502579" y="353046"/>
                    <a:pt x="486767" y="353046"/>
                  </a:cubicBezTo>
                  <a:lnTo>
                    <a:pt x="192159" y="353046"/>
                  </a:lnTo>
                  <a:lnTo>
                    <a:pt x="115387" y="410196"/>
                  </a:lnTo>
                  <a:lnTo>
                    <a:pt x="115387" y="353046"/>
                  </a:lnTo>
                  <a:lnTo>
                    <a:pt x="29567" y="353046"/>
                  </a:lnTo>
                  <a:cubicBezTo>
                    <a:pt x="13755" y="353046"/>
                    <a:pt x="992" y="340282"/>
                    <a:pt x="992" y="324471"/>
                  </a:cubicBezTo>
                  <a:lnTo>
                    <a:pt x="992" y="29196"/>
                  </a:lnTo>
                  <a:cubicBezTo>
                    <a:pt x="992" y="13385"/>
                    <a:pt x="13755" y="621"/>
                    <a:pt x="29567" y="621"/>
                  </a:cubicBezTo>
                  <a:lnTo>
                    <a:pt x="486767" y="621"/>
                  </a:lnTo>
                  <a:close/>
                  <a:moveTo>
                    <a:pt x="124817" y="143496"/>
                  </a:moveTo>
                  <a:cubicBezTo>
                    <a:pt x="106434" y="143496"/>
                    <a:pt x="91480" y="158450"/>
                    <a:pt x="91480" y="176834"/>
                  </a:cubicBezTo>
                  <a:cubicBezTo>
                    <a:pt x="91480" y="195217"/>
                    <a:pt x="106434" y="210171"/>
                    <a:pt x="124817" y="210171"/>
                  </a:cubicBezTo>
                  <a:cubicBezTo>
                    <a:pt x="143200" y="210171"/>
                    <a:pt x="158155" y="195217"/>
                    <a:pt x="158155" y="176834"/>
                  </a:cubicBezTo>
                  <a:cubicBezTo>
                    <a:pt x="158155" y="158450"/>
                    <a:pt x="143200" y="143496"/>
                    <a:pt x="124817" y="143496"/>
                  </a:cubicBezTo>
                  <a:close/>
                  <a:moveTo>
                    <a:pt x="258167" y="143496"/>
                  </a:moveTo>
                  <a:cubicBezTo>
                    <a:pt x="239784" y="143496"/>
                    <a:pt x="224830" y="158450"/>
                    <a:pt x="224830" y="176834"/>
                  </a:cubicBezTo>
                  <a:cubicBezTo>
                    <a:pt x="224830" y="195217"/>
                    <a:pt x="239784" y="210171"/>
                    <a:pt x="258167" y="210171"/>
                  </a:cubicBezTo>
                  <a:cubicBezTo>
                    <a:pt x="276550" y="210171"/>
                    <a:pt x="291505" y="195217"/>
                    <a:pt x="291505" y="176834"/>
                  </a:cubicBezTo>
                  <a:cubicBezTo>
                    <a:pt x="291505" y="158450"/>
                    <a:pt x="276550" y="143496"/>
                    <a:pt x="258167" y="143496"/>
                  </a:cubicBezTo>
                  <a:close/>
                  <a:moveTo>
                    <a:pt x="391517" y="143496"/>
                  </a:moveTo>
                  <a:cubicBezTo>
                    <a:pt x="373134" y="143496"/>
                    <a:pt x="358180" y="158450"/>
                    <a:pt x="358180" y="176834"/>
                  </a:cubicBezTo>
                  <a:cubicBezTo>
                    <a:pt x="358180" y="195217"/>
                    <a:pt x="373134" y="210171"/>
                    <a:pt x="391517" y="210171"/>
                  </a:cubicBezTo>
                  <a:cubicBezTo>
                    <a:pt x="409900" y="210171"/>
                    <a:pt x="424855" y="195217"/>
                    <a:pt x="424855" y="176834"/>
                  </a:cubicBezTo>
                  <a:cubicBezTo>
                    <a:pt x="424855" y="158450"/>
                    <a:pt x="409900" y="143496"/>
                    <a:pt x="391517" y="143496"/>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latin typeface="微软雅黑" panose="020B0503020204020204" charset="-122"/>
                <a:ea typeface="微软雅黑" panose="020B0503020204020204" charset="-122"/>
                <a:sym typeface="思源黑体 CN Medium" panose="020B0600000000000000" pitchFamily="34" charset="-122"/>
              </a:endParaRPr>
            </a:p>
          </p:txBody>
        </p:sp>
        <p:sp>
          <p:nvSpPr>
            <p:cNvPr id="14" name="IconBackground3"/>
            <p:cNvSpPr/>
            <p:nvPr/>
          </p:nvSpPr>
          <p:spPr>
            <a:xfrm>
              <a:off x="5171603" y="3997126"/>
              <a:ext cx="559407" cy="55940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sz="2400" dirty="0">
                <a:latin typeface="微软雅黑" panose="020B0503020204020204" charset="-122"/>
                <a:ea typeface="微软雅黑" panose="020B0503020204020204" charset="-122"/>
                <a:sym typeface="思源黑体 CN Medium" panose="020B0600000000000000" pitchFamily="34" charset="-122"/>
              </a:endParaRPr>
            </a:p>
          </p:txBody>
        </p:sp>
        <p:sp>
          <p:nvSpPr>
            <p:cNvPr id="15" name="Icon3"/>
            <p:cNvSpPr/>
            <p:nvPr/>
          </p:nvSpPr>
          <p:spPr bwMode="auto">
            <a:xfrm>
              <a:off x="5324658" y="4142971"/>
              <a:ext cx="246948" cy="270694"/>
            </a:xfrm>
            <a:custGeom>
              <a:avLst/>
              <a:gdLst>
                <a:gd name="connsiteX0" fmla="*/ 248770 w 495300"/>
                <a:gd name="connsiteY0" fmla="*/ 621 h 542925"/>
                <a:gd name="connsiteX1" fmla="*/ 496420 w 495300"/>
                <a:gd name="connsiteY1" fmla="*/ 248271 h 542925"/>
                <a:gd name="connsiteX2" fmla="*/ 323827 w 495300"/>
                <a:gd name="connsiteY2" fmla="*/ 484396 h 542925"/>
                <a:gd name="connsiteX3" fmla="*/ 346973 w 495300"/>
                <a:gd name="connsiteY3" fmla="*/ 524496 h 542925"/>
                <a:gd name="connsiteX4" fmla="*/ 420220 w 495300"/>
                <a:gd name="connsiteY4" fmla="*/ 524496 h 542925"/>
                <a:gd name="connsiteX5" fmla="*/ 420220 w 495300"/>
                <a:gd name="connsiteY5" fmla="*/ 543546 h 542925"/>
                <a:gd name="connsiteX6" fmla="*/ 77320 w 495300"/>
                <a:gd name="connsiteY6" fmla="*/ 543546 h 542925"/>
                <a:gd name="connsiteX7" fmla="*/ 77320 w 495300"/>
                <a:gd name="connsiteY7" fmla="*/ 524496 h 542925"/>
                <a:gd name="connsiteX8" fmla="*/ 150567 w 495300"/>
                <a:gd name="connsiteY8" fmla="*/ 524496 h 542925"/>
                <a:gd name="connsiteX9" fmla="*/ 173713 w 495300"/>
                <a:gd name="connsiteY9" fmla="*/ 484396 h 542925"/>
                <a:gd name="connsiteX10" fmla="*/ 1120 w 495300"/>
                <a:gd name="connsiteY10" fmla="*/ 248271 h 542925"/>
                <a:gd name="connsiteX11" fmla="*/ 248770 w 495300"/>
                <a:gd name="connsiteY11" fmla="*/ 621 h 542925"/>
                <a:gd name="connsiteX12" fmla="*/ 192763 w 495300"/>
                <a:gd name="connsiteY12" fmla="*/ 489539 h 542925"/>
                <a:gd name="connsiteX13" fmla="*/ 172570 w 495300"/>
                <a:gd name="connsiteY13" fmla="*/ 524496 h 542925"/>
                <a:gd name="connsiteX14" fmla="*/ 324970 w 495300"/>
                <a:gd name="connsiteY14" fmla="*/ 524496 h 542925"/>
                <a:gd name="connsiteX15" fmla="*/ 304777 w 495300"/>
                <a:gd name="connsiteY15" fmla="*/ 489539 h 542925"/>
                <a:gd name="connsiteX16" fmla="*/ 248770 w 495300"/>
                <a:gd name="connsiteY16" fmla="*/ 495921 h 542925"/>
                <a:gd name="connsiteX17" fmla="*/ 192763 w 495300"/>
                <a:gd name="connsiteY17" fmla="*/ 489539 h 542925"/>
                <a:gd name="connsiteX18" fmla="*/ 248770 w 495300"/>
                <a:gd name="connsiteY18" fmla="*/ 143496 h 542925"/>
                <a:gd name="connsiteX19" fmla="*/ 143995 w 495300"/>
                <a:gd name="connsiteY19" fmla="*/ 248271 h 542925"/>
                <a:gd name="connsiteX20" fmla="*/ 248770 w 495300"/>
                <a:gd name="connsiteY20" fmla="*/ 353046 h 542925"/>
                <a:gd name="connsiteX21" fmla="*/ 353545 w 495300"/>
                <a:gd name="connsiteY21" fmla="*/ 248271 h 542925"/>
                <a:gd name="connsiteX22" fmla="*/ 248770 w 495300"/>
                <a:gd name="connsiteY22" fmla="*/ 143496 h 542925"/>
                <a:gd name="connsiteX23" fmla="*/ 367833 w 495300"/>
                <a:gd name="connsiteY23" fmla="*/ 114921 h 542925"/>
                <a:gd name="connsiteX24" fmla="*/ 353545 w 495300"/>
                <a:gd name="connsiteY24" fmla="*/ 129209 h 542925"/>
                <a:gd name="connsiteX25" fmla="*/ 367833 w 495300"/>
                <a:gd name="connsiteY25" fmla="*/ 143496 h 542925"/>
                <a:gd name="connsiteX26" fmla="*/ 382120 w 495300"/>
                <a:gd name="connsiteY26" fmla="*/ 129209 h 542925"/>
                <a:gd name="connsiteX27" fmla="*/ 367833 w 495300"/>
                <a:gd name="connsiteY27" fmla="*/ 114921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95300" h="542925">
                  <a:moveTo>
                    <a:pt x="248770" y="621"/>
                  </a:moveTo>
                  <a:cubicBezTo>
                    <a:pt x="385549" y="621"/>
                    <a:pt x="496420" y="111492"/>
                    <a:pt x="496420" y="248271"/>
                  </a:cubicBezTo>
                  <a:cubicBezTo>
                    <a:pt x="496420" y="358856"/>
                    <a:pt x="423935" y="452582"/>
                    <a:pt x="323827" y="484396"/>
                  </a:cubicBezTo>
                  <a:lnTo>
                    <a:pt x="346973" y="524496"/>
                  </a:lnTo>
                  <a:lnTo>
                    <a:pt x="420220" y="524496"/>
                  </a:lnTo>
                  <a:lnTo>
                    <a:pt x="420220" y="543546"/>
                  </a:lnTo>
                  <a:lnTo>
                    <a:pt x="77320" y="543546"/>
                  </a:lnTo>
                  <a:lnTo>
                    <a:pt x="77320" y="524496"/>
                  </a:lnTo>
                  <a:lnTo>
                    <a:pt x="150567" y="524496"/>
                  </a:lnTo>
                  <a:lnTo>
                    <a:pt x="173713" y="484396"/>
                  </a:lnTo>
                  <a:cubicBezTo>
                    <a:pt x="73605" y="452582"/>
                    <a:pt x="1120" y="358856"/>
                    <a:pt x="1120" y="248271"/>
                  </a:cubicBezTo>
                  <a:cubicBezTo>
                    <a:pt x="1120" y="111492"/>
                    <a:pt x="111991" y="621"/>
                    <a:pt x="248770" y="621"/>
                  </a:cubicBezTo>
                  <a:close/>
                  <a:moveTo>
                    <a:pt x="192763" y="489539"/>
                  </a:moveTo>
                  <a:lnTo>
                    <a:pt x="172570" y="524496"/>
                  </a:lnTo>
                  <a:lnTo>
                    <a:pt x="324970" y="524496"/>
                  </a:lnTo>
                  <a:lnTo>
                    <a:pt x="304777" y="489539"/>
                  </a:lnTo>
                  <a:cubicBezTo>
                    <a:pt x="286775" y="493730"/>
                    <a:pt x="268010" y="495921"/>
                    <a:pt x="248770" y="495921"/>
                  </a:cubicBezTo>
                  <a:cubicBezTo>
                    <a:pt x="229530" y="495921"/>
                    <a:pt x="210765" y="493730"/>
                    <a:pt x="192763" y="489539"/>
                  </a:cubicBezTo>
                  <a:close/>
                  <a:moveTo>
                    <a:pt x="248770" y="143496"/>
                  </a:moveTo>
                  <a:cubicBezTo>
                    <a:pt x="190858" y="143496"/>
                    <a:pt x="143995" y="190359"/>
                    <a:pt x="143995" y="248271"/>
                  </a:cubicBezTo>
                  <a:cubicBezTo>
                    <a:pt x="143995" y="306183"/>
                    <a:pt x="190858" y="353046"/>
                    <a:pt x="248770" y="353046"/>
                  </a:cubicBezTo>
                  <a:cubicBezTo>
                    <a:pt x="306682" y="353046"/>
                    <a:pt x="353545" y="306183"/>
                    <a:pt x="353545" y="248271"/>
                  </a:cubicBezTo>
                  <a:cubicBezTo>
                    <a:pt x="353545" y="190359"/>
                    <a:pt x="306682" y="143496"/>
                    <a:pt x="248770" y="143496"/>
                  </a:cubicBezTo>
                  <a:close/>
                  <a:moveTo>
                    <a:pt x="367833" y="114921"/>
                  </a:moveTo>
                  <a:cubicBezTo>
                    <a:pt x="359927" y="114921"/>
                    <a:pt x="353545" y="121303"/>
                    <a:pt x="353545" y="129209"/>
                  </a:cubicBezTo>
                  <a:cubicBezTo>
                    <a:pt x="353545" y="137114"/>
                    <a:pt x="359927" y="143496"/>
                    <a:pt x="367833" y="143496"/>
                  </a:cubicBezTo>
                  <a:cubicBezTo>
                    <a:pt x="375738" y="143496"/>
                    <a:pt x="382120" y="137114"/>
                    <a:pt x="382120" y="129209"/>
                  </a:cubicBezTo>
                  <a:cubicBezTo>
                    <a:pt x="382120" y="121303"/>
                    <a:pt x="375738" y="114921"/>
                    <a:pt x="367833" y="114921"/>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dirty="0">
                <a:latin typeface="微软雅黑" panose="020B0503020204020204" charset="-122"/>
                <a:ea typeface="微软雅黑" panose="020B0503020204020204" charset="-122"/>
                <a:sym typeface="思源黑体 CN Medium" panose="020B0600000000000000" pitchFamily="34" charset="-122"/>
              </a:endParaRPr>
            </a:p>
          </p:txBody>
        </p:sp>
        <p:sp>
          <p:nvSpPr>
            <p:cNvPr id="17" name="IconBackground4"/>
            <p:cNvSpPr/>
            <p:nvPr/>
          </p:nvSpPr>
          <p:spPr>
            <a:xfrm>
              <a:off x="5174038" y="5073504"/>
              <a:ext cx="558980" cy="55897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sz="2400" dirty="0">
                <a:latin typeface="微软雅黑" panose="020B0503020204020204" charset="-122"/>
                <a:ea typeface="微软雅黑" panose="020B0503020204020204" charset="-122"/>
                <a:sym typeface="思源黑体 CN Medium" panose="020B0600000000000000" pitchFamily="34" charset="-122"/>
              </a:endParaRPr>
            </a:p>
          </p:txBody>
        </p:sp>
        <p:sp>
          <p:nvSpPr>
            <p:cNvPr id="18" name="Icon4"/>
            <p:cNvSpPr/>
            <p:nvPr/>
          </p:nvSpPr>
          <p:spPr bwMode="auto">
            <a:xfrm>
              <a:off x="5360526" y="5229869"/>
              <a:ext cx="202273" cy="246246"/>
            </a:xfrm>
            <a:custGeom>
              <a:avLst/>
              <a:gdLst>
                <a:gd name="connsiteX0" fmla="*/ 283816 w 438150"/>
                <a:gd name="connsiteY0" fmla="*/ 621 h 533400"/>
                <a:gd name="connsiteX1" fmla="*/ 286102 w 438150"/>
                <a:gd name="connsiteY1" fmla="*/ 716 h 533400"/>
                <a:gd name="connsiteX2" fmla="*/ 286102 w 438150"/>
                <a:gd name="connsiteY2" fmla="*/ 124446 h 533400"/>
                <a:gd name="connsiteX3" fmla="*/ 286197 w 438150"/>
                <a:gd name="connsiteY3" fmla="*/ 126160 h 533400"/>
                <a:gd name="connsiteX4" fmla="*/ 314677 w 438150"/>
                <a:gd name="connsiteY4" fmla="*/ 153021 h 533400"/>
                <a:gd name="connsiteX5" fmla="*/ 314677 w 438150"/>
                <a:gd name="connsiteY5" fmla="*/ 153021 h 533400"/>
                <a:gd name="connsiteX6" fmla="*/ 438407 w 438150"/>
                <a:gd name="connsiteY6" fmla="*/ 153021 h 533400"/>
                <a:gd name="connsiteX7" fmla="*/ 438502 w 438150"/>
                <a:gd name="connsiteY7" fmla="*/ 155307 h 533400"/>
                <a:gd name="connsiteX8" fmla="*/ 438502 w 438150"/>
                <a:gd name="connsiteY8" fmla="*/ 505446 h 533400"/>
                <a:gd name="connsiteX9" fmla="*/ 409927 w 438150"/>
                <a:gd name="connsiteY9" fmla="*/ 534021 h 533400"/>
                <a:gd name="connsiteX10" fmla="*/ 28927 w 438150"/>
                <a:gd name="connsiteY10" fmla="*/ 534021 h 533400"/>
                <a:gd name="connsiteX11" fmla="*/ 352 w 438150"/>
                <a:gd name="connsiteY11" fmla="*/ 505446 h 533400"/>
                <a:gd name="connsiteX12" fmla="*/ 352 w 438150"/>
                <a:gd name="connsiteY12" fmla="*/ 29196 h 533400"/>
                <a:gd name="connsiteX13" fmla="*/ 28927 w 438150"/>
                <a:gd name="connsiteY13" fmla="*/ 621 h 533400"/>
                <a:gd name="connsiteX14" fmla="*/ 283816 w 438150"/>
                <a:gd name="connsiteY14" fmla="*/ 621 h 533400"/>
                <a:gd name="connsiteX15" fmla="*/ 248002 w 438150"/>
                <a:gd name="connsiteY15" fmla="*/ 200646 h 533400"/>
                <a:gd name="connsiteX16" fmla="*/ 152752 w 438150"/>
                <a:gd name="connsiteY16" fmla="*/ 200646 h 533400"/>
                <a:gd name="connsiteX17" fmla="*/ 152752 w 438150"/>
                <a:gd name="connsiteY17" fmla="*/ 410196 h 533400"/>
                <a:gd name="connsiteX18" fmla="*/ 171802 w 438150"/>
                <a:gd name="connsiteY18" fmla="*/ 410196 h 533400"/>
                <a:gd name="connsiteX19" fmla="*/ 171802 w 438150"/>
                <a:gd name="connsiteY19" fmla="*/ 314946 h 533400"/>
                <a:gd name="connsiteX20" fmla="*/ 248002 w 438150"/>
                <a:gd name="connsiteY20" fmla="*/ 314946 h 533400"/>
                <a:gd name="connsiteX21" fmla="*/ 250098 w 438150"/>
                <a:gd name="connsiteY21" fmla="*/ 314946 h 533400"/>
                <a:gd name="connsiteX22" fmla="*/ 305152 w 438150"/>
                <a:gd name="connsiteY22" fmla="*/ 257796 h 533400"/>
                <a:gd name="connsiteX23" fmla="*/ 248002 w 438150"/>
                <a:gd name="connsiteY23" fmla="*/ 200646 h 533400"/>
                <a:gd name="connsiteX24" fmla="*/ 248002 w 438150"/>
                <a:gd name="connsiteY24" fmla="*/ 200646 h 533400"/>
                <a:gd name="connsiteX25" fmla="*/ 248002 w 438150"/>
                <a:gd name="connsiteY25" fmla="*/ 219696 h 533400"/>
                <a:gd name="connsiteX26" fmla="*/ 286102 w 438150"/>
                <a:gd name="connsiteY26" fmla="*/ 257796 h 533400"/>
                <a:gd name="connsiteX27" fmla="*/ 248002 w 438150"/>
                <a:gd name="connsiteY27" fmla="*/ 295896 h 533400"/>
                <a:gd name="connsiteX28" fmla="*/ 248002 w 438150"/>
                <a:gd name="connsiteY28" fmla="*/ 295896 h 533400"/>
                <a:gd name="connsiteX29" fmla="*/ 171802 w 438150"/>
                <a:gd name="connsiteY29" fmla="*/ 295896 h 533400"/>
                <a:gd name="connsiteX30" fmla="*/ 171802 w 438150"/>
                <a:gd name="connsiteY30" fmla="*/ 219696 h 533400"/>
                <a:gd name="connsiteX31" fmla="*/ 248002 w 438150"/>
                <a:gd name="connsiteY31" fmla="*/ 219696 h 533400"/>
                <a:gd name="connsiteX32" fmla="*/ 428977 w 438150"/>
                <a:gd name="connsiteY32" fmla="*/ 133971 h 533400"/>
                <a:gd name="connsiteX33" fmla="*/ 314677 w 438150"/>
                <a:gd name="connsiteY33" fmla="*/ 133971 h 533400"/>
                <a:gd name="connsiteX34" fmla="*/ 313534 w 438150"/>
                <a:gd name="connsiteY34" fmla="*/ 133876 h 533400"/>
                <a:gd name="connsiteX35" fmla="*/ 305152 w 438150"/>
                <a:gd name="connsiteY35" fmla="*/ 124446 h 533400"/>
                <a:gd name="connsiteX36" fmla="*/ 305152 w 438150"/>
                <a:gd name="connsiteY36" fmla="*/ 124446 h 533400"/>
                <a:gd name="connsiteX37" fmla="*/ 305152 w 438150"/>
                <a:gd name="connsiteY37" fmla="*/ 10146 h 533400"/>
                <a:gd name="connsiteX38" fmla="*/ 428977 w 438150"/>
                <a:gd name="connsiteY38" fmla="*/ 133971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38150" h="533400">
                  <a:moveTo>
                    <a:pt x="283816" y="621"/>
                  </a:moveTo>
                  <a:cubicBezTo>
                    <a:pt x="284578" y="621"/>
                    <a:pt x="285340" y="621"/>
                    <a:pt x="286102" y="716"/>
                  </a:cubicBezTo>
                  <a:lnTo>
                    <a:pt x="286102" y="124446"/>
                  </a:lnTo>
                  <a:lnTo>
                    <a:pt x="286197" y="126160"/>
                  </a:lnTo>
                  <a:cubicBezTo>
                    <a:pt x="287055" y="141115"/>
                    <a:pt x="299532" y="153021"/>
                    <a:pt x="314677" y="153021"/>
                  </a:cubicBezTo>
                  <a:lnTo>
                    <a:pt x="314677" y="153021"/>
                  </a:lnTo>
                  <a:lnTo>
                    <a:pt x="438407" y="153021"/>
                  </a:lnTo>
                  <a:cubicBezTo>
                    <a:pt x="438502" y="153783"/>
                    <a:pt x="438502" y="154545"/>
                    <a:pt x="438502" y="155307"/>
                  </a:cubicBezTo>
                  <a:lnTo>
                    <a:pt x="438502" y="505446"/>
                  </a:lnTo>
                  <a:cubicBezTo>
                    <a:pt x="438502" y="521257"/>
                    <a:pt x="425739" y="534021"/>
                    <a:pt x="409927" y="534021"/>
                  </a:cubicBezTo>
                  <a:lnTo>
                    <a:pt x="28927" y="534021"/>
                  </a:lnTo>
                  <a:cubicBezTo>
                    <a:pt x="13115" y="534021"/>
                    <a:pt x="352" y="521257"/>
                    <a:pt x="352" y="505446"/>
                  </a:cubicBezTo>
                  <a:lnTo>
                    <a:pt x="352" y="29196"/>
                  </a:lnTo>
                  <a:cubicBezTo>
                    <a:pt x="352" y="13385"/>
                    <a:pt x="13115" y="621"/>
                    <a:pt x="28927" y="621"/>
                  </a:cubicBezTo>
                  <a:lnTo>
                    <a:pt x="283816" y="621"/>
                  </a:lnTo>
                  <a:close/>
                  <a:moveTo>
                    <a:pt x="248002" y="200646"/>
                  </a:moveTo>
                  <a:lnTo>
                    <a:pt x="152752" y="200646"/>
                  </a:lnTo>
                  <a:lnTo>
                    <a:pt x="152752" y="410196"/>
                  </a:lnTo>
                  <a:lnTo>
                    <a:pt x="171802" y="410196"/>
                  </a:lnTo>
                  <a:lnTo>
                    <a:pt x="171802" y="314946"/>
                  </a:lnTo>
                  <a:lnTo>
                    <a:pt x="248002" y="314946"/>
                  </a:lnTo>
                  <a:lnTo>
                    <a:pt x="250098" y="314946"/>
                  </a:lnTo>
                  <a:cubicBezTo>
                    <a:pt x="280673" y="313803"/>
                    <a:pt x="305152" y="288657"/>
                    <a:pt x="305152" y="257796"/>
                  </a:cubicBezTo>
                  <a:cubicBezTo>
                    <a:pt x="305152" y="226268"/>
                    <a:pt x="279530" y="200646"/>
                    <a:pt x="248002" y="200646"/>
                  </a:cubicBezTo>
                  <a:lnTo>
                    <a:pt x="248002" y="200646"/>
                  </a:lnTo>
                  <a:close/>
                  <a:moveTo>
                    <a:pt x="248002" y="219696"/>
                  </a:moveTo>
                  <a:cubicBezTo>
                    <a:pt x="269052" y="219696"/>
                    <a:pt x="286102" y="236746"/>
                    <a:pt x="286102" y="257796"/>
                  </a:cubicBezTo>
                  <a:cubicBezTo>
                    <a:pt x="286102" y="278846"/>
                    <a:pt x="269052" y="295896"/>
                    <a:pt x="248002" y="295896"/>
                  </a:cubicBezTo>
                  <a:lnTo>
                    <a:pt x="248002" y="295896"/>
                  </a:lnTo>
                  <a:lnTo>
                    <a:pt x="171802" y="295896"/>
                  </a:lnTo>
                  <a:lnTo>
                    <a:pt x="171802" y="219696"/>
                  </a:lnTo>
                  <a:lnTo>
                    <a:pt x="248002" y="219696"/>
                  </a:lnTo>
                  <a:close/>
                  <a:moveTo>
                    <a:pt x="428977" y="133971"/>
                  </a:moveTo>
                  <a:lnTo>
                    <a:pt x="314677" y="133971"/>
                  </a:lnTo>
                  <a:lnTo>
                    <a:pt x="313534" y="133876"/>
                  </a:lnTo>
                  <a:cubicBezTo>
                    <a:pt x="308772" y="133304"/>
                    <a:pt x="305152" y="129304"/>
                    <a:pt x="305152" y="124446"/>
                  </a:cubicBezTo>
                  <a:lnTo>
                    <a:pt x="305152" y="124446"/>
                  </a:lnTo>
                  <a:lnTo>
                    <a:pt x="305152" y="10146"/>
                  </a:lnTo>
                  <a:lnTo>
                    <a:pt x="428977" y="133971"/>
                  </a:ln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latin typeface="微软雅黑" panose="020B0503020204020204" charset="-122"/>
                <a:ea typeface="微软雅黑" panose="020B0503020204020204" charset="-122"/>
                <a:sym typeface="思源黑体 CN Medium" panose="020B0600000000000000" pitchFamily="34" charset="-122"/>
              </a:endParaRPr>
            </a:p>
          </p:txBody>
        </p:sp>
        <p:sp>
          <p:nvSpPr>
            <p:cNvPr id="21" name="文本框 20"/>
            <p:cNvSpPr txBox="1"/>
            <p:nvPr/>
          </p:nvSpPr>
          <p:spPr>
            <a:xfrm>
              <a:off x="5875871" y="1879747"/>
              <a:ext cx="4918180" cy="504028"/>
            </a:xfrm>
            <a:prstGeom prst="rect">
              <a:avLst/>
            </a:prstGeom>
            <a:noFill/>
          </p:spPr>
          <p:txBody>
            <a:bodyPr wrap="square" lIns="94085" tIns="47043" rIns="94085" bIns="47043" rtlCol="0">
              <a:noAutofit/>
            </a:bodyPr>
            <a:lstStyle>
              <a:defPPr>
                <a:defRPr lang="zh-CN"/>
              </a:defPPr>
              <a:lvl1pPr lvl="0">
                <a:lnSpc>
                  <a:spcPct val="130000"/>
                </a:lnSpc>
                <a:defRPr sz="1200">
                  <a:solidFill>
                    <a:prstClr val="white"/>
                  </a:solidFill>
                  <a:latin typeface="思源黑体 CN Normal" panose="020B0400000000000000" pitchFamily="34" charset="-122"/>
                  <a:ea typeface="思源黑体 CN Normal" panose="020B0400000000000000"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kumimoji="1" lang="en-US" altLang="zh-CN"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1.</a:t>
              </a:r>
              <a:r>
                <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项目部施工处靠近县城、国道，交通安全尤为重要。</a:t>
              </a:r>
              <a:endPar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sp>
          <p:nvSpPr>
            <p:cNvPr id="23" name="文本框 22"/>
            <p:cNvSpPr txBox="1"/>
            <p:nvPr/>
          </p:nvSpPr>
          <p:spPr>
            <a:xfrm>
              <a:off x="5875870" y="2840496"/>
              <a:ext cx="4918180" cy="908403"/>
            </a:xfrm>
            <a:prstGeom prst="rect">
              <a:avLst/>
            </a:prstGeom>
            <a:noFill/>
          </p:spPr>
          <p:txBody>
            <a:bodyPr wrap="square" lIns="94085" tIns="47043" rIns="94085" bIns="47043" rtlCol="0">
              <a:noAutofit/>
            </a:bodyPr>
            <a:lstStyle>
              <a:defPPr>
                <a:defRPr lang="zh-CN"/>
              </a:defPPr>
              <a:lvl1pPr lvl="0">
                <a:lnSpc>
                  <a:spcPct val="130000"/>
                </a:lnSpc>
                <a:defRPr sz="1200">
                  <a:solidFill>
                    <a:prstClr val="white"/>
                  </a:solidFill>
                  <a:latin typeface="思源黑体 CN Normal" panose="020B0400000000000000" pitchFamily="34" charset="-122"/>
                  <a:ea typeface="思源黑体 CN Normal" panose="020B0400000000000000"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kumimoji="1" lang="en-US" altLang="zh-CN"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2.</a:t>
              </a:r>
              <a:r>
                <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遵守交通规则☞车辆安全设施处于良好状态，灯光齐全。</a:t>
              </a:r>
              <a:endPar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a:p>
              <a:pPr>
                <a:lnSpc>
                  <a:spcPct val="150000"/>
                </a:lnSpc>
              </a:pPr>
              <a:endPar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sp>
          <p:nvSpPr>
            <p:cNvPr id="25" name="文本框 24"/>
            <p:cNvSpPr txBox="1"/>
            <p:nvPr/>
          </p:nvSpPr>
          <p:spPr>
            <a:xfrm>
              <a:off x="5875869" y="4026814"/>
              <a:ext cx="4918180" cy="356378"/>
            </a:xfrm>
            <a:prstGeom prst="rect">
              <a:avLst/>
            </a:prstGeom>
            <a:noFill/>
          </p:spPr>
          <p:txBody>
            <a:bodyPr wrap="square" lIns="94085" tIns="47043" rIns="94085" bIns="47043" rtlCol="0">
              <a:noAutofit/>
            </a:bodyPr>
            <a:lstStyle>
              <a:defPPr>
                <a:defRPr lang="zh-CN"/>
              </a:defPPr>
              <a:lvl1pPr lvl="0">
                <a:lnSpc>
                  <a:spcPct val="130000"/>
                </a:lnSpc>
                <a:defRPr sz="1200">
                  <a:solidFill>
                    <a:prstClr val="white"/>
                  </a:solidFill>
                  <a:latin typeface="思源黑体 CN Normal" panose="020B0400000000000000" pitchFamily="34" charset="-122"/>
                  <a:ea typeface="思源黑体 CN Normal" panose="020B0400000000000000"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kumimoji="1" lang="en-US" altLang="zh-CN"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3.</a:t>
              </a:r>
              <a:r>
                <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多人行走时应成纵队而不应排成一排。</a:t>
              </a:r>
              <a:endPar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sp>
          <p:nvSpPr>
            <p:cNvPr id="27" name="文本框 26"/>
            <p:cNvSpPr txBox="1"/>
            <p:nvPr/>
          </p:nvSpPr>
          <p:spPr>
            <a:xfrm>
              <a:off x="5875867" y="5139960"/>
              <a:ext cx="5324583" cy="558977"/>
            </a:xfrm>
            <a:prstGeom prst="rect">
              <a:avLst/>
            </a:prstGeom>
            <a:noFill/>
          </p:spPr>
          <p:txBody>
            <a:bodyPr wrap="square" lIns="94085" tIns="47043" rIns="94085" bIns="47043" rtlCol="0">
              <a:noAutofit/>
            </a:bodyPr>
            <a:lstStyle>
              <a:defPPr>
                <a:defRPr lang="zh-CN"/>
              </a:defPPr>
              <a:lvl1pPr lvl="0">
                <a:lnSpc>
                  <a:spcPct val="130000"/>
                </a:lnSpc>
                <a:defRPr sz="1200">
                  <a:solidFill>
                    <a:prstClr val="white"/>
                  </a:solidFill>
                  <a:latin typeface="思源黑体 CN Normal" panose="020B0400000000000000" pitchFamily="34" charset="-122"/>
                  <a:ea typeface="思源黑体 CN Normal" panose="020B0400000000000000"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kumimoji="1" lang="en-US" altLang="zh-CN"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4.</a:t>
              </a:r>
              <a:r>
                <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通勤车辆应不得人货混装、不得超员、不得超速行驶。</a:t>
              </a:r>
              <a:endPar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sp>
          <p:nvSpPr>
            <p:cNvPr id="24" name="矩形: 圆角 23"/>
            <p:cNvSpPr/>
            <p:nvPr/>
          </p:nvSpPr>
          <p:spPr>
            <a:xfrm>
              <a:off x="1716788" y="2471824"/>
              <a:ext cx="2621915" cy="2621915"/>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charset="-122"/>
                  <a:ea typeface="微软雅黑" panose="020B0503020204020204" charset="-122"/>
                </a:rPr>
                <a:t>车辆伤害</a:t>
              </a:r>
              <a:endParaRPr lang="zh-CN" altLang="en-US" sz="2400" dirty="0">
                <a:latin typeface="微软雅黑" panose="020B0503020204020204" charset="-122"/>
                <a:ea typeface="微软雅黑" panose="020B0503020204020204" charset="-122"/>
              </a:endParaRPr>
            </a:p>
          </p:txBody>
        </p:sp>
        <p:sp>
          <p:nvSpPr>
            <p:cNvPr id="26" name="椭圆 25"/>
            <p:cNvSpPr/>
            <p:nvPr/>
          </p:nvSpPr>
          <p:spPr>
            <a:xfrm>
              <a:off x="1283612" y="2038648"/>
              <a:ext cx="3488266" cy="3488266"/>
            </a:xfrm>
            <a:prstGeom prst="ellipse">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400" advTm="2000">
        <p14:doors dir="vert"/>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946149" y="1190181"/>
            <a:ext cx="10360977" cy="4888037"/>
            <a:chOff x="946149" y="1190181"/>
            <a:chExt cx="10360977" cy="4888037"/>
          </a:xfrm>
        </p:grpSpPr>
        <p:sp>
          <p:nvSpPr>
            <p:cNvPr id="4" name="椭圆 3"/>
            <p:cNvSpPr/>
            <p:nvPr/>
          </p:nvSpPr>
          <p:spPr>
            <a:xfrm>
              <a:off x="2716529" y="1574481"/>
              <a:ext cx="2011680" cy="201168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2800" dirty="0">
                <a:latin typeface="微软雅黑" panose="020B0503020204020204" charset="-122"/>
                <a:ea typeface="微软雅黑" panose="020B0503020204020204" charset="-122"/>
                <a:sym typeface="思源黑体 CN Medium" panose="020B0600000000000000" pitchFamily="34" charset="-122"/>
              </a:endParaRPr>
            </a:p>
          </p:txBody>
        </p:sp>
        <p:sp>
          <p:nvSpPr>
            <p:cNvPr id="5" name="椭圆 4"/>
            <p:cNvSpPr/>
            <p:nvPr/>
          </p:nvSpPr>
          <p:spPr>
            <a:xfrm>
              <a:off x="2716529" y="1574481"/>
              <a:ext cx="2011680" cy="201168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a:latin typeface="微软雅黑" panose="020B0503020204020204" charset="-122"/>
                  <a:ea typeface="微软雅黑" panose="020B0503020204020204" charset="-122"/>
                  <a:sym typeface="思源黑体 CN Medium" panose="020B0600000000000000" pitchFamily="34" charset="-122"/>
                </a:rPr>
                <a:t>机械伤害</a:t>
              </a:r>
              <a:endParaRPr lang="zh-CN" altLang="en-US" sz="2400" dirty="0">
                <a:latin typeface="微软雅黑" panose="020B0503020204020204" charset="-122"/>
                <a:ea typeface="微软雅黑" panose="020B0503020204020204" charset="-122"/>
                <a:sym typeface="思源黑体 CN Medium" panose="020B0600000000000000" pitchFamily="34" charset="-122"/>
              </a:endParaRPr>
            </a:p>
          </p:txBody>
        </p:sp>
        <p:sp>
          <p:nvSpPr>
            <p:cNvPr id="7" name="椭圆 6"/>
            <p:cNvSpPr/>
            <p:nvPr/>
          </p:nvSpPr>
          <p:spPr>
            <a:xfrm>
              <a:off x="7279006" y="4025263"/>
              <a:ext cx="2052955" cy="205295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a:latin typeface="微软雅黑" panose="020B0503020204020204" charset="-122"/>
                  <a:ea typeface="微软雅黑" panose="020B0503020204020204" charset="-122"/>
                  <a:sym typeface="思源黑体 CN Medium" panose="020B0600000000000000" pitchFamily="34" charset="-122"/>
                </a:rPr>
                <a:t>机械伤害</a:t>
              </a:r>
              <a:endParaRPr lang="zh-CN" altLang="en-US" sz="2400" dirty="0">
                <a:latin typeface="微软雅黑" panose="020B0503020204020204" charset="-122"/>
                <a:ea typeface="微软雅黑" panose="020B0503020204020204" charset="-122"/>
                <a:sym typeface="思源黑体 CN Medium" panose="020B0600000000000000" pitchFamily="34" charset="-122"/>
              </a:endParaRPr>
            </a:p>
          </p:txBody>
        </p:sp>
        <p:sp>
          <p:nvSpPr>
            <p:cNvPr id="8" name="椭圆 7"/>
            <p:cNvSpPr/>
            <p:nvPr/>
          </p:nvSpPr>
          <p:spPr>
            <a:xfrm>
              <a:off x="7324724" y="3873181"/>
              <a:ext cx="2052955" cy="2052955"/>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2800" dirty="0">
                <a:latin typeface="微软雅黑" panose="020B0503020204020204" charset="-122"/>
                <a:ea typeface="微软雅黑" panose="020B0503020204020204" charset="-122"/>
                <a:sym typeface="思源黑体 CN Medium" panose="020B0600000000000000" pitchFamily="34" charset="-122"/>
              </a:endParaRPr>
            </a:p>
          </p:txBody>
        </p:sp>
        <p:sp>
          <p:nvSpPr>
            <p:cNvPr id="10" name="椭圆 9"/>
            <p:cNvSpPr/>
            <p:nvPr/>
          </p:nvSpPr>
          <p:spPr>
            <a:xfrm>
              <a:off x="5467985" y="1190181"/>
              <a:ext cx="628015" cy="628015"/>
            </a:xfrm>
            <a:prstGeom prst="ellipse">
              <a:avLst/>
            </a:prstGeom>
            <a:solidFill>
              <a:schemeClr val="bg1">
                <a:lumMod val="95000"/>
              </a:schemeClr>
            </a:solidFill>
            <a:ln>
              <a:noFill/>
            </a:ln>
            <a:effectLst>
              <a:outerShdw blurRad="76200" dist="38100" dir="13500000" sx="101000" sy="101000" algn="br" rotWithShape="0">
                <a:schemeClr val="bg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微软雅黑" panose="020B0503020204020204" charset="-122"/>
                <a:ea typeface="微软雅黑" panose="020B0503020204020204" charset="-122"/>
                <a:sym typeface="思源黑体 CN Medium" panose="020B0600000000000000" pitchFamily="34" charset="-122"/>
              </a:endParaRPr>
            </a:p>
          </p:txBody>
        </p:sp>
        <p:sp>
          <p:nvSpPr>
            <p:cNvPr id="12" name="椭圆 11"/>
            <p:cNvSpPr/>
            <p:nvPr/>
          </p:nvSpPr>
          <p:spPr>
            <a:xfrm>
              <a:off x="4488179" y="3711256"/>
              <a:ext cx="628015" cy="628015"/>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微软雅黑" panose="020B0503020204020204" charset="-122"/>
                <a:ea typeface="微软雅黑" panose="020B0503020204020204" charset="-122"/>
                <a:sym typeface="思源黑体 CN Medium" panose="020B0600000000000000" pitchFamily="34" charset="-122"/>
              </a:endParaRPr>
            </a:p>
          </p:txBody>
        </p:sp>
        <p:sp>
          <p:nvSpPr>
            <p:cNvPr id="17" name="文本框 16"/>
            <p:cNvSpPr txBox="1"/>
            <p:nvPr/>
          </p:nvSpPr>
          <p:spPr>
            <a:xfrm>
              <a:off x="5395276" y="2198179"/>
              <a:ext cx="5911850" cy="913542"/>
            </a:xfrm>
            <a:prstGeom prst="rect">
              <a:avLst/>
            </a:prstGeom>
            <a:noFill/>
          </p:spPr>
          <p:txBody>
            <a:bodyPr wrap="square" lIns="94085" tIns="47043" rIns="94085" bIns="47043" rtlCol="0">
              <a:noAutofit/>
            </a:bodyPr>
            <a:lstStyle>
              <a:defPPr>
                <a:defRPr lang="zh-CN"/>
              </a:defPPr>
              <a:lvl1pPr lvl="0">
                <a:lnSpc>
                  <a:spcPct val="130000"/>
                </a:lnSpc>
                <a:defRPr sz="1200">
                  <a:solidFill>
                    <a:prstClr val="white"/>
                  </a:solidFill>
                  <a:latin typeface="思源黑体 CN Normal" panose="020B0400000000000000" pitchFamily="34" charset="-122"/>
                  <a:ea typeface="思源黑体 CN Normal" panose="020B0400000000000000"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kumimoji="1" lang="en-US" altLang="zh-CN"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2.</a:t>
              </a:r>
              <a:r>
                <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操作有旋转零部件的设备时严禁戴手套、严禁穿过于肥大的服装☞不在挖掘机的回旋半径内停留☞严禁用反铲、装载机斗运人。</a:t>
              </a:r>
              <a:endPar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sp>
          <p:nvSpPr>
            <p:cNvPr id="19" name="文本框 18"/>
            <p:cNvSpPr txBox="1"/>
            <p:nvPr/>
          </p:nvSpPr>
          <p:spPr>
            <a:xfrm>
              <a:off x="946149" y="4538025"/>
              <a:ext cx="5911850" cy="1265258"/>
            </a:xfrm>
            <a:prstGeom prst="rect">
              <a:avLst/>
            </a:prstGeom>
            <a:noFill/>
          </p:spPr>
          <p:txBody>
            <a:bodyPr wrap="square" lIns="94085" tIns="47043" rIns="94085" bIns="47043" rtlCol="0">
              <a:noAutofit/>
            </a:bodyPr>
            <a:lstStyle>
              <a:defPPr>
                <a:defRPr lang="zh-CN"/>
              </a:defPPr>
              <a:lvl1pPr lvl="0">
                <a:lnSpc>
                  <a:spcPct val="130000"/>
                </a:lnSpc>
                <a:defRPr sz="1200">
                  <a:solidFill>
                    <a:prstClr val="white"/>
                  </a:solidFill>
                  <a:latin typeface="思源黑体 CN Normal" panose="020B0400000000000000" pitchFamily="34" charset="-122"/>
                  <a:ea typeface="思源黑体 CN Normal" panose="020B0400000000000000"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kumimoji="1" lang="en-US" altLang="zh-CN"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1.</a:t>
              </a:r>
              <a:r>
                <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严格按操作规程作业，按时进行机械保养维护、工前检查应到位☞各种防护设施齐全可靠，尤其是发电机传动部分的外防护罩、切割机的手柄开关等。</a:t>
              </a:r>
              <a:endPar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grpSp>
      <p:sp>
        <p:nvSpPr>
          <p:cNvPr id="3" name="文本框 2"/>
          <p:cNvSpPr txBox="1"/>
          <p:nvPr/>
        </p:nvSpPr>
        <p:spPr>
          <a:xfrm>
            <a:off x="1298448" y="457200"/>
            <a:ext cx="3230880" cy="460375"/>
          </a:xfrm>
          <a:prstGeom prst="rect">
            <a:avLst/>
          </a:prstGeom>
          <a:noFill/>
        </p:spPr>
        <p:txBody>
          <a:bodyPr wrap="none" rtlCol="0">
            <a:spAutoFit/>
          </a:bodyPr>
          <a:lstStyle/>
          <a:p>
            <a:r>
              <a:rPr lang="zh-CN" altLang="en-US" sz="2400" dirty="0">
                <a:solidFill>
                  <a:schemeClr val="tx1">
                    <a:lumMod val="85000"/>
                    <a:lumOff val="15000"/>
                  </a:schemeClr>
                </a:solidFill>
                <a:latin typeface="微软雅黑" panose="020B0503020204020204" charset="-122"/>
                <a:ea typeface="微软雅黑" panose="020B0503020204020204" charset="-122"/>
              </a:rPr>
              <a:t>主要危险源及应对措施</a:t>
            </a:r>
            <a:endParaRPr lang="zh-CN" altLang="en-US" sz="2400" dirty="0">
              <a:solidFill>
                <a:schemeClr val="tx1">
                  <a:lumMod val="85000"/>
                  <a:lumOff val="15000"/>
                </a:schemeClr>
              </a:solidFill>
              <a:latin typeface="微软雅黑" panose="020B0503020204020204" charset="-122"/>
              <a:ea typeface="微软雅黑" panose="020B0503020204020204"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600" advTm="2000">
        <p14:prism isInverted="1"/>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1298448" y="457200"/>
            <a:ext cx="3230880" cy="460375"/>
          </a:xfrm>
          <a:prstGeom prst="rect">
            <a:avLst/>
          </a:prstGeom>
          <a:noFill/>
        </p:spPr>
        <p:txBody>
          <a:bodyPr wrap="none" rtlCol="0">
            <a:spAutoFit/>
          </a:bodyPr>
          <a:lstStyle/>
          <a:p>
            <a:r>
              <a:rPr lang="zh-CN" altLang="en-US" sz="2400" dirty="0">
                <a:solidFill>
                  <a:schemeClr val="tx1">
                    <a:lumMod val="85000"/>
                    <a:lumOff val="15000"/>
                  </a:schemeClr>
                </a:solidFill>
                <a:latin typeface="微软雅黑" panose="020B0503020204020204" charset="-122"/>
                <a:ea typeface="微软雅黑" panose="020B0503020204020204" charset="-122"/>
              </a:rPr>
              <a:t>主要危险源及应对措施</a:t>
            </a:r>
            <a:endParaRPr lang="zh-CN" altLang="en-US" sz="2400" dirty="0">
              <a:solidFill>
                <a:schemeClr val="tx1">
                  <a:lumMod val="85000"/>
                  <a:lumOff val="15000"/>
                </a:schemeClr>
              </a:solidFill>
              <a:latin typeface="微软雅黑" panose="020B0503020204020204" charset="-122"/>
              <a:ea typeface="微软雅黑" panose="020B0503020204020204" charset="-122"/>
            </a:endParaRPr>
          </a:p>
        </p:txBody>
      </p:sp>
      <p:grpSp>
        <p:nvGrpSpPr>
          <p:cNvPr id="21" name="组合 20"/>
          <p:cNvGrpSpPr/>
          <p:nvPr/>
        </p:nvGrpSpPr>
        <p:grpSpPr>
          <a:xfrm>
            <a:off x="889419" y="1343231"/>
            <a:ext cx="10584905" cy="4763108"/>
            <a:chOff x="889419" y="1343231"/>
            <a:chExt cx="10584905" cy="4763108"/>
          </a:xfrm>
        </p:grpSpPr>
        <p:sp>
          <p:nvSpPr>
            <p:cNvPr id="3" name="ïŝḻïde"/>
            <p:cNvSpPr/>
            <p:nvPr/>
          </p:nvSpPr>
          <p:spPr bwMode="auto">
            <a:xfrm rot="868439" flipH="1">
              <a:off x="3813511" y="3955874"/>
              <a:ext cx="2474603" cy="251019"/>
            </a:xfrm>
            <a:prstGeom prst="rect">
              <a:avLst/>
            </a:prstGeom>
            <a:gradFill>
              <a:gsLst>
                <a:gs pos="27000">
                  <a:schemeClr val="accent1">
                    <a:lumMod val="5000"/>
                    <a:lumOff val="95000"/>
                    <a:alpha val="0"/>
                  </a:schemeClr>
                </a:gs>
                <a:gs pos="80000">
                  <a:schemeClr val="accent1"/>
                </a:gs>
              </a:gsLst>
              <a:lin ang="0" scaled="0"/>
            </a:gradFill>
            <a:ln w="19050">
              <a:noFill/>
              <a:round/>
            </a:ln>
          </p:spPr>
          <p:txBody>
            <a:bodyPr wrap="square" lIns="91440" tIns="45720" rIns="91440" bIns="45720" anchor="ctr">
              <a:normAutofit fontScale="52500" lnSpcReduction="20000"/>
            </a:bodyPr>
            <a:lstStyle/>
            <a:p>
              <a:pPr algn="ctr"/>
              <a:endParaRPr b="1">
                <a:solidFill>
                  <a:schemeClr val="bg1"/>
                </a:solidFill>
                <a:latin typeface="微软雅黑" panose="020B0503020204020204" charset="-122"/>
                <a:ea typeface="微软雅黑" panose="020B0503020204020204" charset="-122"/>
                <a:sym typeface="思源黑体 CN Medium" panose="020B0600000000000000" pitchFamily="34" charset="-122"/>
              </a:endParaRPr>
            </a:p>
          </p:txBody>
        </p:sp>
        <p:sp>
          <p:nvSpPr>
            <p:cNvPr id="4" name="iṥlíḋè"/>
            <p:cNvSpPr/>
            <p:nvPr/>
          </p:nvSpPr>
          <p:spPr bwMode="auto">
            <a:xfrm rot="20731561">
              <a:off x="5880875" y="3955874"/>
              <a:ext cx="2474603" cy="251019"/>
            </a:xfrm>
            <a:prstGeom prst="rect">
              <a:avLst/>
            </a:prstGeom>
            <a:gradFill>
              <a:gsLst>
                <a:gs pos="27000">
                  <a:schemeClr val="accent1">
                    <a:lumMod val="5000"/>
                    <a:lumOff val="95000"/>
                    <a:alpha val="0"/>
                  </a:schemeClr>
                </a:gs>
                <a:gs pos="80000">
                  <a:schemeClr val="accent1"/>
                </a:gs>
              </a:gsLst>
              <a:lin ang="0" scaled="0"/>
            </a:gradFill>
            <a:ln w="19050">
              <a:noFill/>
              <a:round/>
            </a:ln>
          </p:spPr>
          <p:txBody>
            <a:bodyPr wrap="square" lIns="91440" tIns="45720" rIns="91440" bIns="45720" anchor="ctr">
              <a:normAutofit fontScale="52500" lnSpcReduction="20000"/>
            </a:bodyPr>
            <a:lstStyle/>
            <a:p>
              <a:pPr algn="ctr"/>
              <a:endParaRPr b="1">
                <a:solidFill>
                  <a:schemeClr val="bg1"/>
                </a:solidFill>
                <a:latin typeface="微软雅黑" panose="020B0503020204020204" charset="-122"/>
                <a:ea typeface="微软雅黑" panose="020B0503020204020204" charset="-122"/>
                <a:sym typeface="思源黑体 CN Medium" panose="020B0600000000000000" pitchFamily="34" charset="-122"/>
              </a:endParaRPr>
            </a:p>
          </p:txBody>
        </p:sp>
        <p:sp>
          <p:nvSpPr>
            <p:cNvPr id="5" name="íṧļiďé"/>
            <p:cNvSpPr/>
            <p:nvPr/>
          </p:nvSpPr>
          <p:spPr bwMode="auto">
            <a:xfrm rot="868439" flipH="1">
              <a:off x="7948239" y="3955874"/>
              <a:ext cx="2474603" cy="251019"/>
            </a:xfrm>
            <a:prstGeom prst="rect">
              <a:avLst/>
            </a:prstGeom>
            <a:gradFill>
              <a:gsLst>
                <a:gs pos="27000">
                  <a:schemeClr val="accent1">
                    <a:lumMod val="5000"/>
                    <a:lumOff val="95000"/>
                    <a:alpha val="0"/>
                  </a:schemeClr>
                </a:gs>
                <a:gs pos="80000">
                  <a:schemeClr val="accent1"/>
                </a:gs>
              </a:gsLst>
              <a:lin ang="0" scaled="0"/>
            </a:gradFill>
            <a:ln w="19050">
              <a:noFill/>
              <a:round/>
            </a:ln>
          </p:spPr>
          <p:txBody>
            <a:bodyPr wrap="square" lIns="91440" tIns="45720" rIns="91440" bIns="45720" anchor="ctr">
              <a:normAutofit fontScale="52500" lnSpcReduction="20000"/>
            </a:bodyPr>
            <a:lstStyle/>
            <a:p>
              <a:pPr algn="ctr"/>
              <a:endParaRPr b="1">
                <a:solidFill>
                  <a:schemeClr val="bg1"/>
                </a:solidFill>
                <a:latin typeface="微软雅黑" panose="020B0503020204020204" charset="-122"/>
                <a:ea typeface="微软雅黑" panose="020B0503020204020204" charset="-122"/>
                <a:sym typeface="思源黑体 CN Medium" panose="020B0600000000000000" pitchFamily="34" charset="-122"/>
              </a:endParaRPr>
            </a:p>
          </p:txBody>
        </p:sp>
        <p:sp>
          <p:nvSpPr>
            <p:cNvPr id="6" name="iṩḻïḓe"/>
            <p:cNvSpPr/>
            <p:nvPr/>
          </p:nvSpPr>
          <p:spPr bwMode="auto">
            <a:xfrm rot="20731561">
              <a:off x="1746146" y="3955874"/>
              <a:ext cx="2474603" cy="251019"/>
            </a:xfrm>
            <a:prstGeom prst="rect">
              <a:avLst/>
            </a:prstGeom>
            <a:gradFill>
              <a:gsLst>
                <a:gs pos="27000">
                  <a:schemeClr val="accent1">
                    <a:lumMod val="5000"/>
                    <a:lumOff val="95000"/>
                    <a:alpha val="0"/>
                  </a:schemeClr>
                </a:gs>
                <a:gs pos="80000">
                  <a:schemeClr val="accent1"/>
                </a:gs>
              </a:gsLst>
              <a:lin ang="0" scaled="0"/>
            </a:gradFill>
            <a:ln w="19050">
              <a:noFill/>
              <a:round/>
            </a:ln>
          </p:spPr>
          <p:txBody>
            <a:bodyPr wrap="square" lIns="91440" tIns="45720" rIns="91440" bIns="45720" anchor="ctr">
              <a:normAutofit fontScale="52500" lnSpcReduction="20000"/>
            </a:bodyPr>
            <a:lstStyle/>
            <a:p>
              <a:pPr algn="ctr"/>
              <a:endParaRPr b="1">
                <a:solidFill>
                  <a:schemeClr val="bg1"/>
                </a:solidFill>
                <a:latin typeface="微软雅黑" panose="020B0503020204020204" charset="-122"/>
                <a:ea typeface="微软雅黑" panose="020B0503020204020204" charset="-122"/>
                <a:sym typeface="思源黑体 CN Medium" panose="020B0600000000000000" pitchFamily="34" charset="-122"/>
              </a:endParaRPr>
            </a:p>
          </p:txBody>
        </p:sp>
        <p:sp>
          <p:nvSpPr>
            <p:cNvPr id="7" name="îṣļïḍé"/>
            <p:cNvSpPr/>
            <p:nvPr/>
          </p:nvSpPr>
          <p:spPr bwMode="auto">
            <a:xfrm>
              <a:off x="1453625" y="3855523"/>
              <a:ext cx="995819" cy="995820"/>
            </a:xfrm>
            <a:prstGeom prst="ellipse">
              <a:avLst/>
            </a:prstGeom>
            <a:solidFill>
              <a:schemeClr val="bg1"/>
            </a:solidFill>
            <a:ln w="19050">
              <a:solidFill>
                <a:schemeClr val="bg1"/>
              </a:solidFill>
              <a:round/>
            </a:ln>
          </p:spPr>
          <p:txBody>
            <a:bodyPr wrap="square" lIns="91440" tIns="45720" rIns="91440" bIns="45720" anchor="ctr">
              <a:normAutofit/>
            </a:bodyPr>
            <a:lstStyle/>
            <a:p>
              <a:pPr algn="ctr"/>
              <a:endParaRPr b="1">
                <a:solidFill>
                  <a:schemeClr val="bg1"/>
                </a:solidFill>
                <a:latin typeface="微软雅黑" panose="020B0503020204020204" charset="-122"/>
                <a:ea typeface="微软雅黑" panose="020B0503020204020204" charset="-122"/>
                <a:sym typeface="思源黑体 CN Medium" panose="020B0600000000000000" pitchFamily="34" charset="-122"/>
              </a:endParaRPr>
            </a:p>
          </p:txBody>
        </p:sp>
        <p:sp>
          <p:nvSpPr>
            <p:cNvPr id="8" name="ï$1ïḋè"/>
            <p:cNvSpPr/>
            <p:nvPr/>
          </p:nvSpPr>
          <p:spPr bwMode="auto">
            <a:xfrm>
              <a:off x="5597993" y="3855523"/>
              <a:ext cx="995819" cy="995820"/>
            </a:xfrm>
            <a:prstGeom prst="ellipse">
              <a:avLst/>
            </a:prstGeom>
            <a:solidFill>
              <a:schemeClr val="bg1"/>
            </a:solidFill>
            <a:ln w="19050">
              <a:solidFill>
                <a:schemeClr val="bg1"/>
              </a:solidFill>
              <a:round/>
            </a:ln>
          </p:spPr>
          <p:txBody>
            <a:bodyPr wrap="square" lIns="91440" tIns="45720" rIns="91440" bIns="45720" anchor="ctr">
              <a:normAutofit/>
            </a:bodyPr>
            <a:lstStyle/>
            <a:p>
              <a:pPr algn="ctr"/>
              <a:endParaRPr b="1">
                <a:solidFill>
                  <a:schemeClr val="bg1"/>
                </a:solidFill>
                <a:latin typeface="微软雅黑" panose="020B0503020204020204" charset="-122"/>
                <a:ea typeface="微软雅黑" panose="020B0503020204020204" charset="-122"/>
                <a:sym typeface="思源黑体 CN Medium" panose="020B0600000000000000" pitchFamily="34" charset="-122"/>
              </a:endParaRPr>
            </a:p>
          </p:txBody>
        </p:sp>
        <p:sp>
          <p:nvSpPr>
            <p:cNvPr id="9" name="íślíḓe"/>
            <p:cNvSpPr/>
            <p:nvPr/>
          </p:nvSpPr>
          <p:spPr bwMode="auto">
            <a:xfrm>
              <a:off x="9742359" y="3855523"/>
              <a:ext cx="995819" cy="995820"/>
            </a:xfrm>
            <a:prstGeom prst="ellipse">
              <a:avLst/>
            </a:prstGeom>
            <a:solidFill>
              <a:schemeClr val="bg1"/>
            </a:solidFill>
            <a:ln w="19050">
              <a:solidFill>
                <a:schemeClr val="bg1"/>
              </a:solidFill>
              <a:round/>
            </a:ln>
          </p:spPr>
          <p:txBody>
            <a:bodyPr wrap="square" lIns="91440" tIns="45720" rIns="91440" bIns="45720" anchor="ctr">
              <a:normAutofit/>
            </a:bodyPr>
            <a:lstStyle/>
            <a:p>
              <a:pPr algn="ctr"/>
              <a:endParaRPr b="1">
                <a:solidFill>
                  <a:schemeClr val="bg1"/>
                </a:solidFill>
                <a:latin typeface="微软雅黑" panose="020B0503020204020204" charset="-122"/>
                <a:ea typeface="微软雅黑" panose="020B0503020204020204" charset="-122"/>
                <a:sym typeface="思源黑体 CN Medium" panose="020B0600000000000000" pitchFamily="34" charset="-122"/>
              </a:endParaRPr>
            </a:p>
          </p:txBody>
        </p:sp>
        <p:sp>
          <p:nvSpPr>
            <p:cNvPr id="10" name="ïṡļïḍé"/>
            <p:cNvSpPr/>
            <p:nvPr/>
          </p:nvSpPr>
          <p:spPr bwMode="auto">
            <a:xfrm>
              <a:off x="3525809" y="3303800"/>
              <a:ext cx="995819" cy="995820"/>
            </a:xfrm>
            <a:prstGeom prst="ellipse">
              <a:avLst/>
            </a:prstGeom>
            <a:solidFill>
              <a:schemeClr val="bg1"/>
            </a:solidFill>
            <a:ln w="19050">
              <a:solidFill>
                <a:schemeClr val="bg1"/>
              </a:solidFill>
              <a:round/>
            </a:ln>
          </p:spPr>
          <p:txBody>
            <a:bodyPr wrap="square" lIns="91440" tIns="45720" rIns="91440" bIns="45720" anchor="ctr">
              <a:normAutofit/>
            </a:bodyPr>
            <a:lstStyle/>
            <a:p>
              <a:pPr algn="ctr"/>
              <a:endParaRPr b="1">
                <a:solidFill>
                  <a:schemeClr val="bg1"/>
                </a:solidFill>
                <a:latin typeface="微软雅黑" panose="020B0503020204020204" charset="-122"/>
                <a:ea typeface="微软雅黑" panose="020B0503020204020204" charset="-122"/>
                <a:sym typeface="思源黑体 CN Medium" panose="020B0600000000000000" pitchFamily="34" charset="-122"/>
              </a:endParaRPr>
            </a:p>
          </p:txBody>
        </p:sp>
        <p:sp>
          <p:nvSpPr>
            <p:cNvPr id="11" name="išļíḑé"/>
            <p:cNvSpPr/>
            <p:nvPr/>
          </p:nvSpPr>
          <p:spPr bwMode="auto">
            <a:xfrm>
              <a:off x="7670176" y="3303800"/>
              <a:ext cx="995819" cy="995820"/>
            </a:xfrm>
            <a:prstGeom prst="ellipse">
              <a:avLst/>
            </a:prstGeom>
            <a:solidFill>
              <a:schemeClr val="bg1"/>
            </a:solidFill>
            <a:ln w="19050">
              <a:solidFill>
                <a:schemeClr val="bg1"/>
              </a:solidFill>
              <a:round/>
            </a:ln>
          </p:spPr>
          <p:txBody>
            <a:bodyPr wrap="square" lIns="91440" tIns="45720" rIns="91440" bIns="45720" anchor="ctr">
              <a:normAutofit/>
            </a:bodyPr>
            <a:lstStyle/>
            <a:p>
              <a:pPr algn="ctr"/>
              <a:endParaRPr b="1">
                <a:solidFill>
                  <a:schemeClr val="bg1"/>
                </a:solidFill>
                <a:latin typeface="微软雅黑" panose="020B0503020204020204" charset="-122"/>
                <a:ea typeface="微软雅黑" panose="020B0503020204020204" charset="-122"/>
                <a:sym typeface="思源黑体 CN Medium" panose="020B0600000000000000" pitchFamily="34" charset="-122"/>
              </a:endParaRPr>
            </a:p>
          </p:txBody>
        </p:sp>
        <p:sp>
          <p:nvSpPr>
            <p:cNvPr id="12" name="Number1"/>
            <p:cNvSpPr/>
            <p:nvPr/>
          </p:nvSpPr>
          <p:spPr bwMode="auto">
            <a:xfrm>
              <a:off x="1548465" y="3950362"/>
              <a:ext cx="806139" cy="806140"/>
            </a:xfrm>
            <a:prstGeom prst="ellipse">
              <a:avLst/>
            </a:prstGeom>
            <a:solidFill>
              <a:schemeClr val="accent1"/>
            </a:solidFill>
            <a:ln w="19050">
              <a:noFill/>
              <a:round/>
            </a:ln>
          </p:spPr>
          <p:txBody>
            <a:bodyPr vert="horz" wrap="square" lIns="91440" tIns="45720" rIns="91440" bIns="45720" anchor="ctr" anchorCtr="1" compatLnSpc="1">
              <a:normAutofit/>
            </a:bodyPr>
            <a:lstStyle/>
            <a:p>
              <a:pPr algn="ctr"/>
              <a:r>
                <a:rPr lang="en-US" altLang="zh-CN" sz="2800"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1</a:t>
              </a:r>
              <a:endParaRPr lang="en-US" altLang="zh-CN" sz="2800"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3" name="Number2"/>
            <p:cNvSpPr/>
            <p:nvPr/>
          </p:nvSpPr>
          <p:spPr bwMode="auto">
            <a:xfrm>
              <a:off x="3620649" y="3398640"/>
              <a:ext cx="806139" cy="806140"/>
            </a:xfrm>
            <a:prstGeom prst="ellipse">
              <a:avLst/>
            </a:prstGeom>
            <a:solidFill>
              <a:schemeClr val="accent1"/>
            </a:solidFill>
            <a:ln w="19050">
              <a:noFill/>
              <a:round/>
            </a:ln>
          </p:spPr>
          <p:txBody>
            <a:bodyPr vert="horz" wrap="square" lIns="91440" tIns="45720" rIns="91440" bIns="45720" anchor="ctr" anchorCtr="1" compatLnSpc="1">
              <a:normAutofit/>
            </a:bodyPr>
            <a:lstStyle/>
            <a:p>
              <a:pPr algn="ctr"/>
              <a:r>
                <a:rPr lang="en-US" altLang="zh-CN" sz="2800"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2</a:t>
              </a:r>
              <a:endParaRPr lang="en-US" altLang="zh-CN" sz="2800"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4" name="Number3"/>
            <p:cNvSpPr/>
            <p:nvPr/>
          </p:nvSpPr>
          <p:spPr bwMode="auto">
            <a:xfrm>
              <a:off x="5692833" y="3950362"/>
              <a:ext cx="806139" cy="806140"/>
            </a:xfrm>
            <a:prstGeom prst="ellipse">
              <a:avLst/>
            </a:prstGeom>
            <a:solidFill>
              <a:schemeClr val="accent1"/>
            </a:solidFill>
            <a:ln w="19050">
              <a:noFill/>
              <a:round/>
            </a:ln>
          </p:spPr>
          <p:txBody>
            <a:bodyPr vert="horz" wrap="square" lIns="91440" tIns="45720" rIns="91440" bIns="45720" anchor="ctr" anchorCtr="1" compatLnSpc="1">
              <a:normAutofit/>
            </a:bodyPr>
            <a:lstStyle/>
            <a:p>
              <a:pPr algn="ctr"/>
              <a:r>
                <a:rPr lang="en-US" altLang="zh-CN" sz="2800"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3</a:t>
              </a:r>
              <a:endParaRPr lang="en-US" altLang="zh-CN" sz="2800"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5" name="Number4"/>
            <p:cNvSpPr/>
            <p:nvPr/>
          </p:nvSpPr>
          <p:spPr bwMode="auto">
            <a:xfrm>
              <a:off x="7765016" y="3398640"/>
              <a:ext cx="806139" cy="806140"/>
            </a:xfrm>
            <a:prstGeom prst="ellipse">
              <a:avLst/>
            </a:prstGeom>
            <a:solidFill>
              <a:schemeClr val="accent1"/>
            </a:solidFill>
            <a:ln w="19050">
              <a:noFill/>
              <a:round/>
            </a:ln>
          </p:spPr>
          <p:txBody>
            <a:bodyPr vert="horz" wrap="square" lIns="91440" tIns="45720" rIns="91440" bIns="45720" anchor="ctr" anchorCtr="1" compatLnSpc="1">
              <a:normAutofit/>
            </a:bodyPr>
            <a:lstStyle/>
            <a:p>
              <a:pPr algn="ctr"/>
              <a:r>
                <a:rPr lang="en-US" altLang="zh-CN" sz="2800"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4</a:t>
              </a:r>
              <a:endParaRPr lang="en-US" altLang="zh-CN" sz="2800"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6" name="Number5"/>
            <p:cNvSpPr/>
            <p:nvPr/>
          </p:nvSpPr>
          <p:spPr bwMode="auto">
            <a:xfrm>
              <a:off x="9837199" y="3950362"/>
              <a:ext cx="806139" cy="806140"/>
            </a:xfrm>
            <a:prstGeom prst="ellipse">
              <a:avLst/>
            </a:prstGeom>
            <a:solidFill>
              <a:schemeClr val="accent1"/>
            </a:solidFill>
            <a:ln w="19050">
              <a:noFill/>
              <a:round/>
            </a:ln>
          </p:spPr>
          <p:txBody>
            <a:bodyPr vert="horz" wrap="square" lIns="91440" tIns="45720" rIns="91440" bIns="45720" anchor="ctr" anchorCtr="1" compatLnSpc="1">
              <a:normAutofit/>
            </a:bodyPr>
            <a:lstStyle/>
            <a:p>
              <a:pPr algn="ctr"/>
              <a:r>
                <a:rPr lang="en-US" altLang="zh-CN" sz="2800"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rPr>
                <a:t>5</a:t>
              </a:r>
              <a:endParaRPr lang="en-US" altLang="zh-CN" sz="2800" dirty="0">
                <a:solidFill>
                  <a:schemeClr val="bg1"/>
                </a:solidFill>
                <a:latin typeface="思源黑体 CN Medium" panose="020B0600000000000000" pitchFamily="34" charset="-122"/>
                <a:ea typeface="思源黑体 CN Medium" panose="020B0600000000000000" pitchFamily="34" charset="-122"/>
                <a:sym typeface="思源黑体 CN Medium" panose="020B0600000000000000" pitchFamily="34" charset="-122"/>
              </a:endParaRPr>
            </a:p>
          </p:txBody>
        </p:sp>
        <p:sp>
          <p:nvSpPr>
            <p:cNvPr id="18" name="文本框 17"/>
            <p:cNvSpPr txBox="1"/>
            <p:nvPr/>
          </p:nvSpPr>
          <p:spPr>
            <a:xfrm>
              <a:off x="889419" y="2278831"/>
              <a:ext cx="2545834" cy="850103"/>
            </a:xfrm>
            <a:prstGeom prst="rect">
              <a:avLst/>
            </a:prstGeom>
            <a:noFill/>
          </p:spPr>
          <p:txBody>
            <a:bodyPr wrap="square" lIns="94085" tIns="47043" rIns="94085" bIns="47043" rtlCol="0">
              <a:noAutofit/>
            </a:bodyPr>
            <a:lstStyle>
              <a:defPPr>
                <a:defRPr lang="zh-CN"/>
              </a:defPPr>
              <a:lvl1pPr lvl="0">
                <a:lnSpc>
                  <a:spcPct val="130000"/>
                </a:lnSpc>
                <a:defRPr sz="1200">
                  <a:solidFill>
                    <a:prstClr val="white"/>
                  </a:solidFill>
                  <a:latin typeface="思源黑体 CN Normal" panose="020B0400000000000000" pitchFamily="34" charset="-122"/>
                  <a:ea typeface="思源黑体 CN Normal" panose="020B0400000000000000"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kumimoji="1" lang="en-US" altLang="zh-CN"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1.</a:t>
              </a:r>
              <a:r>
                <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各种起重设备在安装前必须经检验合格，各种证件齐全。</a:t>
              </a:r>
              <a:endPar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sp>
          <p:nvSpPr>
            <p:cNvPr id="20" name="文本框 19"/>
            <p:cNvSpPr txBox="1"/>
            <p:nvPr/>
          </p:nvSpPr>
          <p:spPr>
            <a:xfrm>
              <a:off x="4521628" y="2278831"/>
              <a:ext cx="3434511" cy="1140167"/>
            </a:xfrm>
            <a:prstGeom prst="rect">
              <a:avLst/>
            </a:prstGeom>
            <a:noFill/>
          </p:spPr>
          <p:txBody>
            <a:bodyPr wrap="square" lIns="94085" tIns="47043" rIns="94085" bIns="47043" rtlCol="0">
              <a:noAutofit/>
            </a:bodyPr>
            <a:lstStyle>
              <a:defPPr>
                <a:defRPr lang="zh-CN"/>
              </a:defPPr>
              <a:lvl1pPr lvl="0">
                <a:lnSpc>
                  <a:spcPct val="130000"/>
                </a:lnSpc>
                <a:defRPr sz="1200">
                  <a:solidFill>
                    <a:prstClr val="white"/>
                  </a:solidFill>
                  <a:latin typeface="思源黑体 CN Normal" panose="020B0400000000000000" pitchFamily="34" charset="-122"/>
                  <a:ea typeface="思源黑体 CN Normal" panose="020B0400000000000000"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kumimoji="1" lang="en-US" altLang="zh-CN"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3.</a:t>
              </a:r>
              <a:r>
                <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钢丝绳、吊带应每班检查，起重机开动前应确认安全后再开车☞任何人不得在起吊物下方停留。</a:t>
              </a:r>
              <a:endPar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sp>
          <p:nvSpPr>
            <p:cNvPr id="22" name="文本框 21"/>
            <p:cNvSpPr txBox="1"/>
            <p:nvPr/>
          </p:nvSpPr>
          <p:spPr>
            <a:xfrm>
              <a:off x="8928490" y="2278831"/>
              <a:ext cx="2545834" cy="850103"/>
            </a:xfrm>
            <a:prstGeom prst="rect">
              <a:avLst/>
            </a:prstGeom>
            <a:noFill/>
          </p:spPr>
          <p:txBody>
            <a:bodyPr wrap="square" lIns="94085" tIns="47043" rIns="94085" bIns="47043" rtlCol="0">
              <a:noAutofit/>
            </a:bodyPr>
            <a:lstStyle>
              <a:defPPr>
                <a:defRPr lang="zh-CN"/>
              </a:defPPr>
              <a:lvl1pPr lvl="0">
                <a:lnSpc>
                  <a:spcPct val="130000"/>
                </a:lnSpc>
                <a:defRPr sz="1200">
                  <a:solidFill>
                    <a:prstClr val="white"/>
                  </a:solidFill>
                  <a:latin typeface="思源黑体 CN Normal" panose="020B0400000000000000" pitchFamily="34" charset="-122"/>
                  <a:ea typeface="思源黑体 CN Normal" panose="020B0400000000000000"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kumimoji="1" lang="en-US" altLang="zh-CN"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5.</a:t>
              </a:r>
              <a:r>
                <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吊笼内严禁人货混装。</a:t>
              </a:r>
              <a:endPar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sp>
          <p:nvSpPr>
            <p:cNvPr id="24" name="文本框 23"/>
            <p:cNvSpPr txBox="1"/>
            <p:nvPr/>
          </p:nvSpPr>
          <p:spPr>
            <a:xfrm>
              <a:off x="2209801" y="4947886"/>
              <a:ext cx="3678974" cy="1158453"/>
            </a:xfrm>
            <a:prstGeom prst="rect">
              <a:avLst/>
            </a:prstGeom>
            <a:noFill/>
          </p:spPr>
          <p:txBody>
            <a:bodyPr wrap="square" lIns="94085" tIns="47043" rIns="94085" bIns="47043" rtlCol="0">
              <a:noAutofit/>
            </a:bodyPr>
            <a:lstStyle>
              <a:defPPr>
                <a:defRPr lang="zh-CN"/>
              </a:defPPr>
              <a:lvl1pPr lvl="0">
                <a:lnSpc>
                  <a:spcPct val="130000"/>
                </a:lnSpc>
                <a:defRPr sz="1200">
                  <a:solidFill>
                    <a:prstClr val="white"/>
                  </a:solidFill>
                  <a:latin typeface="思源黑体 CN Normal" panose="020B0400000000000000" pitchFamily="34" charset="-122"/>
                  <a:ea typeface="思源黑体 CN Normal" panose="020B0400000000000000"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kumimoji="1" lang="en-US" altLang="zh-CN"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2.</a:t>
              </a:r>
              <a:r>
                <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起重设备在使用前必须经过专门检查，合格后方准使用☞起重机操作工、起重指挥人员必须经专门培训后持证上岗。</a:t>
              </a:r>
              <a:endPar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sp>
          <p:nvSpPr>
            <p:cNvPr id="26" name="文本框 25"/>
            <p:cNvSpPr txBox="1"/>
            <p:nvPr/>
          </p:nvSpPr>
          <p:spPr>
            <a:xfrm>
              <a:off x="6930556" y="4947886"/>
              <a:ext cx="2545834" cy="850103"/>
            </a:xfrm>
            <a:prstGeom prst="rect">
              <a:avLst/>
            </a:prstGeom>
            <a:noFill/>
          </p:spPr>
          <p:txBody>
            <a:bodyPr wrap="square" lIns="94085" tIns="47043" rIns="94085" bIns="47043" rtlCol="0">
              <a:noAutofit/>
            </a:bodyPr>
            <a:lstStyle>
              <a:defPPr>
                <a:defRPr lang="zh-CN"/>
              </a:defPPr>
              <a:lvl1pPr lvl="0">
                <a:lnSpc>
                  <a:spcPct val="130000"/>
                </a:lnSpc>
                <a:defRPr sz="1200">
                  <a:solidFill>
                    <a:prstClr val="white"/>
                  </a:solidFill>
                  <a:latin typeface="思源黑体 CN Normal" panose="020B0400000000000000" pitchFamily="34" charset="-122"/>
                  <a:ea typeface="思源黑体 CN Normal" panose="020B0400000000000000"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kumimoji="1" lang="en-US" altLang="zh-CN"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4.</a:t>
              </a:r>
              <a:r>
                <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起重机司机应听从任何人发出的停车信号。</a:t>
              </a:r>
              <a:endParaRPr kumimoji="1" lang="zh-CN" altLang="en-US" sz="1600" dirty="0">
                <a:ln w="12700">
                  <a:noFill/>
                </a:ln>
                <a:solidFill>
                  <a:schemeClr val="tx1">
                    <a:lumMod val="85000"/>
                    <a:lumOff val="1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sp>
          <p:nvSpPr>
            <p:cNvPr id="19" name="矩形: 圆角 18"/>
            <p:cNvSpPr/>
            <p:nvPr/>
          </p:nvSpPr>
          <p:spPr>
            <a:xfrm>
              <a:off x="5016000" y="1343231"/>
              <a:ext cx="2160000" cy="64800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charset="-122"/>
                  <a:ea typeface="微软雅黑" panose="020B0503020204020204" charset="-122"/>
                </a:rPr>
                <a:t>起重伤害</a:t>
              </a:r>
              <a:endParaRPr lang="zh-CN" altLang="en-US" sz="2400" dirty="0">
                <a:latin typeface="微软雅黑" panose="020B0503020204020204" charset="-122"/>
                <a:ea typeface="微软雅黑" panose="020B0503020204020204" charset="-122"/>
              </a:endParaRPr>
            </a:p>
          </p:txBody>
        </p:sp>
      </p:grpSp>
    </p:spTree>
    <p:custDataLst>
      <p:tags r:id="rId1"/>
    </p:custDataLst>
  </p:cSld>
  <p:clrMapOvr>
    <a:masterClrMapping/>
  </p:clrMapOvr>
  <p:transition spd="slow" advTm="200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nvSpPr>
        <p:spPr>
          <a:xfrm>
            <a:off x="1298448" y="457200"/>
            <a:ext cx="3230880" cy="460375"/>
          </a:xfrm>
          <a:prstGeom prst="rect">
            <a:avLst/>
          </a:prstGeom>
          <a:noFill/>
        </p:spPr>
        <p:txBody>
          <a:bodyPr wrap="none" rtlCol="0">
            <a:spAutoFit/>
          </a:bodyPr>
          <a:lstStyle/>
          <a:p>
            <a:r>
              <a:rPr lang="zh-CN" altLang="en-US" sz="2400" dirty="0">
                <a:solidFill>
                  <a:schemeClr val="tx1">
                    <a:lumMod val="85000"/>
                    <a:lumOff val="15000"/>
                  </a:schemeClr>
                </a:solidFill>
                <a:latin typeface="微软雅黑" panose="020B0503020204020204" charset="-122"/>
                <a:ea typeface="微软雅黑" panose="020B0503020204020204" charset="-122"/>
              </a:rPr>
              <a:t>主要危险源及应对措施</a:t>
            </a:r>
            <a:endParaRPr lang="zh-CN" altLang="en-US" sz="2400" dirty="0">
              <a:solidFill>
                <a:schemeClr val="tx1">
                  <a:lumMod val="85000"/>
                  <a:lumOff val="15000"/>
                </a:schemeClr>
              </a:solidFill>
              <a:latin typeface="微软雅黑" panose="020B0503020204020204" charset="-122"/>
              <a:ea typeface="微软雅黑" panose="020B0503020204020204" charset="-122"/>
            </a:endParaRPr>
          </a:p>
        </p:txBody>
      </p:sp>
      <p:grpSp>
        <p:nvGrpSpPr>
          <p:cNvPr id="27" name="组合 26"/>
          <p:cNvGrpSpPr/>
          <p:nvPr/>
        </p:nvGrpSpPr>
        <p:grpSpPr>
          <a:xfrm>
            <a:off x="1471923" y="1825161"/>
            <a:ext cx="9191600" cy="3820285"/>
            <a:chOff x="1471923" y="1825161"/>
            <a:chExt cx="9191600" cy="3820285"/>
          </a:xfrm>
        </p:grpSpPr>
        <p:sp>
          <p:nvSpPr>
            <p:cNvPr id="21" name="矩形: 圆角 20"/>
            <p:cNvSpPr/>
            <p:nvPr/>
          </p:nvSpPr>
          <p:spPr>
            <a:xfrm>
              <a:off x="1905099" y="2455573"/>
              <a:ext cx="2621915" cy="2621915"/>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charset="-122"/>
                  <a:ea typeface="微软雅黑" panose="020B0503020204020204" charset="-122"/>
                </a:rPr>
                <a:t>物体打击</a:t>
              </a:r>
              <a:endParaRPr lang="zh-CN" altLang="en-US" sz="2400" dirty="0">
                <a:latin typeface="微软雅黑" panose="020B0503020204020204" charset="-122"/>
                <a:ea typeface="微软雅黑" panose="020B0503020204020204" charset="-122"/>
              </a:endParaRPr>
            </a:p>
          </p:txBody>
        </p:sp>
        <p:sp>
          <p:nvSpPr>
            <p:cNvPr id="23" name="椭圆 22"/>
            <p:cNvSpPr/>
            <p:nvPr/>
          </p:nvSpPr>
          <p:spPr>
            <a:xfrm>
              <a:off x="1471923" y="2022397"/>
              <a:ext cx="3488266" cy="3488266"/>
            </a:xfrm>
            <a:prstGeom prst="ellipse">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圆角 23"/>
            <p:cNvSpPr/>
            <p:nvPr/>
          </p:nvSpPr>
          <p:spPr>
            <a:xfrm>
              <a:off x="5572613" y="1825161"/>
              <a:ext cx="5090910" cy="859276"/>
            </a:xfrm>
            <a:prstGeom prst="roundRect">
              <a:avLst>
                <a:gd name="adj" fmla="val 50000"/>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US" altLang="zh-CN" sz="1600" dirty="0">
                  <a:solidFill>
                    <a:schemeClr val="tx1">
                      <a:lumMod val="85000"/>
                      <a:lumOff val="15000"/>
                    </a:schemeClr>
                  </a:solidFill>
                  <a:latin typeface="+mn-ea"/>
                </a:rPr>
                <a:t>1.</a:t>
              </a:r>
              <a:r>
                <a:rPr lang="zh-CN" altLang="en-US" sz="1600" dirty="0">
                  <a:solidFill>
                    <a:schemeClr val="tx1">
                      <a:lumMod val="85000"/>
                      <a:lumOff val="15000"/>
                    </a:schemeClr>
                  </a:solidFill>
                  <a:latin typeface="+mn-ea"/>
                </a:rPr>
                <a:t>严禁上下同时作业，除非有可靠的防护措施。</a:t>
              </a:r>
              <a:endParaRPr lang="zh-CN" altLang="en-US" sz="1600" dirty="0">
                <a:solidFill>
                  <a:schemeClr val="tx1">
                    <a:lumMod val="85000"/>
                    <a:lumOff val="15000"/>
                  </a:schemeClr>
                </a:solidFill>
                <a:latin typeface="+mn-ea"/>
              </a:endParaRPr>
            </a:p>
          </p:txBody>
        </p:sp>
        <p:sp>
          <p:nvSpPr>
            <p:cNvPr id="25" name="矩形: 圆角 24"/>
            <p:cNvSpPr/>
            <p:nvPr/>
          </p:nvSpPr>
          <p:spPr>
            <a:xfrm>
              <a:off x="5572613" y="3305665"/>
              <a:ext cx="5090910" cy="859276"/>
            </a:xfrm>
            <a:prstGeom prst="roundRect">
              <a:avLst>
                <a:gd name="adj" fmla="val 50000"/>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US" altLang="zh-CN" sz="1600" dirty="0">
                  <a:solidFill>
                    <a:schemeClr val="tx1">
                      <a:lumMod val="85000"/>
                      <a:lumOff val="15000"/>
                    </a:schemeClr>
                  </a:solidFill>
                  <a:latin typeface="+mn-ea"/>
                </a:rPr>
                <a:t>2.</a:t>
              </a:r>
              <a:r>
                <a:rPr lang="zh-CN" altLang="en-US" sz="1600" dirty="0">
                  <a:solidFill>
                    <a:schemeClr val="tx1">
                      <a:lumMod val="85000"/>
                      <a:lumOff val="15000"/>
                    </a:schemeClr>
                  </a:solidFill>
                  <a:latin typeface="+mn-ea"/>
                </a:rPr>
                <a:t>进入工作面必须戴安全帽并系好帽带。</a:t>
              </a:r>
              <a:endParaRPr lang="zh-CN" altLang="en-US" sz="1600" dirty="0">
                <a:solidFill>
                  <a:schemeClr val="tx1">
                    <a:lumMod val="85000"/>
                    <a:lumOff val="15000"/>
                  </a:schemeClr>
                </a:solidFill>
                <a:latin typeface="+mn-ea"/>
              </a:endParaRPr>
            </a:p>
          </p:txBody>
        </p:sp>
        <p:sp>
          <p:nvSpPr>
            <p:cNvPr id="26" name="矩形: 圆角 25"/>
            <p:cNvSpPr/>
            <p:nvPr/>
          </p:nvSpPr>
          <p:spPr>
            <a:xfrm>
              <a:off x="5572613" y="4786170"/>
              <a:ext cx="5090910" cy="859276"/>
            </a:xfrm>
            <a:prstGeom prst="roundRect">
              <a:avLst>
                <a:gd name="adj" fmla="val 50000"/>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r>
                <a:rPr lang="en-US" altLang="zh-CN" sz="1600" dirty="0">
                  <a:solidFill>
                    <a:schemeClr val="tx1">
                      <a:lumMod val="85000"/>
                      <a:lumOff val="15000"/>
                    </a:schemeClr>
                  </a:solidFill>
                  <a:latin typeface="+mn-ea"/>
                </a:rPr>
                <a:t>3.</a:t>
              </a:r>
              <a:r>
                <a:rPr lang="zh-CN" altLang="en-US" sz="1600" dirty="0">
                  <a:solidFill>
                    <a:schemeClr val="tx1">
                      <a:lumMod val="85000"/>
                      <a:lumOff val="15000"/>
                    </a:schemeClr>
                  </a:solidFill>
                  <a:latin typeface="+mn-ea"/>
                </a:rPr>
                <a:t>脚手架上的杂物应及时清理，所有工器具必须袋装吊运，严禁抛扔，除非有可靠的安全防护措施。</a:t>
              </a:r>
              <a:endParaRPr lang="zh-CN" altLang="en-US" sz="1600" dirty="0">
                <a:solidFill>
                  <a:schemeClr val="tx1">
                    <a:lumMod val="85000"/>
                    <a:lumOff val="15000"/>
                  </a:schemeClr>
                </a:solidFill>
                <a:latin typeface="+mn-ea"/>
              </a:endParaRP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900" advTm="2000">
        <p14:warp dir="in"/>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98448" y="457200"/>
            <a:ext cx="3230880" cy="460375"/>
          </a:xfrm>
          <a:prstGeom prst="rect">
            <a:avLst/>
          </a:prstGeom>
          <a:noFill/>
        </p:spPr>
        <p:txBody>
          <a:bodyPr wrap="none" rtlCol="0">
            <a:spAutoFit/>
          </a:bodyPr>
          <a:lstStyle/>
          <a:p>
            <a:r>
              <a:rPr lang="zh-CN" altLang="en-US" sz="2400" dirty="0">
                <a:solidFill>
                  <a:schemeClr val="tx1">
                    <a:lumMod val="85000"/>
                    <a:lumOff val="15000"/>
                  </a:schemeClr>
                </a:solidFill>
                <a:latin typeface="微软雅黑" panose="020B0503020204020204" charset="-122"/>
                <a:ea typeface="微软雅黑" panose="020B0503020204020204" charset="-122"/>
              </a:rPr>
              <a:t>主要危险源及应对措施</a:t>
            </a:r>
            <a:endParaRPr lang="zh-CN" altLang="en-US" sz="2400" dirty="0">
              <a:solidFill>
                <a:schemeClr val="tx1">
                  <a:lumMod val="85000"/>
                  <a:lumOff val="15000"/>
                </a:schemeClr>
              </a:solidFill>
              <a:latin typeface="微软雅黑" panose="020B0503020204020204" charset="-122"/>
              <a:ea typeface="微软雅黑" panose="020B0503020204020204" charset="-122"/>
            </a:endParaRPr>
          </a:p>
        </p:txBody>
      </p:sp>
      <p:grpSp>
        <p:nvGrpSpPr>
          <p:cNvPr id="12" name="组合 11"/>
          <p:cNvGrpSpPr/>
          <p:nvPr/>
        </p:nvGrpSpPr>
        <p:grpSpPr>
          <a:xfrm>
            <a:off x="880533" y="1511986"/>
            <a:ext cx="10412382" cy="4634813"/>
            <a:chOff x="880533" y="1511986"/>
            <a:chExt cx="10412382" cy="4634813"/>
          </a:xfrm>
        </p:grpSpPr>
        <p:sp>
          <p:nvSpPr>
            <p:cNvPr id="9" name="矩形: 圆角 8"/>
            <p:cNvSpPr/>
            <p:nvPr/>
          </p:nvSpPr>
          <p:spPr>
            <a:xfrm>
              <a:off x="880533" y="3318932"/>
              <a:ext cx="10412382" cy="2827867"/>
            </a:xfrm>
            <a:prstGeom prst="roundRect">
              <a:avLst>
                <a:gd name="adj" fmla="val 708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角矩形 23"/>
            <p:cNvSpPr/>
            <p:nvPr/>
          </p:nvSpPr>
          <p:spPr>
            <a:xfrm rot="10800000" flipV="1">
              <a:off x="1188792" y="3716685"/>
              <a:ext cx="272237" cy="276076"/>
            </a:xfrm>
            <a:prstGeom prst="roundRect">
              <a:avLst>
                <a:gd name="adj" fmla="val 5039"/>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30000"/>
                </a:lnSpc>
              </a:pPr>
              <a:endParaRPr lang="zh-CN" altLang="en-US" sz="3600" dirty="0">
                <a:solidFill>
                  <a:schemeClr val="tx1">
                    <a:lumMod val="75000"/>
                    <a:lumOff val="25000"/>
                  </a:schemeClr>
                </a:solidFill>
                <a:latin typeface="微软雅黑" panose="020B0503020204020204" charset="-122"/>
                <a:ea typeface="微软雅黑" panose="020B0503020204020204" charset="-122"/>
                <a:sym typeface="思源黑体 CN Medium" panose="020B0600000000000000" pitchFamily="34" charset="-122"/>
              </a:endParaRPr>
            </a:p>
          </p:txBody>
        </p:sp>
        <p:cxnSp>
          <p:nvCxnSpPr>
            <p:cNvPr id="5" name="直接连接符 4"/>
            <p:cNvCxnSpPr/>
            <p:nvPr/>
          </p:nvCxnSpPr>
          <p:spPr>
            <a:xfrm rot="5400000">
              <a:off x="592766" y="4872416"/>
              <a:ext cx="1440000" cy="0"/>
            </a:xfrm>
            <a:prstGeom prst="line">
              <a:avLst/>
            </a:prstGeom>
            <a:ln w="3175">
              <a:solidFill>
                <a:schemeClr val="accent1"/>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7" name="圆角矩形 28"/>
            <p:cNvSpPr/>
            <p:nvPr/>
          </p:nvSpPr>
          <p:spPr>
            <a:xfrm rot="10800000" flipV="1">
              <a:off x="4803844" y="3716685"/>
              <a:ext cx="272237" cy="276076"/>
            </a:xfrm>
            <a:prstGeom prst="roundRect">
              <a:avLst>
                <a:gd name="adj" fmla="val 5039"/>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30000"/>
                </a:lnSpc>
              </a:pPr>
              <a:endParaRPr lang="zh-CN" altLang="en-US" sz="3600" dirty="0">
                <a:solidFill>
                  <a:schemeClr val="tx1">
                    <a:lumMod val="75000"/>
                    <a:lumOff val="25000"/>
                  </a:schemeClr>
                </a:solidFill>
                <a:latin typeface="微软雅黑" panose="020B0503020204020204" charset="-122"/>
                <a:ea typeface="微软雅黑" panose="020B0503020204020204" charset="-122"/>
                <a:sym typeface="思源黑体 CN Medium" panose="020B0600000000000000" pitchFamily="34" charset="-122"/>
              </a:endParaRPr>
            </a:p>
          </p:txBody>
        </p:sp>
        <p:cxnSp>
          <p:nvCxnSpPr>
            <p:cNvPr id="8" name="直接连接符 7"/>
            <p:cNvCxnSpPr/>
            <p:nvPr/>
          </p:nvCxnSpPr>
          <p:spPr>
            <a:xfrm rot="5400000" flipV="1">
              <a:off x="4209408" y="4867654"/>
              <a:ext cx="1440000" cy="3175"/>
            </a:xfrm>
            <a:prstGeom prst="line">
              <a:avLst/>
            </a:prstGeom>
            <a:ln w="3175">
              <a:solidFill>
                <a:schemeClr val="accent1"/>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10" name="圆角矩形 32"/>
            <p:cNvSpPr/>
            <p:nvPr/>
          </p:nvSpPr>
          <p:spPr>
            <a:xfrm rot="10800000" flipV="1">
              <a:off x="8418896" y="3716685"/>
              <a:ext cx="272237" cy="276076"/>
            </a:xfrm>
            <a:prstGeom prst="roundRect">
              <a:avLst>
                <a:gd name="adj" fmla="val 5039"/>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30000"/>
                </a:lnSpc>
              </a:pPr>
              <a:endParaRPr lang="zh-CN" altLang="en-US" sz="3600" dirty="0">
                <a:solidFill>
                  <a:schemeClr val="tx1">
                    <a:lumMod val="75000"/>
                    <a:lumOff val="25000"/>
                  </a:schemeClr>
                </a:solidFill>
                <a:latin typeface="微软雅黑" panose="020B0503020204020204" charset="-122"/>
                <a:ea typeface="微软雅黑" panose="020B0503020204020204" charset="-122"/>
                <a:sym typeface="思源黑体 CN Medium" panose="020B0600000000000000" pitchFamily="34" charset="-122"/>
              </a:endParaRPr>
            </a:p>
          </p:txBody>
        </p:sp>
        <p:cxnSp>
          <p:nvCxnSpPr>
            <p:cNvPr id="11" name="直接连接符 10"/>
            <p:cNvCxnSpPr/>
            <p:nvPr/>
          </p:nvCxnSpPr>
          <p:spPr>
            <a:xfrm rot="5400000">
              <a:off x="7818748" y="4876544"/>
              <a:ext cx="1440000" cy="0"/>
            </a:xfrm>
            <a:prstGeom prst="line">
              <a:avLst/>
            </a:prstGeom>
            <a:ln w="3175">
              <a:solidFill>
                <a:schemeClr val="accent1"/>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1464736" y="4139342"/>
              <a:ext cx="2237740" cy="1603671"/>
            </a:xfrm>
            <a:prstGeom prst="rect">
              <a:avLst/>
            </a:prstGeom>
            <a:noFill/>
          </p:spPr>
          <p:txBody>
            <a:bodyPr wrap="square" lIns="94085" tIns="47043" rIns="94085" bIns="47043" rtlCol="0">
              <a:noAutofit/>
            </a:bodyPr>
            <a:lstStyle>
              <a:defPPr>
                <a:defRPr lang="zh-CN"/>
              </a:defPPr>
              <a:lvl1pPr lvl="0">
                <a:lnSpc>
                  <a:spcPct val="130000"/>
                </a:lnSpc>
                <a:defRPr sz="1200">
                  <a:solidFill>
                    <a:prstClr val="white"/>
                  </a:solidFill>
                  <a:latin typeface="思源黑体 CN Normal" panose="020B0400000000000000" pitchFamily="34" charset="-122"/>
                  <a:ea typeface="思源黑体 CN Normal" panose="020B0400000000000000"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1.</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首先应做好安全防护设施，比如设置好安全围栏、铺满跳板、挂好安全网等。</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sp>
          <p:nvSpPr>
            <p:cNvPr id="15" name="文本框 14"/>
            <p:cNvSpPr txBox="1"/>
            <p:nvPr/>
          </p:nvSpPr>
          <p:spPr>
            <a:xfrm>
              <a:off x="5076615" y="4139342"/>
              <a:ext cx="2237740" cy="1603671"/>
            </a:xfrm>
            <a:prstGeom prst="rect">
              <a:avLst/>
            </a:prstGeom>
            <a:noFill/>
          </p:spPr>
          <p:txBody>
            <a:bodyPr wrap="square" lIns="94085" tIns="47043" rIns="94085" bIns="47043" rtlCol="0">
              <a:noAutofit/>
            </a:bodyPr>
            <a:lstStyle>
              <a:defPPr>
                <a:defRPr lang="zh-CN"/>
              </a:defPPr>
              <a:lvl1pPr lvl="0">
                <a:lnSpc>
                  <a:spcPct val="130000"/>
                </a:lnSpc>
                <a:defRPr sz="1200">
                  <a:solidFill>
                    <a:prstClr val="white"/>
                  </a:solidFill>
                  <a:latin typeface="思源黑体 CN Normal" panose="020B0400000000000000" pitchFamily="34" charset="-122"/>
                  <a:ea typeface="思源黑体 CN Normal" panose="020B0400000000000000"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2.</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在上述设施不完善的情况下应系挂安全带，安全带的正确系法应是高挂低用。</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sp>
          <p:nvSpPr>
            <p:cNvPr id="17" name="文本框 16"/>
            <p:cNvSpPr txBox="1"/>
            <p:nvPr/>
          </p:nvSpPr>
          <p:spPr>
            <a:xfrm>
              <a:off x="8707976" y="4139342"/>
              <a:ext cx="2237740" cy="1603671"/>
            </a:xfrm>
            <a:prstGeom prst="rect">
              <a:avLst/>
            </a:prstGeom>
            <a:noFill/>
          </p:spPr>
          <p:txBody>
            <a:bodyPr wrap="square" lIns="94085" tIns="47043" rIns="94085" bIns="47043" rtlCol="0">
              <a:noAutofit/>
            </a:bodyPr>
            <a:lstStyle>
              <a:defPPr>
                <a:defRPr lang="zh-CN"/>
              </a:defPPr>
              <a:lvl1pPr lvl="0">
                <a:lnSpc>
                  <a:spcPct val="130000"/>
                </a:lnSpc>
                <a:defRPr sz="1200">
                  <a:solidFill>
                    <a:prstClr val="white"/>
                  </a:solidFill>
                  <a:latin typeface="思源黑体 CN Normal" panose="020B0400000000000000" pitchFamily="34" charset="-122"/>
                  <a:ea typeface="思源黑体 CN Normal" panose="020B0400000000000000"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3.</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身体应满足要求，患有高血压、低血糖、癫痫等不适应症的人员严禁上高架作业。</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sp>
          <p:nvSpPr>
            <p:cNvPr id="19" name="文本框 18"/>
            <p:cNvSpPr txBox="1"/>
            <p:nvPr/>
          </p:nvSpPr>
          <p:spPr>
            <a:xfrm>
              <a:off x="1047749" y="2248697"/>
              <a:ext cx="10245165" cy="829945"/>
            </a:xfrm>
            <a:prstGeom prst="rect">
              <a:avLst/>
            </a:prstGeom>
            <a:noFill/>
          </p:spPr>
          <p:txBody>
            <a:bodyPr wrap="square">
              <a:spAutoFit/>
            </a:bodyPr>
            <a:lstStyle/>
            <a:p>
              <a:pPr>
                <a:lnSpc>
                  <a:spcPct val="150000"/>
                </a:lnSpc>
              </a:pPr>
              <a:r>
                <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思源黑体 CN Medium" panose="020B0600000000000000" pitchFamily="34" charset="-122"/>
                </a:rPr>
                <a:t>高处作业：凡在坠落高度基准</a:t>
              </a:r>
              <a:r>
                <a:rPr lang="en-US" altLang="zh-CN" sz="1600" dirty="0">
                  <a:solidFill>
                    <a:schemeClr val="tx1">
                      <a:lumMod val="85000"/>
                      <a:lumOff val="15000"/>
                    </a:schemeClr>
                  </a:solidFill>
                  <a:latin typeface="微软雅黑" panose="020B0503020204020204" charset="-122"/>
                  <a:ea typeface="微软雅黑" panose="020B0503020204020204" charset="-122"/>
                  <a:cs typeface="+mn-ea"/>
                  <a:sym typeface="思源黑体 CN Medium" panose="020B0600000000000000" pitchFamily="34" charset="-122"/>
                </a:rPr>
                <a:t>2m</a:t>
              </a:r>
              <a:r>
                <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思源黑体 CN Medium" panose="020B0600000000000000" pitchFamily="34" charset="-122"/>
                </a:rPr>
                <a:t>以上有可能坠落的高处进行的作业，均称为高处作业，分为一级高处作业：</a:t>
              </a:r>
              <a:r>
                <a:rPr lang="en-US" altLang="zh-CN" sz="1600" dirty="0">
                  <a:solidFill>
                    <a:schemeClr val="tx1">
                      <a:lumMod val="85000"/>
                      <a:lumOff val="15000"/>
                    </a:schemeClr>
                  </a:solidFill>
                  <a:latin typeface="微软雅黑" panose="020B0503020204020204" charset="-122"/>
                  <a:ea typeface="微软雅黑" panose="020B0503020204020204" charset="-122"/>
                  <a:cs typeface="+mn-ea"/>
                  <a:sym typeface="思源黑体 CN Medium" panose="020B0600000000000000" pitchFamily="34" charset="-122"/>
                </a:rPr>
                <a:t>2-5M</a:t>
              </a:r>
              <a:r>
                <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思源黑体 CN Medium" panose="020B0600000000000000" pitchFamily="34" charset="-122"/>
                </a:rPr>
                <a:t>；二级</a:t>
              </a:r>
              <a:r>
                <a:rPr lang="en-US" altLang="zh-CN" sz="1600" dirty="0">
                  <a:solidFill>
                    <a:schemeClr val="tx1">
                      <a:lumMod val="85000"/>
                      <a:lumOff val="15000"/>
                    </a:schemeClr>
                  </a:solidFill>
                  <a:latin typeface="微软雅黑" panose="020B0503020204020204" charset="-122"/>
                  <a:ea typeface="微软雅黑" panose="020B0503020204020204" charset="-122"/>
                  <a:cs typeface="+mn-ea"/>
                  <a:sym typeface="思源黑体 CN Medium" panose="020B0600000000000000" pitchFamily="34" charset="-122"/>
                </a:rPr>
                <a:t>, 5-15M </a:t>
              </a:r>
              <a:r>
                <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思源黑体 CN Medium" panose="020B0600000000000000" pitchFamily="34" charset="-122"/>
                </a:rPr>
                <a:t>；三级，</a:t>
              </a:r>
              <a:r>
                <a:rPr lang="en-US" altLang="zh-CN" sz="1600" dirty="0">
                  <a:solidFill>
                    <a:schemeClr val="tx1">
                      <a:lumMod val="85000"/>
                      <a:lumOff val="15000"/>
                    </a:schemeClr>
                  </a:solidFill>
                  <a:latin typeface="微软雅黑" panose="020B0503020204020204" charset="-122"/>
                  <a:ea typeface="微软雅黑" panose="020B0503020204020204" charset="-122"/>
                  <a:cs typeface="+mn-ea"/>
                  <a:sym typeface="思源黑体 CN Medium" panose="020B0600000000000000" pitchFamily="34" charset="-122"/>
                </a:rPr>
                <a:t> 15-30M</a:t>
              </a:r>
              <a:r>
                <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思源黑体 CN Medium" panose="020B0600000000000000" pitchFamily="34" charset="-122"/>
                </a:rPr>
                <a:t>；四级，</a:t>
              </a:r>
              <a:r>
                <a:rPr lang="en-US" altLang="zh-CN" sz="1600" dirty="0">
                  <a:solidFill>
                    <a:schemeClr val="tx1">
                      <a:lumMod val="85000"/>
                      <a:lumOff val="15000"/>
                    </a:schemeClr>
                  </a:solidFill>
                  <a:latin typeface="微软雅黑" panose="020B0503020204020204" charset="-122"/>
                  <a:ea typeface="微软雅黑" panose="020B0503020204020204" charset="-122"/>
                  <a:cs typeface="+mn-ea"/>
                  <a:sym typeface="思源黑体 CN Medium" panose="020B0600000000000000" pitchFamily="34" charset="-122"/>
                </a:rPr>
                <a:t> 30M</a:t>
              </a:r>
              <a:r>
                <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思源黑体 CN Medium" panose="020B0600000000000000" pitchFamily="34" charset="-122"/>
                </a:rPr>
                <a:t>以上。主要应对措施：</a:t>
              </a:r>
              <a:endPar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思源黑体 CN Medium" panose="020B0600000000000000" pitchFamily="34" charset="-122"/>
              </a:endParaRPr>
            </a:p>
          </p:txBody>
        </p:sp>
        <p:sp>
          <p:nvSpPr>
            <p:cNvPr id="6" name="矩形: 圆角 5"/>
            <p:cNvSpPr/>
            <p:nvPr/>
          </p:nvSpPr>
          <p:spPr>
            <a:xfrm>
              <a:off x="1047750" y="1511986"/>
              <a:ext cx="2160000" cy="64800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charset="-122"/>
                  <a:ea typeface="微软雅黑" panose="020B0503020204020204" charset="-122"/>
                </a:rPr>
                <a:t>高处坠落</a:t>
              </a:r>
              <a:endParaRPr lang="zh-CN" altLang="en-US" sz="2400" dirty="0">
                <a:latin typeface="微软雅黑" panose="020B0503020204020204" charset="-122"/>
                <a:ea typeface="微软雅黑" panose="020B0503020204020204" charset="-122"/>
              </a:endParaRP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250" advTm="2000">
        <p14:flip dir="r"/>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1298448" y="457200"/>
            <a:ext cx="3230880" cy="460375"/>
          </a:xfrm>
          <a:prstGeom prst="rect">
            <a:avLst/>
          </a:prstGeom>
          <a:noFill/>
        </p:spPr>
        <p:txBody>
          <a:bodyPr wrap="none" rtlCol="0">
            <a:spAutoFit/>
          </a:bodyPr>
          <a:lstStyle/>
          <a:p>
            <a:r>
              <a:rPr lang="zh-CN" altLang="en-US" sz="2400" dirty="0">
                <a:solidFill>
                  <a:schemeClr val="tx1">
                    <a:lumMod val="85000"/>
                    <a:lumOff val="15000"/>
                  </a:schemeClr>
                </a:solidFill>
                <a:latin typeface="微软雅黑" panose="020B0503020204020204" charset="-122"/>
                <a:ea typeface="微软雅黑" panose="020B0503020204020204" charset="-122"/>
              </a:rPr>
              <a:t>主要危险源及应对措施</a:t>
            </a:r>
            <a:endParaRPr lang="zh-CN" altLang="en-US" sz="2400" dirty="0">
              <a:solidFill>
                <a:schemeClr val="tx1">
                  <a:lumMod val="85000"/>
                  <a:lumOff val="15000"/>
                </a:schemeClr>
              </a:solidFill>
              <a:latin typeface="微软雅黑" panose="020B0503020204020204" charset="-122"/>
              <a:ea typeface="微软雅黑" panose="020B0503020204020204" charset="-122"/>
            </a:endParaRPr>
          </a:p>
        </p:txBody>
      </p:sp>
      <p:grpSp>
        <p:nvGrpSpPr>
          <p:cNvPr id="16" name="组合 15"/>
          <p:cNvGrpSpPr/>
          <p:nvPr/>
        </p:nvGrpSpPr>
        <p:grpSpPr>
          <a:xfrm>
            <a:off x="1047749" y="1511986"/>
            <a:ext cx="10015026" cy="5346014"/>
            <a:chOff x="1047749" y="1511986"/>
            <a:chExt cx="10015026" cy="5346014"/>
          </a:xfrm>
        </p:grpSpPr>
        <p:cxnSp>
          <p:nvCxnSpPr>
            <p:cNvPr id="6" name="直接连接符 5"/>
            <p:cNvCxnSpPr/>
            <p:nvPr/>
          </p:nvCxnSpPr>
          <p:spPr>
            <a:xfrm>
              <a:off x="1047749" y="2621497"/>
              <a:ext cx="9720000" cy="0"/>
            </a:xfrm>
            <a:prstGeom prst="line">
              <a:avLst/>
            </a:prstGeom>
            <a:solidFill>
              <a:schemeClr val="bg1">
                <a:lumMod val="85000"/>
              </a:schemeClr>
            </a:solidFill>
            <a:ln w="127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sp>
          <p:nvSpPr>
            <p:cNvPr id="7" name="椭圆 6"/>
            <p:cNvSpPr/>
            <p:nvPr/>
          </p:nvSpPr>
          <p:spPr>
            <a:xfrm>
              <a:off x="2738748" y="2551974"/>
              <a:ext cx="139047" cy="13904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sym typeface="思源黑体 CN Medium" panose="020B0600000000000000" pitchFamily="34" charset="-122"/>
              </a:endParaRPr>
            </a:p>
          </p:txBody>
        </p:sp>
        <p:sp>
          <p:nvSpPr>
            <p:cNvPr id="8" name="椭圆 7"/>
            <p:cNvSpPr/>
            <p:nvPr/>
          </p:nvSpPr>
          <p:spPr>
            <a:xfrm>
              <a:off x="7997417" y="2551974"/>
              <a:ext cx="139047" cy="139047"/>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sym typeface="思源黑体 CN Medium" panose="020B0600000000000000" pitchFamily="34" charset="-122"/>
              </a:endParaRPr>
            </a:p>
          </p:txBody>
        </p:sp>
        <p:sp>
          <p:nvSpPr>
            <p:cNvPr id="9" name="文本框 8"/>
            <p:cNvSpPr txBox="1"/>
            <p:nvPr/>
          </p:nvSpPr>
          <p:spPr>
            <a:xfrm>
              <a:off x="1176620" y="2966266"/>
              <a:ext cx="4941197" cy="2783908"/>
            </a:xfrm>
            <a:prstGeom prst="rect">
              <a:avLst/>
            </a:prstGeom>
            <a:noFill/>
          </p:spPr>
          <p:txBody>
            <a:bodyPr wrap="square" lIns="94085" tIns="47043" rIns="94085" bIns="47043" rtlCol="0">
              <a:noAutofit/>
            </a:bodyPr>
            <a:lstStyle>
              <a:defPPr>
                <a:defRPr lang="zh-CN"/>
              </a:defPPr>
              <a:lvl1pPr lvl="0">
                <a:lnSpc>
                  <a:spcPct val="130000"/>
                </a:lnSpc>
                <a:defRPr sz="1200">
                  <a:solidFill>
                    <a:prstClr val="white"/>
                  </a:solidFill>
                  <a:latin typeface="思源黑体 CN Normal" panose="020B0400000000000000" pitchFamily="34" charset="-122"/>
                  <a:ea typeface="思源黑体 CN Normal" panose="020B0400000000000000"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1.</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严禁明火作业，必须要明火作业时，必须经施工管理部和安全生产部批准，派专人监护，作业完毕立即灭火☞不得在一个垂直面上同时进行电焊气焊作业，氧气瓶、乙炔瓶按规定存储，不得暴晒，两瓶间距保证</a:t>
              </a: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5M</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以上，与明火保持</a:t>
              </a: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10M</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以上的距离☞焊割作业时下部如有易燃易爆物品，必须采取可靠的防护措施，派专人监护。</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sp>
          <p:nvSpPr>
            <p:cNvPr id="10" name="文本框 9"/>
            <p:cNvSpPr txBox="1"/>
            <p:nvPr/>
          </p:nvSpPr>
          <p:spPr>
            <a:xfrm>
              <a:off x="7254130" y="2966265"/>
              <a:ext cx="3282348" cy="1152013"/>
            </a:xfrm>
            <a:prstGeom prst="rect">
              <a:avLst/>
            </a:prstGeom>
            <a:noFill/>
          </p:spPr>
          <p:txBody>
            <a:bodyPr wrap="square" lIns="94085" tIns="47043" rIns="94085" bIns="47043" rtlCol="0">
              <a:noAutofit/>
            </a:bodyPr>
            <a:lstStyle>
              <a:defPPr>
                <a:defRPr lang="zh-CN"/>
              </a:defPPr>
              <a:lvl1pPr lvl="0">
                <a:lnSpc>
                  <a:spcPct val="130000"/>
                </a:lnSpc>
                <a:defRPr sz="1200">
                  <a:solidFill>
                    <a:prstClr val="white"/>
                  </a:solidFill>
                  <a:latin typeface="思源黑体 CN Normal" panose="020B0400000000000000" pitchFamily="34" charset="-122"/>
                  <a:ea typeface="思源黑体 CN Normal" panose="020B0400000000000000"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2.</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如发生火灾，应立即扑救，同时向安全生产部、施工管理部报警☞应学会火场逃生技巧。</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sp>
          <p:nvSpPr>
            <p:cNvPr id="13" name="矩形: 圆角 12"/>
            <p:cNvSpPr/>
            <p:nvPr/>
          </p:nvSpPr>
          <p:spPr>
            <a:xfrm>
              <a:off x="1047750" y="1511986"/>
              <a:ext cx="2160000" cy="64800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charset="-122"/>
                  <a:ea typeface="微软雅黑" panose="020B0503020204020204" charset="-122"/>
                </a:rPr>
                <a:t>火   灾</a:t>
              </a:r>
              <a:endParaRPr lang="zh-CN" altLang="en-US" sz="2400" dirty="0">
                <a:latin typeface="微软雅黑" panose="020B0503020204020204" charset="-122"/>
                <a:ea typeface="微软雅黑" panose="020B0503020204020204" charset="-122"/>
              </a:endParaRPr>
            </a:p>
          </p:txBody>
        </p:sp>
        <p:pic>
          <p:nvPicPr>
            <p:cNvPr id="15" name="图片 14" descr="卡通人物&#10;&#10;AI 生成的内容可能不正确。"/>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727832" y="3907349"/>
              <a:ext cx="4334943" cy="2950651"/>
            </a:xfrm>
            <a:prstGeom prst="rect">
              <a:avLst/>
            </a:prstGeom>
          </p:spPr>
        </p:pic>
      </p:gr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等腰三角形 5"/>
          <p:cNvSpPr/>
          <p:nvPr/>
        </p:nvSpPr>
        <p:spPr>
          <a:xfrm>
            <a:off x="5614416" y="448641"/>
            <a:ext cx="6577584" cy="6409359"/>
          </a:xfrm>
          <a:prstGeom prst="triangle">
            <a:avLst>
              <a:gd name="adj" fmla="val 100000"/>
            </a:avLst>
          </a:prstGeom>
          <a:blipFill>
            <a:blip r:embed="rId1"/>
            <a:srcRect/>
            <a:stretch>
              <a:fillRect l="-4186" t="81" r="-69682" b="-8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任意多边形: 形状 2"/>
          <p:cNvSpPr/>
          <p:nvPr/>
        </p:nvSpPr>
        <p:spPr>
          <a:xfrm>
            <a:off x="4988840" y="5099972"/>
            <a:ext cx="2994489" cy="1762094"/>
          </a:xfrm>
          <a:custGeom>
            <a:avLst/>
            <a:gdLst>
              <a:gd name="connsiteX0" fmla="*/ 3714500 w 6150951"/>
              <a:gd name="connsiteY0" fmla="*/ 0 h 3619500"/>
              <a:gd name="connsiteX1" fmla="*/ 6150951 w 6150951"/>
              <a:gd name="connsiteY1" fmla="*/ 0 h 3619500"/>
              <a:gd name="connsiteX2" fmla="*/ 2436451 w 6150951"/>
              <a:gd name="connsiteY2" fmla="*/ 3619500 h 3619500"/>
              <a:gd name="connsiteX3" fmla="*/ 0 w 6150951"/>
              <a:gd name="connsiteY3" fmla="*/ 3619500 h 3619500"/>
            </a:gdLst>
            <a:ahLst/>
            <a:cxnLst>
              <a:cxn ang="0">
                <a:pos x="connsiteX0" y="connsiteY0"/>
              </a:cxn>
              <a:cxn ang="0">
                <a:pos x="connsiteX1" y="connsiteY1"/>
              </a:cxn>
              <a:cxn ang="0">
                <a:pos x="connsiteX2" y="connsiteY2"/>
              </a:cxn>
              <a:cxn ang="0">
                <a:pos x="connsiteX3" y="connsiteY3"/>
              </a:cxn>
            </a:cxnLst>
            <a:rect l="l" t="t" r="r" b="b"/>
            <a:pathLst>
              <a:path w="6150951" h="3619500">
                <a:moveTo>
                  <a:pt x="3714500" y="0"/>
                </a:moveTo>
                <a:lnTo>
                  <a:pt x="6150951" y="0"/>
                </a:lnTo>
                <a:lnTo>
                  <a:pt x="2436451" y="3619500"/>
                </a:lnTo>
                <a:lnTo>
                  <a:pt x="0" y="361950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任意多边形: 形状 6"/>
          <p:cNvSpPr/>
          <p:nvPr/>
        </p:nvSpPr>
        <p:spPr>
          <a:xfrm>
            <a:off x="9532258" y="3658496"/>
            <a:ext cx="2659743" cy="2591719"/>
          </a:xfrm>
          <a:custGeom>
            <a:avLst/>
            <a:gdLst>
              <a:gd name="connsiteX0" fmla="*/ 2659743 w 2659743"/>
              <a:gd name="connsiteY0" fmla="*/ 0 h 2591719"/>
              <a:gd name="connsiteX1" fmla="*/ 2659743 w 2659743"/>
              <a:gd name="connsiteY1" fmla="*/ 940515 h 2591719"/>
              <a:gd name="connsiteX2" fmla="*/ 965200 w 2659743"/>
              <a:gd name="connsiteY2" fmla="*/ 2591719 h 2591719"/>
              <a:gd name="connsiteX3" fmla="*/ 0 w 2659743"/>
              <a:gd name="connsiteY3" fmla="*/ 2591719 h 2591719"/>
            </a:gdLst>
            <a:ahLst/>
            <a:cxnLst>
              <a:cxn ang="0">
                <a:pos x="connsiteX0" y="connsiteY0"/>
              </a:cxn>
              <a:cxn ang="0">
                <a:pos x="connsiteX1" y="connsiteY1"/>
              </a:cxn>
              <a:cxn ang="0">
                <a:pos x="connsiteX2" y="connsiteY2"/>
              </a:cxn>
              <a:cxn ang="0">
                <a:pos x="connsiteX3" y="connsiteY3"/>
              </a:cxn>
            </a:cxnLst>
            <a:rect l="l" t="t" r="r" b="b"/>
            <a:pathLst>
              <a:path w="2659743" h="2591719">
                <a:moveTo>
                  <a:pt x="2659743" y="0"/>
                </a:moveTo>
                <a:lnTo>
                  <a:pt x="2659743" y="940515"/>
                </a:lnTo>
                <a:lnTo>
                  <a:pt x="965200" y="2591719"/>
                </a:lnTo>
                <a:lnTo>
                  <a:pt x="0" y="2591719"/>
                </a:lnTo>
                <a:close/>
              </a:path>
            </a:pathLst>
          </a:custGeom>
          <a:solidFill>
            <a:schemeClr val="bg1">
              <a:alpha val="6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8" name="直接连接符 7"/>
          <p:cNvCxnSpPr/>
          <p:nvPr/>
        </p:nvCxnSpPr>
        <p:spPr>
          <a:xfrm flipH="1">
            <a:off x="9486900" y="0"/>
            <a:ext cx="2705100" cy="2705100"/>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a:off x="10363200" y="2597150"/>
            <a:ext cx="1828800" cy="1828800"/>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2743200" y="0"/>
            <a:ext cx="7824987" cy="5532823"/>
            <a:chOff x="2979059" y="1"/>
            <a:chExt cx="3517871" cy="2487385"/>
          </a:xfrm>
        </p:grpSpPr>
        <p:sp>
          <p:nvSpPr>
            <p:cNvPr id="11" name="任意多边形: 形状 10"/>
            <p:cNvSpPr/>
            <p:nvPr/>
          </p:nvSpPr>
          <p:spPr>
            <a:xfrm>
              <a:off x="2979059" y="1"/>
              <a:ext cx="3517871" cy="2487385"/>
            </a:xfrm>
            <a:custGeom>
              <a:avLst/>
              <a:gdLst>
                <a:gd name="connsiteX0" fmla="*/ 2552671 w 3517871"/>
                <a:gd name="connsiteY0" fmla="*/ 0 h 2487385"/>
                <a:gd name="connsiteX1" fmla="*/ 3517871 w 3517871"/>
                <a:gd name="connsiteY1" fmla="*/ 0 h 2487385"/>
                <a:gd name="connsiteX2" fmla="*/ 965200 w 3517871"/>
                <a:gd name="connsiteY2" fmla="*/ 2487385 h 2487385"/>
                <a:gd name="connsiteX3" fmla="*/ 0 w 3517871"/>
                <a:gd name="connsiteY3" fmla="*/ 2487385 h 2487385"/>
              </a:gdLst>
              <a:ahLst/>
              <a:cxnLst>
                <a:cxn ang="0">
                  <a:pos x="connsiteX0" y="connsiteY0"/>
                </a:cxn>
                <a:cxn ang="0">
                  <a:pos x="connsiteX1" y="connsiteY1"/>
                </a:cxn>
                <a:cxn ang="0">
                  <a:pos x="connsiteX2" y="connsiteY2"/>
                </a:cxn>
                <a:cxn ang="0">
                  <a:pos x="connsiteX3" y="connsiteY3"/>
                </a:cxn>
              </a:cxnLst>
              <a:rect l="l" t="t" r="r" b="b"/>
              <a:pathLst>
                <a:path w="3517871" h="2487385">
                  <a:moveTo>
                    <a:pt x="2552671" y="0"/>
                  </a:moveTo>
                  <a:lnTo>
                    <a:pt x="3517871" y="0"/>
                  </a:lnTo>
                  <a:lnTo>
                    <a:pt x="965200" y="2487385"/>
                  </a:lnTo>
                  <a:lnTo>
                    <a:pt x="0" y="2487385"/>
                  </a:lnTo>
                  <a:close/>
                </a:path>
              </a:pathLst>
            </a:custGeom>
            <a:gradFill flip="none" rotWithShape="1">
              <a:gsLst>
                <a:gs pos="0">
                  <a:srgbClr val="CCD3E6">
                    <a:alpha val="20000"/>
                  </a:srgbClr>
                </a:gs>
                <a:gs pos="100000">
                  <a:srgbClr val="CCD3E6">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任意多边形: 形状 11"/>
            <p:cNvSpPr/>
            <p:nvPr/>
          </p:nvSpPr>
          <p:spPr>
            <a:xfrm>
              <a:off x="3516087" y="1"/>
              <a:ext cx="2043243" cy="1050471"/>
            </a:xfrm>
            <a:custGeom>
              <a:avLst/>
              <a:gdLst>
                <a:gd name="connsiteX0" fmla="*/ 1078043 w 2043243"/>
                <a:gd name="connsiteY0" fmla="*/ 0 h 1050471"/>
                <a:gd name="connsiteX1" fmla="*/ 2043243 w 2043243"/>
                <a:gd name="connsiteY1" fmla="*/ 0 h 1050471"/>
                <a:gd name="connsiteX2" fmla="*/ 965200 w 2043243"/>
                <a:gd name="connsiteY2" fmla="*/ 1050471 h 1050471"/>
                <a:gd name="connsiteX3" fmla="*/ 0 w 2043243"/>
                <a:gd name="connsiteY3" fmla="*/ 1050471 h 1050471"/>
              </a:gdLst>
              <a:ahLst/>
              <a:cxnLst>
                <a:cxn ang="0">
                  <a:pos x="connsiteX0" y="connsiteY0"/>
                </a:cxn>
                <a:cxn ang="0">
                  <a:pos x="connsiteX1" y="connsiteY1"/>
                </a:cxn>
                <a:cxn ang="0">
                  <a:pos x="connsiteX2" y="connsiteY2"/>
                </a:cxn>
                <a:cxn ang="0">
                  <a:pos x="connsiteX3" y="connsiteY3"/>
                </a:cxn>
              </a:cxnLst>
              <a:rect l="l" t="t" r="r" b="b"/>
              <a:pathLst>
                <a:path w="2043243" h="1050471">
                  <a:moveTo>
                    <a:pt x="1078043" y="0"/>
                  </a:moveTo>
                  <a:lnTo>
                    <a:pt x="2043243" y="0"/>
                  </a:lnTo>
                  <a:lnTo>
                    <a:pt x="965200" y="1050471"/>
                  </a:lnTo>
                  <a:lnTo>
                    <a:pt x="0" y="1050471"/>
                  </a:lnTo>
                  <a:close/>
                </a:path>
              </a:pathLst>
            </a:custGeom>
            <a:gradFill flip="none" rotWithShape="1">
              <a:gsLst>
                <a:gs pos="0">
                  <a:srgbClr val="CCD3E6">
                    <a:alpha val="40000"/>
                  </a:srgbClr>
                </a:gs>
                <a:gs pos="100000">
                  <a:srgbClr val="CCD3E6">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13" name="任意多边形: 形状 12"/>
          <p:cNvSpPr/>
          <p:nvPr/>
        </p:nvSpPr>
        <p:spPr>
          <a:xfrm>
            <a:off x="0" y="0"/>
            <a:ext cx="1205888" cy="584200"/>
          </a:xfrm>
          <a:custGeom>
            <a:avLst/>
            <a:gdLst>
              <a:gd name="connsiteX0" fmla="*/ 0 w 1205888"/>
              <a:gd name="connsiteY0" fmla="*/ 0 h 584200"/>
              <a:gd name="connsiteX1" fmla="*/ 1205888 w 1205888"/>
              <a:gd name="connsiteY1" fmla="*/ 0 h 584200"/>
              <a:gd name="connsiteX2" fmla="*/ 606354 w 1205888"/>
              <a:gd name="connsiteY2" fmla="*/ 584200 h 584200"/>
              <a:gd name="connsiteX3" fmla="*/ 0 w 1205888"/>
              <a:gd name="connsiteY3" fmla="*/ 584200 h 584200"/>
            </a:gdLst>
            <a:ahLst/>
            <a:cxnLst>
              <a:cxn ang="0">
                <a:pos x="connsiteX0" y="connsiteY0"/>
              </a:cxn>
              <a:cxn ang="0">
                <a:pos x="connsiteX1" y="connsiteY1"/>
              </a:cxn>
              <a:cxn ang="0">
                <a:pos x="connsiteX2" y="connsiteY2"/>
              </a:cxn>
              <a:cxn ang="0">
                <a:pos x="connsiteX3" y="connsiteY3"/>
              </a:cxn>
            </a:cxnLst>
            <a:rect l="l" t="t" r="r" b="b"/>
            <a:pathLst>
              <a:path w="1205888" h="584200">
                <a:moveTo>
                  <a:pt x="0" y="0"/>
                </a:moveTo>
                <a:lnTo>
                  <a:pt x="1205888" y="0"/>
                </a:lnTo>
                <a:lnTo>
                  <a:pt x="606354" y="584200"/>
                </a:lnTo>
                <a:lnTo>
                  <a:pt x="0" y="584200"/>
                </a:ln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14" name="组合 13"/>
          <p:cNvGrpSpPr/>
          <p:nvPr/>
        </p:nvGrpSpPr>
        <p:grpSpPr>
          <a:xfrm>
            <a:off x="2222500" y="2248807"/>
            <a:ext cx="6895193" cy="4609193"/>
            <a:chOff x="2349500" y="2248807"/>
            <a:chExt cx="6895193" cy="4609193"/>
          </a:xfrm>
        </p:grpSpPr>
        <p:cxnSp>
          <p:nvCxnSpPr>
            <p:cNvPr id="15" name="直接连接符 14"/>
            <p:cNvCxnSpPr/>
            <p:nvPr/>
          </p:nvCxnSpPr>
          <p:spPr>
            <a:xfrm flipH="1">
              <a:off x="46355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H="1">
              <a:off x="44069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41783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H="1">
              <a:off x="39497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a:off x="37211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34925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32639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30353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a:off x="28067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H="1">
              <a:off x="25781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H="1">
              <a:off x="23495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grpSp>
      <p:sp>
        <p:nvSpPr>
          <p:cNvPr id="26" name="文本框 25"/>
          <p:cNvSpPr txBox="1"/>
          <p:nvPr/>
        </p:nvSpPr>
        <p:spPr>
          <a:xfrm>
            <a:off x="918936" y="1499634"/>
            <a:ext cx="5875564" cy="1198880"/>
          </a:xfrm>
          <a:prstGeom prst="rect">
            <a:avLst/>
          </a:prstGeom>
          <a:noFill/>
        </p:spPr>
        <p:txBody>
          <a:bodyPr wrap="square" rtlCol="0">
            <a:spAutoFit/>
          </a:bodyPr>
          <a:lstStyle/>
          <a:p>
            <a:r>
              <a:rPr lang="en-US" altLang="zh-CN" sz="7200" dirty="0">
                <a:solidFill>
                  <a:schemeClr val="accent1"/>
                </a:solidFill>
                <a:latin typeface="微软雅黑" panose="020B0503020204020204" charset="-122"/>
                <a:ea typeface="微软雅黑" panose="020B0503020204020204" charset="-122"/>
              </a:rPr>
              <a:t>PART -01.</a:t>
            </a:r>
            <a:endParaRPr lang="en-US" altLang="zh-CN" sz="7200" dirty="0">
              <a:solidFill>
                <a:schemeClr val="accent1"/>
              </a:solidFill>
              <a:latin typeface="微软雅黑" panose="020B0503020204020204" charset="-122"/>
              <a:ea typeface="微软雅黑" panose="020B0503020204020204" charset="-122"/>
            </a:endParaRPr>
          </a:p>
        </p:txBody>
      </p:sp>
      <p:sp>
        <p:nvSpPr>
          <p:cNvPr id="27" name="文本框 26"/>
          <p:cNvSpPr txBox="1"/>
          <p:nvPr/>
        </p:nvSpPr>
        <p:spPr>
          <a:xfrm>
            <a:off x="880836" y="2760932"/>
            <a:ext cx="8733064" cy="1198880"/>
          </a:xfrm>
          <a:prstGeom prst="rect">
            <a:avLst/>
          </a:prstGeom>
          <a:noFill/>
        </p:spPr>
        <p:txBody>
          <a:bodyPr wrap="square" rtlCol="0">
            <a:spAutoFit/>
          </a:bodyPr>
          <a:lstStyle/>
          <a:p>
            <a:r>
              <a:rPr lang="zh-CN" altLang="en-US" sz="7200" dirty="0">
                <a:solidFill>
                  <a:schemeClr val="tx1">
                    <a:lumMod val="85000"/>
                    <a:lumOff val="15000"/>
                  </a:schemeClr>
                </a:solidFill>
                <a:latin typeface="微软雅黑" panose="020B0503020204020204" charset="-122"/>
                <a:ea typeface="微软雅黑" panose="020B0503020204020204" charset="-122"/>
              </a:rPr>
              <a:t>什么是安全生产月</a:t>
            </a:r>
            <a:endParaRPr lang="zh-CN" altLang="en-US" sz="7200" dirty="0">
              <a:solidFill>
                <a:schemeClr val="tx1">
                  <a:lumMod val="85000"/>
                  <a:lumOff val="15000"/>
                </a:schemeClr>
              </a:solidFill>
              <a:latin typeface="微软雅黑" panose="020B0503020204020204" charset="-122"/>
              <a:ea typeface="微软雅黑" panose="020B0503020204020204" charset="-122"/>
            </a:endParaRPr>
          </a:p>
        </p:txBody>
      </p:sp>
      <p:sp>
        <p:nvSpPr>
          <p:cNvPr id="28" name="PA-文本框 88"/>
          <p:cNvSpPr txBox="1"/>
          <p:nvPr>
            <p:custDataLst>
              <p:tags r:id="rId2"/>
            </p:custDataLst>
          </p:nvPr>
        </p:nvSpPr>
        <p:spPr>
          <a:xfrm>
            <a:off x="997258" y="4278836"/>
            <a:ext cx="5111441" cy="802848"/>
          </a:xfrm>
          <a:prstGeom prst="rect">
            <a:avLst/>
          </a:prstGeom>
          <a:noFill/>
        </p:spPr>
        <p:txBody>
          <a:bodyPr wrap="square" lIns="0" tIns="0" rIns="0" bIns="0" rtlCol="0">
            <a:spAutoFit/>
          </a:bodyPr>
          <a:lstStyle/>
          <a:p>
            <a:pPr hangingPunct="0">
              <a:lnSpc>
                <a:spcPct val="150000"/>
              </a:lnSpc>
            </a:pPr>
            <a:r>
              <a:rPr lang="en-US" altLang="zh-CN" sz="1200" dirty="0">
                <a:solidFill>
                  <a:schemeClr val="tx1">
                    <a:lumMod val="65000"/>
                    <a:lumOff val="35000"/>
                  </a:schemeClr>
                </a:solidFill>
                <a:cs typeface="+mn-ea"/>
                <a:sym typeface="+mn-lt"/>
              </a:rPr>
              <a:t>You can also format the appropriate text and adjust the line spacing of the text. You can also format the appropriate text and adjust the line spacing of the text. </a:t>
            </a:r>
            <a:endParaRPr lang="en-US" altLang="zh-CN" sz="1200" dirty="0">
              <a:solidFill>
                <a:schemeClr val="tx1">
                  <a:lumMod val="65000"/>
                  <a:lumOff val="35000"/>
                </a:schemeClr>
              </a:solidFill>
              <a:cs typeface="+mn-ea"/>
              <a:sym typeface="+mn-lt"/>
            </a:endParaRPr>
          </a:p>
        </p:txBody>
      </p:sp>
      <p:sp>
        <p:nvSpPr>
          <p:cNvPr id="29" name="PA-文本框 88"/>
          <p:cNvSpPr txBox="1"/>
          <p:nvPr>
            <p:custDataLst>
              <p:tags r:id="rId3"/>
            </p:custDataLst>
          </p:nvPr>
        </p:nvSpPr>
        <p:spPr>
          <a:xfrm>
            <a:off x="1487721" y="412373"/>
            <a:ext cx="5616902" cy="215444"/>
          </a:xfrm>
          <a:prstGeom prst="rect">
            <a:avLst/>
          </a:prstGeom>
          <a:noFill/>
        </p:spPr>
        <p:txBody>
          <a:bodyPr wrap="square" lIns="0" tIns="0" rIns="0" bIns="0" rtlCol="0">
            <a:spAutoFit/>
          </a:bodyPr>
          <a:lstStyle/>
          <a:p>
            <a:pPr algn="dist" hangingPunct="0"/>
            <a:r>
              <a:rPr lang="zh-CN" altLang="en-US"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mn-ea"/>
                <a:sym typeface="+mn-lt"/>
              </a:rPr>
              <a:t>人人讲安全、个个会应急</a:t>
            </a:r>
            <a:r>
              <a:rPr lang="en-US" altLang="zh-CN"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mn-ea"/>
                <a:sym typeface="+mn-lt"/>
              </a:rPr>
              <a:t>——</a:t>
            </a:r>
            <a:r>
              <a:rPr lang="zh-CN" altLang="en-US"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mn-ea"/>
                <a:sym typeface="+mn-lt"/>
              </a:rPr>
              <a:t>查找身边安全隐患</a:t>
            </a:r>
            <a:endParaRPr lang="zh-CN" altLang="en-US"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mn-ea"/>
              <a:sym typeface="+mn-lt"/>
            </a:endParaRPr>
          </a:p>
        </p:txBody>
      </p:sp>
      <p:grpSp>
        <p:nvGrpSpPr>
          <p:cNvPr id="30" name="组合 29"/>
          <p:cNvGrpSpPr/>
          <p:nvPr/>
        </p:nvGrpSpPr>
        <p:grpSpPr>
          <a:xfrm rot="16200000" flipH="1">
            <a:off x="1382660" y="5334898"/>
            <a:ext cx="206485" cy="914400"/>
            <a:chOff x="8290832" y="4887686"/>
            <a:chExt cx="296617" cy="1313542"/>
          </a:xfrm>
          <a:solidFill>
            <a:schemeClr val="accent1"/>
          </a:solidFill>
        </p:grpSpPr>
        <p:grpSp>
          <p:nvGrpSpPr>
            <p:cNvPr id="31" name="组合 30"/>
            <p:cNvGrpSpPr/>
            <p:nvPr/>
          </p:nvGrpSpPr>
          <p:grpSpPr>
            <a:xfrm>
              <a:off x="8452757" y="5040086"/>
              <a:ext cx="134692" cy="1161142"/>
              <a:chOff x="8490857" y="4963886"/>
              <a:chExt cx="134692" cy="1161142"/>
            </a:xfrm>
            <a:grpFill/>
          </p:grpSpPr>
          <p:sp>
            <p:nvSpPr>
              <p:cNvPr id="38" name="等腰三角形 37"/>
              <p:cNvSpPr/>
              <p:nvPr/>
            </p:nvSpPr>
            <p:spPr>
              <a:xfrm>
                <a:off x="8490857" y="4963886"/>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p:cNvSpPr/>
              <p:nvPr/>
            </p:nvSpPr>
            <p:spPr>
              <a:xfrm>
                <a:off x="8490857" y="5225143"/>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等腰三角形 39"/>
              <p:cNvSpPr/>
              <p:nvPr/>
            </p:nvSpPr>
            <p:spPr>
              <a:xfrm>
                <a:off x="8490857" y="5486400"/>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等腰三角形 40"/>
              <p:cNvSpPr/>
              <p:nvPr/>
            </p:nvSpPr>
            <p:spPr>
              <a:xfrm>
                <a:off x="8490857" y="5747657"/>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等腰三角形 41"/>
              <p:cNvSpPr/>
              <p:nvPr/>
            </p:nvSpPr>
            <p:spPr>
              <a:xfrm>
                <a:off x="8490857" y="6008914"/>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p:cNvGrpSpPr/>
            <p:nvPr/>
          </p:nvGrpSpPr>
          <p:grpSpPr>
            <a:xfrm>
              <a:off x="8290832" y="4887686"/>
              <a:ext cx="134692" cy="1161142"/>
              <a:chOff x="8490857" y="4963886"/>
              <a:chExt cx="134692" cy="1161142"/>
            </a:xfrm>
            <a:grpFill/>
          </p:grpSpPr>
          <p:sp>
            <p:nvSpPr>
              <p:cNvPr id="33" name="等腰三角形 32"/>
              <p:cNvSpPr/>
              <p:nvPr/>
            </p:nvSpPr>
            <p:spPr>
              <a:xfrm>
                <a:off x="8490857" y="4963886"/>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等腰三角形 33"/>
              <p:cNvSpPr/>
              <p:nvPr/>
            </p:nvSpPr>
            <p:spPr>
              <a:xfrm>
                <a:off x="8490857" y="5225143"/>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等腰三角形 34"/>
              <p:cNvSpPr/>
              <p:nvPr/>
            </p:nvSpPr>
            <p:spPr>
              <a:xfrm>
                <a:off x="8490857" y="5486400"/>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等腰三角形 35"/>
              <p:cNvSpPr/>
              <p:nvPr/>
            </p:nvSpPr>
            <p:spPr>
              <a:xfrm>
                <a:off x="8490857" y="5747657"/>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等腰三角形 36"/>
              <p:cNvSpPr/>
              <p:nvPr/>
            </p:nvSpPr>
            <p:spPr>
              <a:xfrm>
                <a:off x="8490857" y="6008914"/>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250" advTm="2000">
        <p14:switch dir="r"/>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decel="10000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to="" calcmode="lin" valueType="num">
                                      <p:cBhvr>
                                        <p:cTn id="7" dur="500" fill="hold">
                                          <p:stCondLst>
                                            <p:cond delay="0"/>
                                          </p:stCondLst>
                                        </p:cTn>
                                        <p:tgtEl>
                                          <p:spTgt spid="26"/>
                                        </p:tgtEl>
                                        <p:attrNameLst>
                                          <p:attrName>ppt_w</p:attrName>
                                        </p:attrNameLst>
                                      </p:cBhvr>
                                      <p:tavLst>
                                        <p:tav tm="0" fmla="$">
                                          <p:val>
                                            <p:fltVal val="0"/>
                                          </p:val>
                                        </p:tav>
                                        <p:tav tm="100000" fmla="$">
                                          <p:val>
                                            <p:strVal val="#ppt_w"/>
                                          </p:val>
                                        </p:tav>
                                      </p:tavLst>
                                    </p:anim>
                                    <p:anim to="" calcmode="lin" valueType="num">
                                      <p:cBhvr>
                                        <p:cTn id="8" dur="500" fill="hold">
                                          <p:stCondLst>
                                            <p:cond delay="0"/>
                                          </p:stCondLst>
                                        </p:cTn>
                                        <p:tgtEl>
                                          <p:spTgt spid="26"/>
                                        </p:tgtEl>
                                        <p:attrNameLst>
                                          <p:attrName>ppt_h</p:attrName>
                                        </p:attrNameLst>
                                      </p:cBhvr>
                                      <p:tavLst>
                                        <p:tav tm="0" fmla="$">
                                          <p:val>
                                            <p:fltVal val="0"/>
                                          </p:val>
                                        </p:tav>
                                        <p:tav tm="100000" fmla="$">
                                          <p:val>
                                            <p:strVal val="#ppt_h"/>
                                          </p:val>
                                        </p:tav>
                                      </p:tavLst>
                                    </p:anim>
                                    <p:anim from="0" to="1" calcmode="lin" valueType="num">
                                      <p:cBhvr>
                                        <p:cTn id="9" dur="500" fill="hold">
                                          <p:stCondLst>
                                            <p:cond delay="0"/>
                                          </p:stCondLst>
                                        </p:cTn>
                                        <p:tgtEl>
                                          <p:spTgt spid="26"/>
                                        </p:tgtEl>
                                        <p:attrNameLst>
                                          <p:attrName>style.opacity</p:attrName>
                                        </p:attrNameLst>
                                      </p:cBhvr>
                                    </p:anim>
                                  </p:childTnLst>
                                </p:cTn>
                              </p:par>
                            </p:childTnLst>
                          </p:cTn>
                        </p:par>
                        <p:par>
                          <p:cTn id="10" fill="hold">
                            <p:stCondLst>
                              <p:cond delay="500"/>
                            </p:stCondLst>
                            <p:childTnLst>
                              <p:par>
                                <p:cTn id="11" presetID="10" presetClass="entr" presetSubtype="0" decel="100000" fill="hold" grpId="0" nodeType="afterEffect">
                                  <p:stCondLst>
                                    <p:cond delay="0"/>
                                  </p:stCondLst>
                                  <p:iterate type="lt">
                                    <p:tmPct val="10000"/>
                                  </p:iterate>
                                  <p:childTnLst>
                                    <p:set>
                                      <p:cBhvr>
                                        <p:cTn id="12" dur="1" fill="hold">
                                          <p:stCondLst>
                                            <p:cond delay="0"/>
                                          </p:stCondLst>
                                        </p:cTn>
                                        <p:tgtEl>
                                          <p:spTgt spid="27"/>
                                        </p:tgtEl>
                                        <p:attrNameLst>
                                          <p:attrName>style.visibility</p:attrName>
                                        </p:attrNameLst>
                                      </p:cBhvr>
                                      <p:to>
                                        <p:strVal val="visible"/>
                                      </p:to>
                                    </p:set>
                                    <p:anim to="" calcmode="lin" valueType="num">
                                      <p:cBhvr>
                                        <p:cTn id="13" dur="500" fill="hold">
                                          <p:stCondLst>
                                            <p:cond delay="0"/>
                                          </p:stCondLst>
                                        </p:cTn>
                                        <p:tgtEl>
                                          <p:spTgt spid="27"/>
                                        </p:tgtEl>
                                        <p:attrNameLst>
                                          <p:attrName>ppt_w</p:attrName>
                                        </p:attrNameLst>
                                      </p:cBhvr>
                                      <p:tavLst>
                                        <p:tav tm="0" fmla="$">
                                          <p:val>
                                            <p:fltVal val="0"/>
                                          </p:val>
                                        </p:tav>
                                        <p:tav tm="100000" fmla="$">
                                          <p:val>
                                            <p:strVal val="#ppt_w"/>
                                          </p:val>
                                        </p:tav>
                                      </p:tavLst>
                                    </p:anim>
                                    <p:anim to="" calcmode="lin" valueType="num">
                                      <p:cBhvr>
                                        <p:cTn id="14" dur="500" fill="hold">
                                          <p:stCondLst>
                                            <p:cond delay="0"/>
                                          </p:stCondLst>
                                        </p:cTn>
                                        <p:tgtEl>
                                          <p:spTgt spid="27"/>
                                        </p:tgtEl>
                                        <p:attrNameLst>
                                          <p:attrName>ppt_h</p:attrName>
                                        </p:attrNameLst>
                                      </p:cBhvr>
                                      <p:tavLst>
                                        <p:tav tm="0" fmla="$">
                                          <p:val>
                                            <p:fltVal val="0"/>
                                          </p:val>
                                        </p:tav>
                                        <p:tav tm="100000" fmla="$">
                                          <p:val>
                                            <p:strVal val="#ppt_h"/>
                                          </p:val>
                                        </p:tav>
                                      </p:tavLst>
                                    </p:anim>
                                    <p:anim from="0" to="1" calcmode="lin" valueType="num">
                                      <p:cBhvr>
                                        <p:cTn id="15" dur="500" fill="hold">
                                          <p:stCondLst>
                                            <p:cond delay="0"/>
                                          </p:stCondLst>
                                        </p:cTn>
                                        <p:tgtEl>
                                          <p:spTgt spid="27"/>
                                        </p:tgtEl>
                                        <p:attrNameLst>
                                          <p:attrName>style.opacity</p:attrName>
                                        </p:attrNameLst>
                                      </p:cBhvr>
                                    </p:anim>
                                  </p:childTnLst>
                                </p:cTn>
                              </p:par>
                            </p:childTnLst>
                          </p:cTn>
                        </p:par>
                        <p:par>
                          <p:cTn id="16" fill="hold">
                            <p:stCondLst>
                              <p:cond delay="1350"/>
                            </p:stCondLst>
                            <p:childTnLst>
                              <p:par>
                                <p:cTn id="17" presetID="22" presetClass="entr" presetSubtype="4"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par>
                          <p:cTn id="20" fill="hold">
                            <p:stCondLst>
                              <p:cond delay="1850"/>
                            </p:stCondLst>
                            <p:childTnLst>
                              <p:par>
                                <p:cTn id="21" presetID="10" presetClass="entr" presetSubtype="0"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par>
                          <p:cTn id="24" fill="hold">
                            <p:stCondLst>
                              <p:cond delay="2350"/>
                            </p:stCondLst>
                            <p:childTnLst>
                              <p:par>
                                <p:cTn id="25" presetID="10" presetClass="entr" presetSubtype="0"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298448" y="457200"/>
            <a:ext cx="3230880" cy="460375"/>
          </a:xfrm>
          <a:prstGeom prst="rect">
            <a:avLst/>
          </a:prstGeom>
          <a:noFill/>
        </p:spPr>
        <p:txBody>
          <a:bodyPr wrap="none" rtlCol="0">
            <a:spAutoFit/>
          </a:bodyPr>
          <a:lstStyle/>
          <a:p>
            <a:r>
              <a:rPr lang="zh-CN" altLang="en-US" sz="2400" dirty="0">
                <a:solidFill>
                  <a:schemeClr val="tx1">
                    <a:lumMod val="85000"/>
                    <a:lumOff val="15000"/>
                  </a:schemeClr>
                </a:solidFill>
                <a:latin typeface="微软雅黑" panose="020B0503020204020204" charset="-122"/>
                <a:ea typeface="微软雅黑" panose="020B0503020204020204" charset="-122"/>
              </a:rPr>
              <a:t>主要危险源及应对措施</a:t>
            </a:r>
            <a:endParaRPr lang="zh-CN" altLang="en-US" sz="2400" dirty="0">
              <a:solidFill>
                <a:schemeClr val="tx1">
                  <a:lumMod val="85000"/>
                  <a:lumOff val="15000"/>
                </a:schemeClr>
              </a:solidFill>
              <a:latin typeface="微软雅黑" panose="020B0503020204020204" charset="-122"/>
              <a:ea typeface="微软雅黑" panose="020B0503020204020204" charset="-122"/>
            </a:endParaRPr>
          </a:p>
        </p:txBody>
      </p:sp>
      <p:sp>
        <p:nvSpPr>
          <p:cNvPr id="7" name="矩形: 圆角 6"/>
          <p:cNvSpPr/>
          <p:nvPr/>
        </p:nvSpPr>
        <p:spPr>
          <a:xfrm>
            <a:off x="1484714" y="1674003"/>
            <a:ext cx="5176013" cy="61200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charset="-122"/>
                <a:ea typeface="微软雅黑" panose="020B0503020204020204" charset="-122"/>
              </a:rPr>
              <a:t>高处作业如何做好安全防护</a:t>
            </a:r>
            <a:endParaRPr lang="zh-CN" altLang="en-US" sz="2400" dirty="0">
              <a:latin typeface="微软雅黑" panose="020B0503020204020204" charset="-122"/>
              <a:ea typeface="微软雅黑" panose="020B0503020204020204" charset="-122"/>
            </a:endParaRPr>
          </a:p>
        </p:txBody>
      </p:sp>
      <p:sp>
        <p:nvSpPr>
          <p:cNvPr id="8" name="矩形: 圆顶角 7"/>
          <p:cNvSpPr/>
          <p:nvPr/>
        </p:nvSpPr>
        <p:spPr>
          <a:xfrm>
            <a:off x="1038519" y="2421470"/>
            <a:ext cx="10277181" cy="3572932"/>
          </a:xfrm>
          <a:prstGeom prst="round2Same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315381" y="2728364"/>
            <a:ext cx="9589686" cy="3101985"/>
          </a:xfrm>
          <a:prstGeom prst="rect">
            <a:avLst/>
          </a:prstGeom>
          <a:noFill/>
          <a:effectLst/>
        </p:spPr>
        <p:txBody>
          <a:bodyPr wrap="square" lIns="94085" tIns="47043" rIns="94085" bIns="47043" rtlCol="0">
            <a:noAutofit/>
          </a:bodyPr>
          <a:lstStyle>
            <a:defPPr>
              <a:defRPr lang="zh-CN"/>
            </a:defPPr>
            <a:lvl1pPr lvl="0">
              <a:lnSpc>
                <a:spcPct val="130000"/>
              </a:lnSpc>
              <a:defRPr sz="1200">
                <a:solidFill>
                  <a:prstClr val="white"/>
                </a:solidFill>
                <a:latin typeface="思源黑体 CN Normal" panose="020B0400000000000000" pitchFamily="34" charset="-122"/>
                <a:ea typeface="思源黑体 CN Normal" panose="020B0400000000000000"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kumimoji="1" lang="en-US" altLang="zh-CN" sz="14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1.</a:t>
            </a:r>
            <a:r>
              <a:rPr kumimoji="1" lang="zh-CN" altLang="en-US" sz="14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要按规定穿戴防护用品。如穿软底鞋、戴安全帽、系安全带；安全带应高挂低用，不能穿皮鞋或塑料硬底鞋作业。</a:t>
            </a:r>
            <a:endParaRPr kumimoji="1" lang="zh-CN" altLang="en-US" sz="14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a:p>
            <a:pPr>
              <a:lnSpc>
                <a:spcPct val="150000"/>
              </a:lnSpc>
            </a:pPr>
            <a:r>
              <a:rPr kumimoji="1" lang="en-US" altLang="zh-CN" sz="14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2.</a:t>
            </a:r>
            <a:r>
              <a:rPr kumimoji="1" lang="zh-CN" altLang="en-US" sz="14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登高时禁止使用没有防滑或梯挡缺损的梯子。梯顶端应放置牢固或有专人扶梯。</a:t>
            </a:r>
            <a:endParaRPr kumimoji="1" lang="zh-CN" altLang="en-US" sz="14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a:p>
            <a:pPr>
              <a:lnSpc>
                <a:spcPct val="150000"/>
              </a:lnSpc>
            </a:pPr>
            <a:r>
              <a:rPr kumimoji="1" lang="en-US" altLang="zh-CN" sz="14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3.</a:t>
            </a:r>
            <a:r>
              <a:rPr kumimoji="1" lang="zh-CN" altLang="en-US" sz="14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登高时用的脚手架要符合规定。使用前要检查是否有断裂伤痕，搁置必须平衡牢靠，两梯要用绳索扎牢。</a:t>
            </a:r>
            <a:endParaRPr kumimoji="1" lang="zh-CN" altLang="en-US" sz="14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a:p>
            <a:pPr>
              <a:lnSpc>
                <a:spcPct val="150000"/>
              </a:lnSpc>
            </a:pPr>
            <a:r>
              <a:rPr kumimoji="1" lang="en-US" altLang="zh-CN" sz="14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4.</a:t>
            </a:r>
            <a:r>
              <a:rPr kumimoji="1" lang="zh-CN" altLang="en-US" sz="14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注意脚手架是否坚固、结实、平衡。各层都要放底板篱笆，上下脚架要有良好的扶手，确保安全。</a:t>
            </a:r>
            <a:endParaRPr kumimoji="1" lang="zh-CN" altLang="en-US" sz="14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a:p>
            <a:pPr>
              <a:lnSpc>
                <a:spcPct val="150000"/>
              </a:lnSpc>
            </a:pPr>
            <a:r>
              <a:rPr kumimoji="1" lang="en-US" altLang="zh-CN" sz="14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5.</a:t>
            </a:r>
            <a:r>
              <a:rPr kumimoji="1" lang="zh-CN" altLang="en-US" sz="14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高处作业下方必须设安全网。凡无外架防护的施工，必须在</a:t>
            </a:r>
            <a:r>
              <a:rPr kumimoji="1" lang="en-US" altLang="zh-CN" sz="14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4—6</a:t>
            </a:r>
            <a:r>
              <a:rPr kumimoji="1" lang="zh-CN" altLang="en-US" sz="14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米处设一层固定的安全网，每隔</a:t>
            </a:r>
            <a:r>
              <a:rPr kumimoji="1" lang="en-US" altLang="zh-CN" sz="14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12</a:t>
            </a:r>
            <a:r>
              <a:rPr kumimoji="1" lang="zh-CN" altLang="en-US" sz="14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米（四层楼）再设一道固定的安全网，并同时设一道随墙体逐层上升的安全网。</a:t>
            </a:r>
            <a:endParaRPr kumimoji="1" lang="zh-CN" altLang="en-US" sz="14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a:p>
            <a:pPr>
              <a:lnSpc>
                <a:spcPct val="150000"/>
              </a:lnSpc>
            </a:pPr>
            <a:r>
              <a:rPr kumimoji="1" lang="en-US" altLang="zh-CN" sz="14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6.</a:t>
            </a:r>
            <a:r>
              <a:rPr kumimoji="1" lang="zh-CN" altLang="en-US" sz="14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在天棚和轻型屋面上操作或行走前，必须在上面搭设跳板或下方满搭安全网。</a:t>
            </a:r>
            <a:endParaRPr kumimoji="1" lang="zh-CN" altLang="en-US" sz="14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a:p>
            <a:pPr>
              <a:lnSpc>
                <a:spcPct val="150000"/>
              </a:lnSpc>
            </a:pPr>
            <a:r>
              <a:rPr kumimoji="1" lang="en-US" altLang="zh-CN" sz="14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7.</a:t>
            </a:r>
            <a:r>
              <a:rPr kumimoji="1" lang="zh-CN" altLang="en-US" sz="14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冬季在寒冷地区从事高处作业时，要防止踏冰滑倒，不准在走道、脚手架上倒水。</a:t>
            </a:r>
            <a:endParaRPr kumimoji="1" lang="zh-CN" altLang="en-US" sz="14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a:p>
            <a:pPr>
              <a:lnSpc>
                <a:spcPct val="150000"/>
              </a:lnSpc>
            </a:pPr>
            <a:r>
              <a:rPr kumimoji="1" lang="en-US" altLang="zh-CN" sz="14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8.</a:t>
            </a:r>
            <a:r>
              <a:rPr kumimoji="1" lang="zh-CN" altLang="en-US" sz="14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在高处作业遇有雷击或阴云密布将有大雷雨时，脚手架上的作业人员必须立即离开。</a:t>
            </a:r>
            <a:endParaRPr kumimoji="1" lang="zh-CN" altLang="en-US" sz="14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200" advTm="2000">
        <p14:prism/>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298448" y="457200"/>
            <a:ext cx="2011680" cy="460375"/>
          </a:xfrm>
          <a:prstGeom prst="rect">
            <a:avLst/>
          </a:prstGeom>
          <a:noFill/>
        </p:spPr>
        <p:txBody>
          <a:bodyPr wrap="none" rtlCol="0">
            <a:spAutoFit/>
          </a:bodyPr>
          <a:lstStyle/>
          <a:p>
            <a:r>
              <a:rPr lang="zh-CN" altLang="en-US" sz="2400" dirty="0">
                <a:solidFill>
                  <a:schemeClr val="tx1">
                    <a:lumMod val="85000"/>
                    <a:lumOff val="15000"/>
                  </a:schemeClr>
                </a:solidFill>
                <a:latin typeface="微软雅黑" panose="020B0503020204020204" charset="-122"/>
                <a:ea typeface="微软雅黑" panose="020B0503020204020204" charset="-122"/>
              </a:rPr>
              <a:t>现场急救知识</a:t>
            </a:r>
            <a:endParaRPr lang="zh-CN" altLang="en-US" sz="2400" dirty="0">
              <a:solidFill>
                <a:schemeClr val="tx1">
                  <a:lumMod val="85000"/>
                  <a:lumOff val="15000"/>
                </a:schemeClr>
              </a:solidFill>
              <a:latin typeface="微软雅黑" panose="020B0503020204020204" charset="-122"/>
              <a:ea typeface="微软雅黑" panose="020B0503020204020204" charset="-122"/>
            </a:endParaRPr>
          </a:p>
        </p:txBody>
      </p:sp>
      <p:grpSp>
        <p:nvGrpSpPr>
          <p:cNvPr id="9" name="组合 8"/>
          <p:cNvGrpSpPr/>
          <p:nvPr/>
        </p:nvGrpSpPr>
        <p:grpSpPr>
          <a:xfrm>
            <a:off x="1298448" y="1335192"/>
            <a:ext cx="9785637" cy="4932257"/>
            <a:chOff x="1298448" y="1335192"/>
            <a:chExt cx="9785637" cy="4932257"/>
          </a:xfrm>
        </p:grpSpPr>
        <p:sp>
          <p:nvSpPr>
            <p:cNvPr id="3" name="ComponentBackground1"/>
            <p:cNvSpPr/>
            <p:nvPr/>
          </p:nvSpPr>
          <p:spPr>
            <a:xfrm flipH="1" flipV="1">
              <a:off x="1298448" y="1710266"/>
              <a:ext cx="9785637" cy="4557183"/>
            </a:xfrm>
            <a:prstGeom prst="roundRect">
              <a:avLst>
                <a:gd name="adj" fmla="val 14614"/>
              </a:avLst>
            </a:prstGeom>
            <a:ln w="254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latin typeface="微软雅黑" panose="020B0503020204020204" charset="-122"/>
                <a:ea typeface="微软雅黑" panose="020B0503020204020204" charset="-122"/>
                <a:sym typeface="思源黑体 CN Medium" panose="020B0600000000000000" pitchFamily="34" charset="-122"/>
              </a:endParaRPr>
            </a:p>
          </p:txBody>
        </p:sp>
        <p:sp>
          <p:nvSpPr>
            <p:cNvPr id="6" name="文本框 5"/>
            <p:cNvSpPr txBox="1"/>
            <p:nvPr/>
          </p:nvSpPr>
          <p:spPr>
            <a:xfrm>
              <a:off x="1838027" y="2157348"/>
              <a:ext cx="8844290" cy="3682235"/>
            </a:xfrm>
            <a:prstGeom prst="rect">
              <a:avLst/>
            </a:prstGeom>
            <a:noFill/>
            <a:effectLst/>
          </p:spPr>
          <p:txBody>
            <a:bodyPr wrap="square" rtlCol="0">
              <a:noAutofit/>
            </a:bodyPr>
            <a:lstStyle/>
            <a:p>
              <a:pPr lvl="0">
                <a:lnSpc>
                  <a:spcPct val="150000"/>
                </a:lnSpc>
              </a:pPr>
              <a:r>
                <a:rPr lang="en-US" altLang="zh-CN" sz="1600" dirty="0">
                  <a:solidFill>
                    <a:schemeClr val="tx1">
                      <a:lumMod val="75000"/>
                      <a:lumOff val="25000"/>
                    </a:schemeClr>
                  </a:solidFill>
                  <a:latin typeface="微软雅黑" panose="020B0503020204020204" charset="-122"/>
                  <a:ea typeface="微软雅黑" panose="020B0503020204020204" charset="-122"/>
                  <a:cs typeface="+mn-ea"/>
                  <a:sym typeface="思源黑体 CN Medium" panose="020B0600000000000000" pitchFamily="34" charset="-122"/>
                </a:rPr>
                <a:t>1.</a:t>
              </a:r>
              <a:r>
                <a:rPr lang="zh-CN" altLang="en-US" sz="1600" dirty="0">
                  <a:solidFill>
                    <a:schemeClr val="tx1">
                      <a:lumMod val="75000"/>
                      <a:lumOff val="25000"/>
                    </a:schemeClr>
                  </a:solidFill>
                  <a:latin typeface="微软雅黑" panose="020B0503020204020204" charset="-122"/>
                  <a:ea typeface="微软雅黑" panose="020B0503020204020204" charset="-122"/>
                  <a:cs typeface="+mn-ea"/>
                  <a:sym typeface="思源黑体 CN Medium" panose="020B0600000000000000" pitchFamily="34" charset="-122"/>
                </a:rPr>
                <a:t>遇到意外伤害时，不要惊慌失措，要保持镇静，并维持好现场的秩序。</a:t>
              </a:r>
              <a:endParaRPr lang="zh-CN" altLang="en-US" sz="1600" dirty="0">
                <a:solidFill>
                  <a:schemeClr val="tx1">
                    <a:lumMod val="75000"/>
                    <a:lumOff val="25000"/>
                  </a:schemeClr>
                </a:solidFill>
                <a:latin typeface="微软雅黑" panose="020B0503020204020204" charset="-122"/>
                <a:ea typeface="微软雅黑" panose="020B0503020204020204" charset="-122"/>
                <a:cs typeface="+mn-ea"/>
                <a:sym typeface="思源黑体 CN Medium" panose="020B0600000000000000" pitchFamily="34" charset="-122"/>
              </a:endParaRPr>
            </a:p>
            <a:p>
              <a:pPr lvl="0">
                <a:lnSpc>
                  <a:spcPct val="150000"/>
                </a:lnSpc>
              </a:pPr>
              <a:r>
                <a:rPr lang="en-US" altLang="zh-CN" sz="1600" dirty="0">
                  <a:solidFill>
                    <a:schemeClr val="tx1">
                      <a:lumMod val="75000"/>
                      <a:lumOff val="25000"/>
                    </a:schemeClr>
                  </a:solidFill>
                  <a:latin typeface="微软雅黑" panose="020B0503020204020204" charset="-122"/>
                  <a:ea typeface="微软雅黑" panose="020B0503020204020204" charset="-122"/>
                  <a:cs typeface="+mn-ea"/>
                  <a:sym typeface="思源黑体 CN Medium" panose="020B0600000000000000" pitchFamily="34" charset="-122"/>
                </a:rPr>
                <a:t>2.</a:t>
              </a:r>
              <a:r>
                <a:rPr lang="zh-CN" altLang="en-US" sz="1600" dirty="0">
                  <a:solidFill>
                    <a:schemeClr val="tx1">
                      <a:lumMod val="75000"/>
                      <a:lumOff val="25000"/>
                    </a:schemeClr>
                  </a:solidFill>
                  <a:latin typeface="微软雅黑" panose="020B0503020204020204" charset="-122"/>
                  <a:ea typeface="微软雅黑" panose="020B0503020204020204" charset="-122"/>
                  <a:cs typeface="+mn-ea"/>
                  <a:sym typeface="思源黑体 CN Medium" panose="020B0600000000000000" pitchFamily="34" charset="-122"/>
                </a:rPr>
                <a:t>在周围环境不危及生命条件下，一般不要轻易随便搬动伤员。</a:t>
              </a:r>
              <a:endParaRPr lang="zh-CN" altLang="en-US" sz="1600" dirty="0">
                <a:solidFill>
                  <a:schemeClr val="tx1">
                    <a:lumMod val="75000"/>
                    <a:lumOff val="25000"/>
                  </a:schemeClr>
                </a:solidFill>
                <a:latin typeface="微软雅黑" panose="020B0503020204020204" charset="-122"/>
                <a:ea typeface="微软雅黑" panose="020B0503020204020204" charset="-122"/>
                <a:cs typeface="+mn-ea"/>
                <a:sym typeface="思源黑体 CN Medium" panose="020B0600000000000000" pitchFamily="34" charset="-122"/>
              </a:endParaRPr>
            </a:p>
            <a:p>
              <a:pPr lvl="0">
                <a:lnSpc>
                  <a:spcPct val="150000"/>
                </a:lnSpc>
              </a:pPr>
              <a:r>
                <a:rPr lang="en-US" altLang="zh-CN" sz="1600" dirty="0">
                  <a:solidFill>
                    <a:schemeClr val="tx1">
                      <a:lumMod val="75000"/>
                      <a:lumOff val="25000"/>
                    </a:schemeClr>
                  </a:solidFill>
                  <a:latin typeface="微软雅黑" panose="020B0503020204020204" charset="-122"/>
                  <a:ea typeface="微软雅黑" panose="020B0503020204020204" charset="-122"/>
                  <a:cs typeface="+mn-ea"/>
                  <a:sym typeface="思源黑体 CN Medium" panose="020B0600000000000000" pitchFamily="34" charset="-122"/>
                </a:rPr>
                <a:t>3.</a:t>
              </a:r>
              <a:r>
                <a:rPr lang="zh-CN" altLang="en-US" sz="1600" dirty="0">
                  <a:solidFill>
                    <a:schemeClr val="tx1">
                      <a:lumMod val="75000"/>
                      <a:lumOff val="25000"/>
                    </a:schemeClr>
                  </a:solidFill>
                  <a:latin typeface="微软雅黑" panose="020B0503020204020204" charset="-122"/>
                  <a:ea typeface="微软雅黑" panose="020B0503020204020204" charset="-122"/>
                  <a:cs typeface="+mn-ea"/>
                  <a:sym typeface="思源黑体 CN Medium" panose="020B0600000000000000" pitchFamily="34" charset="-122"/>
                </a:rPr>
                <a:t>暂不要给伤病员喝任何饮料和进食。</a:t>
              </a:r>
              <a:endParaRPr lang="zh-CN" altLang="en-US" sz="1600" dirty="0">
                <a:solidFill>
                  <a:schemeClr val="tx1">
                    <a:lumMod val="75000"/>
                    <a:lumOff val="25000"/>
                  </a:schemeClr>
                </a:solidFill>
                <a:latin typeface="微软雅黑" panose="020B0503020204020204" charset="-122"/>
                <a:ea typeface="微软雅黑" panose="020B0503020204020204" charset="-122"/>
                <a:cs typeface="+mn-ea"/>
                <a:sym typeface="思源黑体 CN Medium" panose="020B0600000000000000" pitchFamily="34" charset="-122"/>
              </a:endParaRPr>
            </a:p>
            <a:p>
              <a:pPr lvl="0">
                <a:lnSpc>
                  <a:spcPct val="150000"/>
                </a:lnSpc>
              </a:pPr>
              <a:r>
                <a:rPr lang="en-US" altLang="zh-CN" sz="1600" dirty="0">
                  <a:solidFill>
                    <a:schemeClr val="tx1">
                      <a:lumMod val="75000"/>
                      <a:lumOff val="25000"/>
                    </a:schemeClr>
                  </a:solidFill>
                  <a:latin typeface="微软雅黑" panose="020B0503020204020204" charset="-122"/>
                  <a:ea typeface="微软雅黑" panose="020B0503020204020204" charset="-122"/>
                  <a:cs typeface="+mn-ea"/>
                  <a:sym typeface="思源黑体 CN Medium" panose="020B0600000000000000" pitchFamily="34" charset="-122"/>
                </a:rPr>
                <a:t>4.</a:t>
              </a:r>
              <a:r>
                <a:rPr lang="zh-CN" altLang="en-US" sz="1600" dirty="0">
                  <a:solidFill>
                    <a:schemeClr val="tx1">
                      <a:lumMod val="75000"/>
                      <a:lumOff val="25000"/>
                    </a:schemeClr>
                  </a:solidFill>
                  <a:latin typeface="微软雅黑" panose="020B0503020204020204" charset="-122"/>
                  <a:ea typeface="微软雅黑" panose="020B0503020204020204" charset="-122"/>
                  <a:cs typeface="+mn-ea"/>
                  <a:sym typeface="思源黑体 CN Medium" panose="020B0600000000000000" pitchFamily="34" charset="-122"/>
                </a:rPr>
                <a:t>如发生意外，而现场无人时，应向周围大声呼救，请求来人帮助或设法联系有关部门，不要单独留下伤病员无人照管。</a:t>
              </a:r>
              <a:endParaRPr lang="zh-CN" altLang="en-US" sz="1600" dirty="0">
                <a:solidFill>
                  <a:schemeClr val="tx1">
                    <a:lumMod val="75000"/>
                    <a:lumOff val="25000"/>
                  </a:schemeClr>
                </a:solidFill>
                <a:latin typeface="微软雅黑" panose="020B0503020204020204" charset="-122"/>
                <a:ea typeface="微软雅黑" panose="020B0503020204020204" charset="-122"/>
                <a:cs typeface="+mn-ea"/>
                <a:sym typeface="思源黑体 CN Medium" panose="020B0600000000000000" pitchFamily="34" charset="-122"/>
              </a:endParaRPr>
            </a:p>
            <a:p>
              <a:pPr lvl="0">
                <a:lnSpc>
                  <a:spcPct val="150000"/>
                </a:lnSpc>
              </a:pPr>
              <a:r>
                <a:rPr lang="en-US" altLang="zh-CN" sz="1600" dirty="0">
                  <a:solidFill>
                    <a:schemeClr val="tx1">
                      <a:lumMod val="75000"/>
                      <a:lumOff val="25000"/>
                    </a:schemeClr>
                  </a:solidFill>
                  <a:latin typeface="微软雅黑" panose="020B0503020204020204" charset="-122"/>
                  <a:ea typeface="微软雅黑" panose="020B0503020204020204" charset="-122"/>
                  <a:cs typeface="+mn-ea"/>
                  <a:sym typeface="思源黑体 CN Medium" panose="020B0600000000000000" pitchFamily="34" charset="-122"/>
                </a:rPr>
                <a:t>5.</a:t>
              </a:r>
              <a:r>
                <a:rPr lang="zh-CN" altLang="en-US" sz="1600" dirty="0">
                  <a:solidFill>
                    <a:schemeClr val="tx1">
                      <a:lumMod val="75000"/>
                      <a:lumOff val="25000"/>
                    </a:schemeClr>
                  </a:solidFill>
                  <a:latin typeface="微软雅黑" panose="020B0503020204020204" charset="-122"/>
                  <a:ea typeface="微软雅黑" panose="020B0503020204020204" charset="-122"/>
                  <a:cs typeface="+mn-ea"/>
                  <a:sym typeface="思源黑体 CN Medium" panose="020B0600000000000000" pitchFamily="34" charset="-122"/>
                </a:rPr>
                <a:t>立即向有关部门报告事故现场、伤病员人数、伤病情况、伤病处理等。</a:t>
              </a:r>
              <a:endParaRPr lang="zh-CN" altLang="en-US" sz="1600" dirty="0">
                <a:solidFill>
                  <a:schemeClr val="tx1">
                    <a:lumMod val="75000"/>
                    <a:lumOff val="25000"/>
                  </a:schemeClr>
                </a:solidFill>
                <a:latin typeface="微软雅黑" panose="020B0503020204020204" charset="-122"/>
                <a:ea typeface="微软雅黑" panose="020B0503020204020204" charset="-122"/>
                <a:cs typeface="+mn-ea"/>
                <a:sym typeface="思源黑体 CN Medium" panose="020B0600000000000000" pitchFamily="34" charset="-122"/>
              </a:endParaRPr>
            </a:p>
            <a:p>
              <a:pPr lvl="0">
                <a:lnSpc>
                  <a:spcPct val="150000"/>
                </a:lnSpc>
              </a:pPr>
              <a:r>
                <a:rPr lang="en-US" altLang="zh-CN" sz="1600" dirty="0">
                  <a:solidFill>
                    <a:schemeClr val="tx1">
                      <a:lumMod val="75000"/>
                      <a:lumOff val="25000"/>
                    </a:schemeClr>
                  </a:solidFill>
                  <a:latin typeface="微软雅黑" panose="020B0503020204020204" charset="-122"/>
                  <a:ea typeface="微软雅黑" panose="020B0503020204020204" charset="-122"/>
                  <a:cs typeface="+mn-ea"/>
                  <a:sym typeface="思源黑体 CN Medium" panose="020B0600000000000000" pitchFamily="34" charset="-122"/>
                </a:rPr>
                <a:t>6.</a:t>
              </a:r>
              <a:r>
                <a:rPr lang="zh-CN" altLang="en-US" sz="1600" dirty="0">
                  <a:solidFill>
                    <a:schemeClr val="tx1">
                      <a:lumMod val="75000"/>
                      <a:lumOff val="25000"/>
                    </a:schemeClr>
                  </a:solidFill>
                  <a:latin typeface="微软雅黑" panose="020B0503020204020204" charset="-122"/>
                  <a:ea typeface="微软雅黑" panose="020B0503020204020204" charset="-122"/>
                  <a:cs typeface="+mn-ea"/>
                  <a:sym typeface="思源黑体 CN Medium" panose="020B0600000000000000" pitchFamily="34" charset="-122"/>
                </a:rPr>
                <a:t>根据伤情对病员分类抢救，先重后轻、先急后缓、先近后远。</a:t>
              </a:r>
              <a:endParaRPr lang="zh-CN" altLang="en-US" sz="1600" dirty="0">
                <a:solidFill>
                  <a:schemeClr val="tx1">
                    <a:lumMod val="75000"/>
                    <a:lumOff val="25000"/>
                  </a:schemeClr>
                </a:solidFill>
                <a:latin typeface="微软雅黑" panose="020B0503020204020204" charset="-122"/>
                <a:ea typeface="微软雅黑" panose="020B0503020204020204" charset="-122"/>
                <a:cs typeface="+mn-ea"/>
                <a:sym typeface="思源黑体 CN Medium" panose="020B0600000000000000" pitchFamily="34" charset="-122"/>
              </a:endParaRPr>
            </a:p>
            <a:p>
              <a:pPr lvl="0">
                <a:lnSpc>
                  <a:spcPct val="150000"/>
                </a:lnSpc>
              </a:pPr>
              <a:r>
                <a:rPr lang="en-US" altLang="zh-CN" sz="1600" dirty="0">
                  <a:solidFill>
                    <a:schemeClr val="tx1">
                      <a:lumMod val="75000"/>
                      <a:lumOff val="25000"/>
                    </a:schemeClr>
                  </a:solidFill>
                  <a:latin typeface="微软雅黑" panose="020B0503020204020204" charset="-122"/>
                  <a:ea typeface="微软雅黑" panose="020B0503020204020204" charset="-122"/>
                  <a:cs typeface="+mn-ea"/>
                  <a:sym typeface="思源黑体 CN Medium" panose="020B0600000000000000" pitchFamily="34" charset="-122"/>
                </a:rPr>
                <a:t>7.</a:t>
              </a:r>
              <a:r>
                <a:rPr lang="zh-CN" altLang="en-US" sz="1600" dirty="0">
                  <a:solidFill>
                    <a:schemeClr val="tx1">
                      <a:lumMod val="75000"/>
                      <a:lumOff val="25000"/>
                    </a:schemeClr>
                  </a:solidFill>
                  <a:latin typeface="微软雅黑" panose="020B0503020204020204" charset="-122"/>
                  <a:ea typeface="微软雅黑" panose="020B0503020204020204" charset="-122"/>
                  <a:cs typeface="+mn-ea"/>
                  <a:sym typeface="思源黑体 CN Medium" panose="020B0600000000000000" pitchFamily="34" charset="-122"/>
                </a:rPr>
                <a:t>对窒息、呼吸困难的伤病员，迅速进行人工抢救。</a:t>
              </a:r>
              <a:endParaRPr lang="zh-CN" altLang="en-US" sz="1600" dirty="0">
                <a:solidFill>
                  <a:schemeClr val="tx1">
                    <a:lumMod val="75000"/>
                    <a:lumOff val="25000"/>
                  </a:schemeClr>
                </a:solidFill>
                <a:latin typeface="微软雅黑" panose="020B0503020204020204" charset="-122"/>
                <a:ea typeface="微软雅黑" panose="020B0503020204020204" charset="-122"/>
                <a:cs typeface="+mn-ea"/>
                <a:sym typeface="思源黑体 CN Medium" panose="020B0600000000000000" pitchFamily="34" charset="-122"/>
              </a:endParaRPr>
            </a:p>
            <a:p>
              <a:pPr lvl="0">
                <a:lnSpc>
                  <a:spcPct val="150000"/>
                </a:lnSpc>
              </a:pPr>
              <a:r>
                <a:rPr lang="en-US" altLang="zh-CN" sz="1600" dirty="0">
                  <a:solidFill>
                    <a:schemeClr val="tx1">
                      <a:lumMod val="75000"/>
                      <a:lumOff val="25000"/>
                    </a:schemeClr>
                  </a:solidFill>
                  <a:latin typeface="微软雅黑" panose="020B0503020204020204" charset="-122"/>
                  <a:ea typeface="微软雅黑" panose="020B0503020204020204" charset="-122"/>
                  <a:cs typeface="+mn-ea"/>
                  <a:sym typeface="思源黑体 CN Medium" panose="020B0600000000000000" pitchFamily="34" charset="-122"/>
                </a:rPr>
                <a:t>8.</a:t>
              </a:r>
              <a:r>
                <a:rPr lang="zh-CN" altLang="en-US" sz="1600" dirty="0">
                  <a:solidFill>
                    <a:schemeClr val="tx1">
                      <a:lumMod val="75000"/>
                      <a:lumOff val="25000"/>
                    </a:schemeClr>
                  </a:solidFill>
                  <a:latin typeface="微软雅黑" panose="020B0503020204020204" charset="-122"/>
                  <a:ea typeface="微软雅黑" panose="020B0503020204020204" charset="-122"/>
                  <a:cs typeface="+mn-ea"/>
                  <a:sym typeface="思源黑体 CN Medium" panose="020B0600000000000000" pitchFamily="34" charset="-122"/>
                </a:rPr>
                <a:t>对伤情稳定的人员，迅速转运就近医院。</a:t>
              </a:r>
              <a:endParaRPr lang="zh-CN" altLang="en-US" sz="1600" dirty="0">
                <a:solidFill>
                  <a:schemeClr val="tx1">
                    <a:lumMod val="75000"/>
                    <a:lumOff val="25000"/>
                  </a:schemeClr>
                </a:solidFill>
                <a:latin typeface="微软雅黑" panose="020B0503020204020204" charset="-122"/>
                <a:ea typeface="微软雅黑" panose="020B0503020204020204" charset="-122"/>
                <a:cs typeface="+mn-ea"/>
                <a:sym typeface="思源黑体 CN Medium" panose="020B0600000000000000" pitchFamily="34" charset="-122"/>
              </a:endParaRPr>
            </a:p>
            <a:p>
              <a:pPr lvl="0">
                <a:lnSpc>
                  <a:spcPct val="150000"/>
                </a:lnSpc>
              </a:pPr>
              <a:r>
                <a:rPr lang="en-US" altLang="zh-CN" sz="1600" dirty="0">
                  <a:solidFill>
                    <a:schemeClr val="tx1">
                      <a:lumMod val="75000"/>
                      <a:lumOff val="25000"/>
                    </a:schemeClr>
                  </a:solidFill>
                  <a:latin typeface="微软雅黑" panose="020B0503020204020204" charset="-122"/>
                  <a:ea typeface="微软雅黑" panose="020B0503020204020204" charset="-122"/>
                  <a:cs typeface="+mn-ea"/>
                  <a:sym typeface="思源黑体 CN Medium" panose="020B0600000000000000" pitchFamily="34" charset="-122"/>
                </a:rPr>
                <a:t>9.</a:t>
              </a:r>
              <a:r>
                <a:rPr lang="zh-CN" altLang="en-US" sz="1600" dirty="0">
                  <a:solidFill>
                    <a:schemeClr val="tx1">
                      <a:lumMod val="75000"/>
                      <a:lumOff val="25000"/>
                    </a:schemeClr>
                  </a:solidFill>
                  <a:latin typeface="微软雅黑" panose="020B0503020204020204" charset="-122"/>
                  <a:ea typeface="微软雅黑" panose="020B0503020204020204" charset="-122"/>
                  <a:cs typeface="+mn-ea"/>
                  <a:sym typeface="思源黑体 CN Medium" panose="020B0600000000000000" pitchFamily="34" charset="-122"/>
                </a:rPr>
                <a:t>现场抢救必须统一服从领导，不得各自为政。</a:t>
              </a:r>
              <a:endParaRPr lang="zh-CN" altLang="en-US" sz="1600" dirty="0">
                <a:solidFill>
                  <a:schemeClr val="tx1">
                    <a:lumMod val="75000"/>
                    <a:lumOff val="25000"/>
                  </a:schemeClr>
                </a:solidFill>
                <a:latin typeface="微软雅黑" panose="020B0503020204020204" charset="-122"/>
                <a:ea typeface="微软雅黑" panose="020B0503020204020204" charset="-122"/>
                <a:cs typeface="+mn-ea"/>
                <a:sym typeface="思源黑体 CN Medium" panose="020B0600000000000000" pitchFamily="34" charset="-122"/>
              </a:endParaRPr>
            </a:p>
          </p:txBody>
        </p:sp>
        <p:sp>
          <p:nvSpPr>
            <p:cNvPr id="7" name="矩形: 圆角 6"/>
            <p:cNvSpPr/>
            <p:nvPr/>
          </p:nvSpPr>
          <p:spPr>
            <a:xfrm>
              <a:off x="1838027" y="1335192"/>
              <a:ext cx="3019553" cy="61200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charset="-122"/>
                  <a:ea typeface="微软雅黑" panose="020B0503020204020204" charset="-122"/>
                </a:rPr>
                <a:t>意外伤害急救</a:t>
              </a:r>
              <a:endParaRPr lang="zh-CN" altLang="en-US" sz="2400" dirty="0">
                <a:latin typeface="微软雅黑" panose="020B0503020204020204" charset="-122"/>
                <a:ea typeface="微软雅黑" panose="020B0503020204020204" charset="-122"/>
              </a:endParaRP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600" advTm="2000">
        <p14:prism isInverted="1"/>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1298448" y="457200"/>
            <a:ext cx="2011680" cy="460375"/>
          </a:xfrm>
          <a:prstGeom prst="rect">
            <a:avLst/>
          </a:prstGeom>
          <a:noFill/>
        </p:spPr>
        <p:txBody>
          <a:bodyPr wrap="none" rtlCol="0">
            <a:spAutoFit/>
          </a:bodyPr>
          <a:lstStyle/>
          <a:p>
            <a:r>
              <a:rPr lang="zh-CN" altLang="en-US" sz="2400" dirty="0">
                <a:solidFill>
                  <a:schemeClr val="tx1">
                    <a:lumMod val="85000"/>
                    <a:lumOff val="15000"/>
                  </a:schemeClr>
                </a:solidFill>
                <a:latin typeface="微软雅黑" panose="020B0503020204020204" charset="-122"/>
                <a:ea typeface="微软雅黑" panose="020B0503020204020204" charset="-122"/>
              </a:rPr>
              <a:t>现场急救知识</a:t>
            </a:r>
            <a:endParaRPr lang="zh-CN" altLang="en-US" sz="2400" dirty="0">
              <a:solidFill>
                <a:schemeClr val="tx1">
                  <a:lumMod val="85000"/>
                  <a:lumOff val="15000"/>
                </a:schemeClr>
              </a:solidFill>
              <a:latin typeface="微软雅黑" panose="020B0503020204020204" charset="-122"/>
              <a:ea typeface="微软雅黑" panose="020B0503020204020204" charset="-122"/>
            </a:endParaRPr>
          </a:p>
        </p:txBody>
      </p:sp>
      <p:grpSp>
        <p:nvGrpSpPr>
          <p:cNvPr id="19" name="组合 18"/>
          <p:cNvGrpSpPr/>
          <p:nvPr/>
        </p:nvGrpSpPr>
        <p:grpSpPr>
          <a:xfrm>
            <a:off x="901360" y="1949838"/>
            <a:ext cx="10475866" cy="3880465"/>
            <a:chOff x="901360" y="1949838"/>
            <a:chExt cx="10475866" cy="3880465"/>
          </a:xfrm>
        </p:grpSpPr>
        <p:sp>
          <p:nvSpPr>
            <p:cNvPr id="10" name="矩形: 圆角 9"/>
            <p:cNvSpPr/>
            <p:nvPr/>
          </p:nvSpPr>
          <p:spPr>
            <a:xfrm>
              <a:off x="1019125" y="1949838"/>
              <a:ext cx="2492326" cy="675252"/>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charset="-122"/>
                  <a:ea typeface="微软雅黑" panose="020B0503020204020204" charset="-122"/>
                  <a:sym typeface="思源黑体 CN Medium" panose="020B0600000000000000" pitchFamily="34" charset="-122"/>
                </a:rPr>
                <a:t>触电急救</a:t>
              </a:r>
              <a:endParaRPr lang="zh-CN" altLang="en-US" sz="2400" dirty="0">
                <a:latin typeface="微软雅黑" panose="020B0503020204020204" charset="-122"/>
                <a:ea typeface="微软雅黑" panose="020B0503020204020204" charset="-122"/>
                <a:sym typeface="思源黑体 CN Medium" panose="020B0600000000000000" pitchFamily="34" charset="-122"/>
              </a:endParaRPr>
            </a:p>
          </p:txBody>
        </p:sp>
        <p:sp>
          <p:nvSpPr>
            <p:cNvPr id="11" name="矩形: 圆角 10"/>
            <p:cNvSpPr/>
            <p:nvPr/>
          </p:nvSpPr>
          <p:spPr>
            <a:xfrm>
              <a:off x="8144934" y="1949838"/>
              <a:ext cx="2492326" cy="675252"/>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charset="-122"/>
                  <a:ea typeface="微软雅黑" panose="020B0503020204020204" charset="-122"/>
                  <a:sym typeface="思源黑体 CN Medium" panose="020B0600000000000000" pitchFamily="34" charset="-122"/>
                </a:rPr>
                <a:t>人工呼吸法</a:t>
              </a:r>
              <a:endParaRPr lang="zh-CN" altLang="en-US" sz="2400" dirty="0">
                <a:latin typeface="微软雅黑" panose="020B0503020204020204" charset="-122"/>
                <a:ea typeface="微软雅黑" panose="020B0503020204020204" charset="-122"/>
                <a:sym typeface="思源黑体 CN Medium" panose="020B0600000000000000" pitchFamily="34" charset="-122"/>
              </a:endParaRPr>
            </a:p>
          </p:txBody>
        </p:sp>
        <p:sp>
          <p:nvSpPr>
            <p:cNvPr id="14" name="文本框 13"/>
            <p:cNvSpPr txBox="1"/>
            <p:nvPr/>
          </p:nvSpPr>
          <p:spPr>
            <a:xfrm>
              <a:off x="901360" y="2805100"/>
              <a:ext cx="3433572" cy="3025203"/>
            </a:xfrm>
            <a:prstGeom prst="rect">
              <a:avLst/>
            </a:prstGeom>
            <a:noFill/>
            <a:effectLst/>
          </p:spPr>
          <p:txBody>
            <a:bodyPr wrap="square" rtlCol="0">
              <a:noAutofit/>
            </a:bodyPr>
            <a:lstStyle/>
            <a:p>
              <a:pPr lvl="0">
                <a:lnSpc>
                  <a:spcPct val="150000"/>
                </a:lnSpc>
              </a:pPr>
              <a:r>
                <a:rPr lang="en-US" altLang="zh-CN" sz="1600" dirty="0">
                  <a:solidFill>
                    <a:schemeClr val="tx1">
                      <a:lumMod val="85000"/>
                      <a:lumOff val="15000"/>
                    </a:schemeClr>
                  </a:solidFill>
                  <a:latin typeface="微软雅黑" panose="020B0503020204020204" charset="-122"/>
                  <a:ea typeface="微软雅黑" panose="020B0503020204020204" charset="-122"/>
                  <a:cs typeface="+mn-ea"/>
                  <a:sym typeface="思源黑体 CN Medium" panose="020B0600000000000000" pitchFamily="34" charset="-122"/>
                </a:rPr>
                <a:t>1.</a:t>
              </a:r>
              <a:r>
                <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思源黑体 CN Medium" panose="020B0600000000000000" pitchFamily="34" charset="-122"/>
                </a:rPr>
                <a:t>触电急救最重要的是动作要迅速。快速、正确地使触电者脱离电源，快速正确地急救。争取时间，就是争取了生命。       </a:t>
              </a:r>
              <a:endPar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思源黑体 CN Medium" panose="020B0600000000000000" pitchFamily="34" charset="-122"/>
              </a:endParaRPr>
            </a:p>
            <a:p>
              <a:pPr lvl="0">
                <a:lnSpc>
                  <a:spcPct val="150000"/>
                </a:lnSpc>
              </a:pPr>
              <a:endPar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思源黑体 CN Medium" panose="020B0600000000000000" pitchFamily="34" charset="-122"/>
              </a:endParaRPr>
            </a:p>
            <a:p>
              <a:pPr lvl="0">
                <a:lnSpc>
                  <a:spcPct val="150000"/>
                </a:lnSpc>
              </a:pPr>
              <a:r>
                <a:rPr lang="en-US" altLang="zh-CN" sz="1600" dirty="0">
                  <a:solidFill>
                    <a:schemeClr val="tx1">
                      <a:lumMod val="85000"/>
                      <a:lumOff val="15000"/>
                    </a:schemeClr>
                  </a:solidFill>
                  <a:latin typeface="微软雅黑" panose="020B0503020204020204" charset="-122"/>
                  <a:ea typeface="微软雅黑" panose="020B0503020204020204" charset="-122"/>
                  <a:cs typeface="+mn-ea"/>
                  <a:sym typeface="思源黑体 CN Medium" panose="020B0600000000000000" pitchFamily="34" charset="-122"/>
                </a:rPr>
                <a:t>2.</a:t>
              </a:r>
              <a:r>
                <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思源黑体 CN Medium" panose="020B0600000000000000" pitchFamily="34" charset="-122"/>
                </a:rPr>
                <a:t>触电急救现场应用的主要救护方法是人工呼吸法和胸外心脏挤压法。 </a:t>
              </a:r>
              <a:endPar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思源黑体 CN Medium" panose="020B0600000000000000" pitchFamily="34" charset="-122"/>
              </a:endParaRPr>
            </a:p>
          </p:txBody>
        </p:sp>
        <p:sp>
          <p:nvSpPr>
            <p:cNvPr id="15" name="文本框 14"/>
            <p:cNvSpPr txBox="1"/>
            <p:nvPr/>
          </p:nvSpPr>
          <p:spPr>
            <a:xfrm>
              <a:off x="8144934" y="2805100"/>
              <a:ext cx="3232292" cy="3025203"/>
            </a:xfrm>
            <a:prstGeom prst="rect">
              <a:avLst/>
            </a:prstGeom>
            <a:noFill/>
            <a:effectLst/>
          </p:spPr>
          <p:txBody>
            <a:bodyPr wrap="square" rtlCol="0">
              <a:noAutofit/>
            </a:bodyPr>
            <a:lstStyle/>
            <a:p>
              <a:pPr lvl="0">
                <a:lnSpc>
                  <a:spcPct val="150000"/>
                </a:lnSpc>
              </a:pPr>
              <a:r>
                <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思源黑体 CN Medium" panose="020B0600000000000000" pitchFamily="34" charset="-122"/>
                </a:rPr>
                <a:t>施行人工呼吸以口对口人工呼吸法效果最好。捏紧触电者鼻孔，深吸一口气后紧贴触电者的口向口内吹气，时间约为</a:t>
              </a:r>
              <a:r>
                <a:rPr lang="en-US" altLang="zh-CN" sz="1600" dirty="0">
                  <a:solidFill>
                    <a:schemeClr val="tx1">
                      <a:lumMod val="85000"/>
                      <a:lumOff val="15000"/>
                    </a:schemeClr>
                  </a:solidFill>
                  <a:latin typeface="微软雅黑" panose="020B0503020204020204" charset="-122"/>
                  <a:ea typeface="微软雅黑" panose="020B0503020204020204" charset="-122"/>
                  <a:cs typeface="+mn-ea"/>
                  <a:sym typeface="思源黑体 CN Medium" panose="020B0600000000000000" pitchFamily="34" charset="-122"/>
                </a:rPr>
                <a:t>2</a:t>
              </a:r>
              <a:r>
                <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思源黑体 CN Medium" panose="020B0600000000000000" pitchFamily="34" charset="-122"/>
                </a:rPr>
                <a:t>秒钟，吹气完毕后，立即离开触电者的口，并松开触电者的鼻孔，让他自行呼气，时间约</a:t>
              </a:r>
              <a:r>
                <a:rPr lang="en-US" altLang="zh-CN" sz="1600" dirty="0">
                  <a:solidFill>
                    <a:schemeClr val="tx1">
                      <a:lumMod val="85000"/>
                      <a:lumOff val="15000"/>
                    </a:schemeClr>
                  </a:solidFill>
                  <a:latin typeface="微软雅黑" panose="020B0503020204020204" charset="-122"/>
                  <a:ea typeface="微软雅黑" panose="020B0503020204020204" charset="-122"/>
                  <a:cs typeface="+mn-ea"/>
                  <a:sym typeface="思源黑体 CN Medium" panose="020B0600000000000000" pitchFamily="34" charset="-122"/>
                </a:rPr>
                <a:t>3</a:t>
              </a:r>
              <a:r>
                <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思源黑体 CN Medium" panose="020B0600000000000000" pitchFamily="34" charset="-122"/>
                </a:rPr>
                <a:t>秒钟，每分钟约</a:t>
              </a:r>
              <a:r>
                <a:rPr lang="en-US" altLang="zh-CN" sz="1600" dirty="0">
                  <a:solidFill>
                    <a:schemeClr val="tx1">
                      <a:lumMod val="85000"/>
                      <a:lumOff val="15000"/>
                    </a:schemeClr>
                  </a:solidFill>
                  <a:latin typeface="微软雅黑" panose="020B0503020204020204" charset="-122"/>
                  <a:ea typeface="微软雅黑" panose="020B0503020204020204" charset="-122"/>
                  <a:cs typeface="+mn-ea"/>
                  <a:sym typeface="思源黑体 CN Medium" panose="020B0600000000000000" pitchFamily="34" charset="-122"/>
                </a:rPr>
                <a:t>12</a:t>
              </a:r>
              <a:r>
                <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思源黑体 CN Medium" panose="020B0600000000000000" pitchFamily="34" charset="-122"/>
                </a:rPr>
                <a:t>次。</a:t>
              </a:r>
              <a:endParaRPr lang="zh-CN" altLang="en-US" sz="1600" dirty="0">
                <a:solidFill>
                  <a:schemeClr val="tx1">
                    <a:lumMod val="85000"/>
                    <a:lumOff val="15000"/>
                  </a:schemeClr>
                </a:solidFill>
                <a:latin typeface="微软雅黑" panose="020B0503020204020204" charset="-122"/>
                <a:ea typeface="微软雅黑" panose="020B0503020204020204" charset="-122"/>
                <a:cs typeface="+mn-ea"/>
                <a:sym typeface="思源黑体 CN Medium" panose="020B0600000000000000" pitchFamily="34" charset="-122"/>
              </a:endParaRPr>
            </a:p>
          </p:txBody>
        </p:sp>
        <p:pic>
          <p:nvPicPr>
            <p:cNvPr id="18" name="图片 17" descr="一辆银色的车&#10;&#10;AI 生成的内容可能不正确。"/>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530773" y="2406746"/>
              <a:ext cx="3130453" cy="3130453"/>
            </a:xfrm>
            <a:prstGeom prst="rect">
              <a:avLst/>
            </a:prstGeom>
          </p:spPr>
        </p:pic>
      </p:grpSp>
    </p:spTree>
    <p:custDataLst>
      <p:tags r:id="rId2"/>
    </p:custDataLst>
  </p:cSld>
  <p:clrMapOvr>
    <a:masterClrMapping/>
  </p:clrMapOvr>
  <mc:AlternateContent xmlns:mc="http://schemas.openxmlformats.org/markup-compatibility/2006">
    <mc:Choice xmlns:p14="http://schemas.microsoft.com/office/powerpoint/2010/main" Requires="p14">
      <p:transition spd="slow" p14:dur="900" advTm="2000">
        <p14:warp dir="in"/>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1298448" y="457200"/>
            <a:ext cx="2011680" cy="460375"/>
          </a:xfrm>
          <a:prstGeom prst="rect">
            <a:avLst/>
          </a:prstGeom>
          <a:noFill/>
        </p:spPr>
        <p:txBody>
          <a:bodyPr wrap="none" rtlCol="0">
            <a:spAutoFit/>
          </a:bodyPr>
          <a:lstStyle/>
          <a:p>
            <a:r>
              <a:rPr lang="zh-CN" altLang="en-US" sz="2400" dirty="0">
                <a:solidFill>
                  <a:schemeClr val="tx1">
                    <a:lumMod val="85000"/>
                    <a:lumOff val="15000"/>
                  </a:schemeClr>
                </a:solidFill>
                <a:latin typeface="微软雅黑" panose="020B0503020204020204" charset="-122"/>
                <a:ea typeface="微软雅黑" panose="020B0503020204020204" charset="-122"/>
              </a:rPr>
              <a:t>现场急救知识</a:t>
            </a:r>
            <a:endParaRPr lang="zh-CN" altLang="en-US" sz="2400" dirty="0">
              <a:solidFill>
                <a:schemeClr val="tx1">
                  <a:lumMod val="85000"/>
                  <a:lumOff val="15000"/>
                </a:schemeClr>
              </a:solidFill>
              <a:latin typeface="微软雅黑" panose="020B0503020204020204" charset="-122"/>
              <a:ea typeface="微软雅黑" panose="020B0503020204020204" charset="-122"/>
            </a:endParaRPr>
          </a:p>
        </p:txBody>
      </p:sp>
      <p:grpSp>
        <p:nvGrpSpPr>
          <p:cNvPr id="18" name="组合 17"/>
          <p:cNvGrpSpPr/>
          <p:nvPr/>
        </p:nvGrpSpPr>
        <p:grpSpPr>
          <a:xfrm>
            <a:off x="1026795" y="1490533"/>
            <a:ext cx="10894958" cy="5094840"/>
            <a:chOff x="1026795" y="1490533"/>
            <a:chExt cx="10894958" cy="5094840"/>
          </a:xfrm>
        </p:grpSpPr>
        <p:sp>
          <p:nvSpPr>
            <p:cNvPr id="5" name="图形"/>
            <p:cNvSpPr/>
            <p:nvPr>
              <p:custDataLst>
                <p:tags r:id="rId1"/>
              </p:custDataLst>
            </p:nvPr>
          </p:nvSpPr>
          <p:spPr>
            <a:xfrm>
              <a:off x="4332530" y="2441438"/>
              <a:ext cx="3041650" cy="3311662"/>
            </a:xfrm>
            <a:prstGeom prst="roundRect">
              <a:avLst>
                <a:gd name="adj" fmla="val 4807"/>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微软雅黑" panose="020B0503020204020204" charset="-122"/>
                <a:ea typeface="微软雅黑" panose="020B0503020204020204" charset="-122"/>
                <a:cs typeface="阿里巴巴普惠体" panose="00020600040101010101" charset="-122"/>
                <a:sym typeface="思源黑体 CN Medium" panose="020B0600000000000000" pitchFamily="34" charset="-122"/>
              </a:endParaRPr>
            </a:p>
          </p:txBody>
        </p:sp>
        <p:sp>
          <p:nvSpPr>
            <p:cNvPr id="7" name="图形"/>
            <p:cNvSpPr/>
            <p:nvPr>
              <p:custDataLst>
                <p:tags r:id="rId2"/>
              </p:custDataLst>
            </p:nvPr>
          </p:nvSpPr>
          <p:spPr>
            <a:xfrm>
              <a:off x="1026795" y="2441438"/>
              <a:ext cx="3128645" cy="3311662"/>
            </a:xfrm>
            <a:prstGeom prst="roundRect">
              <a:avLst>
                <a:gd name="adj" fmla="val 4807"/>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微软雅黑" panose="020B0503020204020204" charset="-122"/>
                <a:ea typeface="微软雅黑" panose="020B0503020204020204" charset="-122"/>
                <a:cs typeface="阿里巴巴普惠体" panose="00020600040101010101" charset="-122"/>
                <a:sym typeface="思源黑体 CN Medium" panose="020B0600000000000000" pitchFamily="34" charset="-122"/>
              </a:endParaRPr>
            </a:p>
          </p:txBody>
        </p:sp>
        <p:sp>
          <p:nvSpPr>
            <p:cNvPr id="13" name="íş1ïḑé"/>
            <p:cNvSpPr/>
            <p:nvPr/>
          </p:nvSpPr>
          <p:spPr>
            <a:xfrm>
              <a:off x="4425157" y="2633210"/>
              <a:ext cx="2891230" cy="1974943"/>
            </a:xfrm>
            <a:prstGeom prst="rect">
              <a:avLst/>
            </a:prstGeom>
            <a:noFill/>
            <a:ln w="12700" cap="flat" cmpd="sng" algn="ctr">
              <a:noFill/>
              <a:prstDash val="solid"/>
              <a:miter lim="800000"/>
            </a:ln>
            <a:effectLst/>
          </p:spPr>
          <p:txBody>
            <a:bodyPr wrap="square" lIns="91440" tIns="45720" rIns="91440" bIns="45720" rtlCol="0" anchor="t" anchorCtr="0">
              <a:noAutofit/>
            </a:bodyPr>
            <a:lstStyle/>
            <a:p>
              <a:pPr>
                <a:lnSpc>
                  <a:spcPct val="150000"/>
                </a:lnSpc>
                <a:defRPr/>
              </a:pP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2.</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一旦呼吸和心脏跳动都停止了，应当同时进行口对口人工呼吸和胸外挤压，如现场仅一人抢救，可以两种方法交替使用，每吹气</a:t>
              </a: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2—3</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次，再挤压</a:t>
              </a: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10—15</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次。抢救要坚持不断，切不可轻率终止，运送途中也不能终止抢救。</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sp>
          <p:nvSpPr>
            <p:cNvPr id="15" name="íş1ïḑé"/>
            <p:cNvSpPr/>
            <p:nvPr/>
          </p:nvSpPr>
          <p:spPr>
            <a:xfrm>
              <a:off x="1203885" y="2633116"/>
              <a:ext cx="2891230" cy="1974943"/>
            </a:xfrm>
            <a:prstGeom prst="rect">
              <a:avLst/>
            </a:prstGeom>
            <a:noFill/>
            <a:ln w="12700" cap="flat" cmpd="sng" algn="ctr">
              <a:noFill/>
              <a:prstDash val="solid"/>
              <a:miter lim="800000"/>
            </a:ln>
            <a:effectLst/>
          </p:spPr>
          <p:txBody>
            <a:bodyPr wrap="square" lIns="91440" tIns="45720" rIns="91440" bIns="45720" rtlCol="0" anchor="t" anchorCtr="0">
              <a:noAutofit/>
            </a:bodyPr>
            <a:lstStyle/>
            <a:p>
              <a:pPr>
                <a:lnSpc>
                  <a:spcPct val="150000"/>
                </a:lnSpc>
                <a:defRPr/>
              </a:pP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1.</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救护者跪在触电者一侧或骑跪在其腰部两侧，两手相叠，手掌根部放在伤者心窝上方、胸骨下，掌根用力垂直向下挤压，压出心脏里面的血液，挤压后迅速松开，胸部自动复原，血液充满心脏，以每分钟</a:t>
              </a: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60</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次速度进行。</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sp>
          <p:nvSpPr>
            <p:cNvPr id="12" name="矩形: 圆角 11"/>
            <p:cNvSpPr/>
            <p:nvPr/>
          </p:nvSpPr>
          <p:spPr>
            <a:xfrm>
              <a:off x="1026795" y="1490533"/>
              <a:ext cx="3128645" cy="675252"/>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charset="-122"/>
                  <a:ea typeface="微软雅黑" panose="020B0503020204020204" charset="-122"/>
                  <a:sym typeface="思源黑体 CN Medium" panose="020B0600000000000000" pitchFamily="34" charset="-122"/>
                </a:rPr>
                <a:t>胸外心脏挤压法</a:t>
              </a:r>
              <a:endParaRPr lang="zh-CN" altLang="en-US" sz="2400" dirty="0">
                <a:latin typeface="微软雅黑" panose="020B0503020204020204" charset="-122"/>
                <a:ea typeface="微软雅黑" panose="020B0503020204020204" charset="-122"/>
                <a:sym typeface="思源黑体 CN Medium" panose="020B0600000000000000" pitchFamily="34" charset="-122"/>
              </a:endParaRPr>
            </a:p>
          </p:txBody>
        </p:sp>
        <p:pic>
          <p:nvPicPr>
            <p:cNvPr id="16" name="图片 15" descr="卡通人物&#10;&#10;AI 生成的内容可能不正确。"/>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9014" y="2072634"/>
              <a:ext cx="4512739" cy="4512739"/>
            </a:xfrm>
            <a:prstGeom prst="rect">
              <a:avLst/>
            </a:prstGeom>
          </p:spPr>
        </p:pic>
      </p:gr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250" advTm="2000">
        <p14:flip dir="r"/>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p:cNvSpPr txBox="1"/>
          <p:nvPr/>
        </p:nvSpPr>
        <p:spPr>
          <a:xfrm>
            <a:off x="1298448" y="457200"/>
            <a:ext cx="2011680" cy="460375"/>
          </a:xfrm>
          <a:prstGeom prst="rect">
            <a:avLst/>
          </a:prstGeom>
          <a:noFill/>
        </p:spPr>
        <p:txBody>
          <a:bodyPr wrap="none" rtlCol="0">
            <a:spAutoFit/>
          </a:bodyPr>
          <a:lstStyle/>
          <a:p>
            <a:r>
              <a:rPr lang="zh-CN" altLang="en-US" sz="2400" dirty="0">
                <a:solidFill>
                  <a:schemeClr val="tx1">
                    <a:lumMod val="85000"/>
                    <a:lumOff val="15000"/>
                  </a:schemeClr>
                </a:solidFill>
                <a:latin typeface="微软雅黑" panose="020B0503020204020204" charset="-122"/>
                <a:ea typeface="微软雅黑" panose="020B0503020204020204" charset="-122"/>
              </a:rPr>
              <a:t>现场急救知识</a:t>
            </a:r>
            <a:endParaRPr lang="zh-CN" altLang="en-US" sz="2400" dirty="0">
              <a:solidFill>
                <a:schemeClr val="tx1">
                  <a:lumMod val="85000"/>
                  <a:lumOff val="15000"/>
                </a:schemeClr>
              </a:solidFill>
              <a:latin typeface="微软雅黑" panose="020B0503020204020204" charset="-122"/>
              <a:ea typeface="微软雅黑" panose="020B0503020204020204" charset="-122"/>
            </a:endParaRPr>
          </a:p>
        </p:txBody>
      </p:sp>
      <p:grpSp>
        <p:nvGrpSpPr>
          <p:cNvPr id="34" name="组合 33"/>
          <p:cNvGrpSpPr/>
          <p:nvPr/>
        </p:nvGrpSpPr>
        <p:grpSpPr>
          <a:xfrm>
            <a:off x="107935" y="1490533"/>
            <a:ext cx="11000926" cy="5367467"/>
            <a:chOff x="107935" y="1490533"/>
            <a:chExt cx="11000926" cy="5367467"/>
          </a:xfrm>
        </p:grpSpPr>
        <p:sp>
          <p:nvSpPr>
            <p:cNvPr id="18" name="文本框 17"/>
            <p:cNvSpPr txBox="1"/>
            <p:nvPr/>
          </p:nvSpPr>
          <p:spPr>
            <a:xfrm>
              <a:off x="1250120" y="3451971"/>
              <a:ext cx="1715251" cy="1177892"/>
            </a:xfrm>
            <a:prstGeom prst="rect">
              <a:avLst/>
            </a:prstGeom>
            <a:noFill/>
          </p:spPr>
          <p:txBody>
            <a:bodyPr wrap="square" rtlCol="0">
              <a:noAutofit/>
            </a:bodyPr>
            <a:lstStyle/>
            <a:p>
              <a:pPr algn="ctr">
                <a:lnSpc>
                  <a:spcPct val="150000"/>
                </a:lnSpc>
              </a:pP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中暑是由于高温、日晒引起的一种急性疾病。</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sp>
          <p:nvSpPr>
            <p:cNvPr id="19" name="文本框 18"/>
            <p:cNvSpPr txBox="1"/>
            <p:nvPr/>
          </p:nvSpPr>
          <p:spPr>
            <a:xfrm>
              <a:off x="3807908" y="3451971"/>
              <a:ext cx="3046293" cy="2172473"/>
            </a:xfrm>
            <a:prstGeom prst="rect">
              <a:avLst/>
            </a:prstGeom>
            <a:noFill/>
          </p:spPr>
          <p:txBody>
            <a:bodyPr wrap="square" rtlCol="0">
              <a:noAutofit/>
            </a:bodyPr>
            <a:lstStyle/>
            <a:p>
              <a:pPr algn="ctr">
                <a:lnSpc>
                  <a:spcPct val="150000"/>
                </a:lnSpc>
              </a:pP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中暑后会出现头晕、头痛、全身无力、口渴、心悸、恶心、呕吐等症状，严重时会突然晕倒。中暑又可分为先兆中暑、轻症中暑及重症中暑。</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sp>
          <p:nvSpPr>
            <p:cNvPr id="20" name="文本框 19"/>
            <p:cNvSpPr txBox="1"/>
            <p:nvPr/>
          </p:nvSpPr>
          <p:spPr>
            <a:xfrm>
              <a:off x="7629005" y="3451971"/>
              <a:ext cx="3479856" cy="2172473"/>
            </a:xfrm>
            <a:prstGeom prst="rect">
              <a:avLst/>
            </a:prstGeom>
            <a:noFill/>
          </p:spPr>
          <p:txBody>
            <a:bodyPr wrap="square" rtlCol="0">
              <a:noAutofit/>
            </a:bodyPr>
            <a:lstStyle/>
            <a:p>
              <a:pPr algn="ctr">
                <a:lnSpc>
                  <a:spcPct val="150000"/>
                </a:lnSpc>
              </a:pP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中暑急救的方法是：让中暑病人立即离开高温环境，转移到阴凉通风处休息，并解开衣服，呈平卧姿势，同时让患者多喝含盐饮料。对于先兆中暑者，可不进行特殊治疗，让他自然恢复正常。对于重症中暑病人，要立即送医院抢救治疗。</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sp>
          <p:nvSpPr>
            <p:cNvPr id="26" name="矩形: 圆角 25"/>
            <p:cNvSpPr/>
            <p:nvPr/>
          </p:nvSpPr>
          <p:spPr>
            <a:xfrm>
              <a:off x="4531678" y="1490533"/>
              <a:ext cx="3128645" cy="675252"/>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charset="-122"/>
                  <a:ea typeface="微软雅黑" panose="020B0503020204020204" charset="-122"/>
                  <a:sym typeface="思源黑体 CN Medium" panose="020B0600000000000000" pitchFamily="34" charset="-122"/>
                </a:rPr>
                <a:t>中暑急救</a:t>
              </a:r>
              <a:endParaRPr lang="zh-CN" altLang="en-US" sz="2400" dirty="0">
                <a:latin typeface="微软雅黑" panose="020B0503020204020204" charset="-122"/>
                <a:ea typeface="微软雅黑" panose="020B0503020204020204" charset="-122"/>
                <a:sym typeface="思源黑体 CN Medium" panose="020B0600000000000000" pitchFamily="34" charset="-122"/>
              </a:endParaRPr>
            </a:p>
          </p:txBody>
        </p:sp>
        <p:sp>
          <p:nvSpPr>
            <p:cNvPr id="27" name="矩形: 圆角 26"/>
            <p:cNvSpPr/>
            <p:nvPr/>
          </p:nvSpPr>
          <p:spPr>
            <a:xfrm>
              <a:off x="1601886" y="2787109"/>
              <a:ext cx="1011719" cy="461665"/>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思源宋体 CN Heavy" panose="02020900000000000000" pitchFamily="18" charset="-122"/>
                  <a:ea typeface="思源宋体 CN Heavy" panose="02020900000000000000" pitchFamily="18" charset="-122"/>
                  <a:sym typeface="思源黑体 CN Medium" panose="020B0600000000000000" pitchFamily="34" charset="-122"/>
                </a:rPr>
                <a:t>01</a:t>
              </a:r>
              <a:endParaRPr lang="zh-CN" altLang="en-US" sz="2000" dirty="0">
                <a:latin typeface="思源宋体 CN Heavy" panose="02020900000000000000" pitchFamily="18" charset="-122"/>
                <a:ea typeface="思源宋体 CN Heavy" panose="02020900000000000000" pitchFamily="18" charset="-122"/>
                <a:sym typeface="思源黑体 CN Medium" panose="020B0600000000000000" pitchFamily="34" charset="-122"/>
              </a:endParaRPr>
            </a:p>
          </p:txBody>
        </p:sp>
        <p:sp>
          <p:nvSpPr>
            <p:cNvPr id="30" name="矩形: 圆角 29"/>
            <p:cNvSpPr/>
            <p:nvPr/>
          </p:nvSpPr>
          <p:spPr>
            <a:xfrm>
              <a:off x="4825195" y="2787109"/>
              <a:ext cx="1011719" cy="461665"/>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思源宋体 CN Heavy" panose="02020900000000000000" pitchFamily="18" charset="-122"/>
                  <a:ea typeface="思源宋体 CN Heavy" panose="02020900000000000000" pitchFamily="18" charset="-122"/>
                  <a:sym typeface="思源黑体 CN Medium" panose="020B0600000000000000" pitchFamily="34" charset="-122"/>
                </a:rPr>
                <a:t>02</a:t>
              </a:r>
              <a:endParaRPr lang="zh-CN" altLang="en-US" sz="2000" dirty="0">
                <a:latin typeface="思源宋体 CN Heavy" panose="02020900000000000000" pitchFamily="18" charset="-122"/>
                <a:ea typeface="思源宋体 CN Heavy" panose="02020900000000000000" pitchFamily="18" charset="-122"/>
                <a:sym typeface="思源黑体 CN Medium" panose="020B0600000000000000" pitchFamily="34" charset="-122"/>
              </a:endParaRPr>
            </a:p>
          </p:txBody>
        </p:sp>
        <p:sp>
          <p:nvSpPr>
            <p:cNvPr id="31" name="矩形: 圆角 30"/>
            <p:cNvSpPr/>
            <p:nvPr/>
          </p:nvSpPr>
          <p:spPr>
            <a:xfrm>
              <a:off x="9034548" y="2787109"/>
              <a:ext cx="1011719" cy="461665"/>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思源宋体 CN Heavy" panose="02020900000000000000" pitchFamily="18" charset="-122"/>
                  <a:ea typeface="思源宋体 CN Heavy" panose="02020900000000000000" pitchFamily="18" charset="-122"/>
                  <a:sym typeface="思源黑体 CN Medium" panose="020B0600000000000000" pitchFamily="34" charset="-122"/>
                </a:rPr>
                <a:t>03</a:t>
              </a:r>
              <a:endParaRPr lang="zh-CN" altLang="en-US" sz="2000" dirty="0">
                <a:latin typeface="思源宋体 CN Heavy" panose="02020900000000000000" pitchFamily="18" charset="-122"/>
                <a:ea typeface="思源宋体 CN Heavy" panose="02020900000000000000" pitchFamily="18" charset="-122"/>
                <a:sym typeface="思源黑体 CN Medium" panose="020B0600000000000000" pitchFamily="34" charset="-122"/>
              </a:endParaRPr>
            </a:p>
          </p:txBody>
        </p:sp>
        <p:pic>
          <p:nvPicPr>
            <p:cNvPr id="33" name="图片 32" descr="卡通人物&#10;&#10;AI 生成的内容可能不正确。"/>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107935" y="3870098"/>
              <a:ext cx="2987902" cy="2987902"/>
            </a:xfrm>
            <a:prstGeom prst="rect">
              <a:avLst/>
            </a:prstGeom>
          </p:spPr>
        </p:pic>
      </p:gr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1298448" y="457200"/>
            <a:ext cx="2011680" cy="460375"/>
          </a:xfrm>
          <a:prstGeom prst="rect">
            <a:avLst/>
          </a:prstGeom>
          <a:noFill/>
        </p:spPr>
        <p:txBody>
          <a:bodyPr wrap="none" rtlCol="0">
            <a:spAutoFit/>
          </a:bodyPr>
          <a:lstStyle/>
          <a:p>
            <a:r>
              <a:rPr lang="zh-CN" altLang="en-US" sz="2400" dirty="0">
                <a:solidFill>
                  <a:schemeClr val="tx1">
                    <a:lumMod val="85000"/>
                    <a:lumOff val="15000"/>
                  </a:schemeClr>
                </a:solidFill>
                <a:latin typeface="微软雅黑" panose="020B0503020204020204" charset="-122"/>
                <a:ea typeface="微软雅黑" panose="020B0503020204020204" charset="-122"/>
              </a:rPr>
              <a:t>现场急救知识</a:t>
            </a:r>
            <a:endParaRPr lang="zh-CN" altLang="en-US" sz="2400" dirty="0">
              <a:solidFill>
                <a:schemeClr val="tx1">
                  <a:lumMod val="85000"/>
                  <a:lumOff val="15000"/>
                </a:schemeClr>
              </a:solidFill>
              <a:latin typeface="微软雅黑" panose="020B0503020204020204" charset="-122"/>
              <a:ea typeface="微软雅黑" panose="020B0503020204020204" charset="-122"/>
            </a:endParaRPr>
          </a:p>
        </p:txBody>
      </p:sp>
      <p:grpSp>
        <p:nvGrpSpPr>
          <p:cNvPr id="16" name="组合 15"/>
          <p:cNvGrpSpPr/>
          <p:nvPr/>
        </p:nvGrpSpPr>
        <p:grpSpPr>
          <a:xfrm>
            <a:off x="1038519" y="1735217"/>
            <a:ext cx="10277181" cy="5007220"/>
            <a:chOff x="1038519" y="1735217"/>
            <a:chExt cx="10277181" cy="5007220"/>
          </a:xfrm>
        </p:grpSpPr>
        <p:sp>
          <p:nvSpPr>
            <p:cNvPr id="10" name="矩形: 圆角 9"/>
            <p:cNvSpPr/>
            <p:nvPr/>
          </p:nvSpPr>
          <p:spPr>
            <a:xfrm>
              <a:off x="1366181" y="1735217"/>
              <a:ext cx="2393020" cy="61200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charset="-122"/>
                  <a:ea typeface="微软雅黑" panose="020B0503020204020204" charset="-122"/>
                </a:rPr>
                <a:t>砸伤急救</a:t>
              </a:r>
              <a:endParaRPr lang="zh-CN" altLang="en-US" sz="2400" dirty="0">
                <a:latin typeface="微软雅黑" panose="020B0503020204020204" charset="-122"/>
                <a:ea typeface="微软雅黑" panose="020B0503020204020204" charset="-122"/>
              </a:endParaRPr>
            </a:p>
          </p:txBody>
        </p:sp>
        <p:sp>
          <p:nvSpPr>
            <p:cNvPr id="11" name="矩形: 圆顶角 10"/>
            <p:cNvSpPr/>
            <p:nvPr/>
          </p:nvSpPr>
          <p:spPr>
            <a:xfrm>
              <a:off x="1038519" y="2523067"/>
              <a:ext cx="10277181" cy="3555999"/>
            </a:xfrm>
            <a:prstGeom prst="round2Same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1315381" y="2813030"/>
              <a:ext cx="7997952" cy="2673370"/>
            </a:xfrm>
            <a:prstGeom prst="rect">
              <a:avLst/>
            </a:prstGeom>
            <a:noFill/>
            <a:effectLst/>
          </p:spPr>
          <p:txBody>
            <a:bodyPr wrap="square" lIns="94085" tIns="47043" rIns="94085" bIns="47043" rtlCol="0">
              <a:noAutofit/>
            </a:bodyPr>
            <a:lstStyle>
              <a:defPPr>
                <a:defRPr lang="zh-CN"/>
              </a:defPPr>
              <a:lvl1pPr lvl="0">
                <a:lnSpc>
                  <a:spcPct val="130000"/>
                </a:lnSpc>
                <a:defRPr sz="1200">
                  <a:solidFill>
                    <a:prstClr val="white"/>
                  </a:solidFill>
                  <a:latin typeface="思源黑体 CN Normal" panose="020B0400000000000000" pitchFamily="34" charset="-122"/>
                  <a:ea typeface="思源黑体 CN Normal" panose="020B0400000000000000"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1.</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立即挖出伤员，注意不要再度受伤，动作要轻，准、快，不要强行拉。如全部被埋应尽快将伤者的头部优先暴露出来，清理口鼻泥土砂石、血块，松解衣带，以利呼吸。</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a:p>
              <a:pPr>
                <a:lnSpc>
                  <a:spcPct val="150000"/>
                </a:lnSpc>
              </a:pP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2.</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使伤员平卧，头偏向一侧，防呕吐物堵塞呼吸。</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a:p>
              <a:pPr>
                <a:lnSpc>
                  <a:spcPct val="150000"/>
                </a:lnSpc>
              </a:pP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3.</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伤口出血时应用布条止血和净水冲洗伤口，用干净毛巾包扎好以防感染。</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a:p>
              <a:pPr>
                <a:lnSpc>
                  <a:spcPct val="150000"/>
                </a:lnSpc>
              </a:pP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4.</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骨折时要用夹板或代用品固定。</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a:p>
              <a:pPr>
                <a:lnSpc>
                  <a:spcPct val="150000"/>
                </a:lnSpc>
              </a:pP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5.</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呼吸停止者，口对口人工呼吸。</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a:p>
              <a:pPr>
                <a:lnSpc>
                  <a:spcPct val="150000"/>
                </a:lnSpc>
              </a:pP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6.</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心跳停止者，实行胸外心脏按压。</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a:p>
              <a:pPr>
                <a:lnSpc>
                  <a:spcPct val="150000"/>
                </a:lnSpc>
              </a:pP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7.</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搬运伤员要平稳，避免颠簸和扭曲。有条件时及早输血、输液。</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pic>
          <p:nvPicPr>
            <p:cNvPr id="15" name="图片 14" descr="图片包含 人, 男人, 女人, 人们&#10;&#10;AI 生成的内容可能不正确。"/>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002263" y="3429000"/>
              <a:ext cx="3313437" cy="3313437"/>
            </a:xfrm>
            <a:prstGeom prst="rect">
              <a:avLst/>
            </a:prstGeom>
          </p:spPr>
        </p:pic>
      </p:gr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200" advTm="2000">
        <p14:prism/>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1298448" y="457200"/>
            <a:ext cx="2011680" cy="460375"/>
          </a:xfrm>
          <a:prstGeom prst="rect">
            <a:avLst/>
          </a:prstGeom>
          <a:noFill/>
        </p:spPr>
        <p:txBody>
          <a:bodyPr wrap="none" rtlCol="0">
            <a:spAutoFit/>
          </a:bodyPr>
          <a:lstStyle/>
          <a:p>
            <a:r>
              <a:rPr lang="zh-CN" altLang="en-US" sz="2400" dirty="0">
                <a:solidFill>
                  <a:schemeClr val="tx1">
                    <a:lumMod val="85000"/>
                    <a:lumOff val="15000"/>
                  </a:schemeClr>
                </a:solidFill>
                <a:latin typeface="微软雅黑" panose="020B0503020204020204" charset="-122"/>
                <a:ea typeface="微软雅黑" panose="020B0503020204020204" charset="-122"/>
              </a:rPr>
              <a:t>现场急救知识</a:t>
            </a:r>
            <a:endParaRPr lang="zh-CN" altLang="en-US" sz="2400" dirty="0">
              <a:solidFill>
                <a:schemeClr val="tx1">
                  <a:lumMod val="85000"/>
                  <a:lumOff val="15000"/>
                </a:schemeClr>
              </a:solidFill>
              <a:latin typeface="微软雅黑" panose="020B0503020204020204" charset="-122"/>
              <a:ea typeface="微软雅黑" panose="020B0503020204020204" charset="-122"/>
            </a:endParaRPr>
          </a:p>
        </p:txBody>
      </p:sp>
      <p:grpSp>
        <p:nvGrpSpPr>
          <p:cNvPr id="14" name="组合 13"/>
          <p:cNvGrpSpPr/>
          <p:nvPr/>
        </p:nvGrpSpPr>
        <p:grpSpPr>
          <a:xfrm>
            <a:off x="1038519" y="1472141"/>
            <a:ext cx="10112925" cy="4559357"/>
            <a:chOff x="1038519" y="1472141"/>
            <a:chExt cx="10112925" cy="4559357"/>
          </a:xfrm>
        </p:grpSpPr>
        <p:sp>
          <p:nvSpPr>
            <p:cNvPr id="9" name="矩形: 圆角 25"/>
            <p:cNvSpPr/>
            <p:nvPr/>
          </p:nvSpPr>
          <p:spPr>
            <a:xfrm>
              <a:off x="1038521" y="2202676"/>
              <a:ext cx="10112923" cy="3828822"/>
            </a:xfrm>
            <a:prstGeom prst="roundRect">
              <a:avLst>
                <a:gd name="adj" fmla="val 4257"/>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latin typeface="微软雅黑" panose="020B0503020204020204" charset="-122"/>
                <a:ea typeface="微软雅黑" panose="020B0503020204020204" charset="-122"/>
                <a:cs typeface="+mn-ea"/>
                <a:sym typeface="思源黑体 CN Medium" panose="020B0600000000000000" pitchFamily="34" charset="-122"/>
              </a:endParaRPr>
            </a:p>
          </p:txBody>
        </p:sp>
        <p:sp>
          <p:nvSpPr>
            <p:cNvPr id="11" name="矩形 10"/>
            <p:cNvSpPr/>
            <p:nvPr/>
          </p:nvSpPr>
          <p:spPr>
            <a:xfrm>
              <a:off x="1038520" y="5995435"/>
              <a:ext cx="1008000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latin typeface="微软雅黑" panose="020B0503020204020204" charset="-122"/>
                <a:ea typeface="微软雅黑" panose="020B0503020204020204" charset="-122"/>
                <a:cs typeface="+mn-ea"/>
                <a:sym typeface="思源黑体 CN Medium" panose="020B0600000000000000" pitchFamily="34" charset="-122"/>
              </a:endParaRPr>
            </a:p>
          </p:txBody>
        </p:sp>
        <p:sp>
          <p:nvSpPr>
            <p:cNvPr id="12" name="文本框 11"/>
            <p:cNvSpPr txBox="1"/>
            <p:nvPr/>
          </p:nvSpPr>
          <p:spPr>
            <a:xfrm>
              <a:off x="1264583" y="2483126"/>
              <a:ext cx="9606619" cy="1174555"/>
            </a:xfrm>
            <a:prstGeom prst="rect">
              <a:avLst/>
            </a:prstGeom>
            <a:noFill/>
            <a:effectLst/>
          </p:spPr>
          <p:txBody>
            <a:bodyPr wrap="square" lIns="94085" tIns="47043" rIns="94085" bIns="47043" rtlCol="0">
              <a:noAutofit/>
            </a:bodyPr>
            <a:lstStyle>
              <a:defPPr>
                <a:defRPr lang="zh-CN"/>
              </a:defPPr>
              <a:lvl1pPr lvl="0">
                <a:lnSpc>
                  <a:spcPct val="130000"/>
                </a:lnSpc>
                <a:defRPr sz="1200">
                  <a:solidFill>
                    <a:prstClr val="white"/>
                  </a:solidFill>
                  <a:latin typeface="思源黑体 CN Normal" panose="020B0400000000000000" pitchFamily="34" charset="-122"/>
                  <a:ea typeface="思源黑体 CN Normal" panose="020B0400000000000000"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1.</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去除伤员身上的用具和口袋中的硬物。</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a:p>
              <a:pPr>
                <a:lnSpc>
                  <a:spcPct val="150000"/>
                </a:lnSpc>
              </a:pP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2.</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在搬运和转送过程中，颈部和躯干不能前屈或扭转，而应使脊柱伸直，绝对禁止一个抬肩一个抬腿的搬法，以免发生或加重截瘫。</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a:p>
              <a:pPr>
                <a:lnSpc>
                  <a:spcPct val="150000"/>
                </a:lnSpc>
              </a:pP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3.</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创伤局部妥善包扎，但对疑颅底骨折和脑脊液漏患者切忌作填塞，以免导致颅内感染。</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a:p>
              <a:pPr>
                <a:lnSpc>
                  <a:spcPct val="150000"/>
                </a:lnSpc>
              </a:pP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4.</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颌面部伤员首先应保持呼吸道畅通，松解伤员的颈、胸部钮扣。</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a:p>
              <a:pPr>
                <a:lnSpc>
                  <a:spcPct val="150000"/>
                </a:lnSpc>
              </a:pP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5.</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复合伤要求平仰卧位，保持呼吸道畅通，解开衣领扣。</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a:p>
              <a:pPr>
                <a:lnSpc>
                  <a:spcPct val="150000"/>
                </a:lnSpc>
              </a:pP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6.</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周围血管伤，压迫伤部以上动脉至骨骼。直接在伤口上放置厚敷料，绷带加压包扎以不出血和不影响肢体血循环为宜，常有效。</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a:p>
              <a:pPr>
                <a:lnSpc>
                  <a:spcPct val="150000"/>
                </a:lnSpc>
              </a:pP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7.</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快速平稳地送医院救治。 </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sp>
          <p:nvSpPr>
            <p:cNvPr id="13" name="矩形: 圆角 12"/>
            <p:cNvSpPr/>
            <p:nvPr/>
          </p:nvSpPr>
          <p:spPr>
            <a:xfrm>
              <a:off x="1038519" y="1472141"/>
              <a:ext cx="2856147" cy="61200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charset="-122"/>
                  <a:ea typeface="微软雅黑" panose="020B0503020204020204" charset="-122"/>
                </a:rPr>
                <a:t>高空坠落急救</a:t>
              </a:r>
              <a:endParaRPr lang="zh-CN" altLang="en-US" sz="2400" dirty="0">
                <a:latin typeface="微软雅黑" panose="020B0503020204020204" charset="-122"/>
                <a:ea typeface="微软雅黑" panose="020B0503020204020204" charset="-122"/>
              </a:endParaRP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400" advTm="2000">
        <p14:doors dir="vert"/>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1298448" y="457200"/>
            <a:ext cx="2011680" cy="460375"/>
          </a:xfrm>
          <a:prstGeom prst="rect">
            <a:avLst/>
          </a:prstGeom>
          <a:noFill/>
        </p:spPr>
        <p:txBody>
          <a:bodyPr wrap="none" rtlCol="0">
            <a:spAutoFit/>
          </a:bodyPr>
          <a:lstStyle/>
          <a:p>
            <a:r>
              <a:rPr lang="zh-CN" altLang="en-US" sz="2400" dirty="0">
                <a:solidFill>
                  <a:schemeClr val="tx1">
                    <a:lumMod val="85000"/>
                    <a:lumOff val="15000"/>
                  </a:schemeClr>
                </a:solidFill>
                <a:latin typeface="微软雅黑" panose="020B0503020204020204" charset="-122"/>
                <a:ea typeface="微软雅黑" panose="020B0503020204020204" charset="-122"/>
              </a:rPr>
              <a:t>现场急救知识</a:t>
            </a:r>
            <a:endParaRPr lang="zh-CN" altLang="en-US" sz="2400" dirty="0">
              <a:solidFill>
                <a:schemeClr val="tx1">
                  <a:lumMod val="85000"/>
                  <a:lumOff val="15000"/>
                </a:schemeClr>
              </a:solidFill>
              <a:latin typeface="微软雅黑" panose="020B0503020204020204" charset="-122"/>
              <a:ea typeface="微软雅黑" panose="020B0503020204020204" charset="-122"/>
            </a:endParaRPr>
          </a:p>
        </p:txBody>
      </p:sp>
      <p:grpSp>
        <p:nvGrpSpPr>
          <p:cNvPr id="21" name="组合 20"/>
          <p:cNvGrpSpPr/>
          <p:nvPr/>
        </p:nvGrpSpPr>
        <p:grpSpPr>
          <a:xfrm>
            <a:off x="1038519" y="1472141"/>
            <a:ext cx="10112925" cy="4218710"/>
            <a:chOff x="1038519" y="1472141"/>
            <a:chExt cx="10112925" cy="4218710"/>
          </a:xfrm>
        </p:grpSpPr>
        <p:sp>
          <p:nvSpPr>
            <p:cNvPr id="11" name="矩形: 圆角 25"/>
            <p:cNvSpPr/>
            <p:nvPr/>
          </p:nvSpPr>
          <p:spPr>
            <a:xfrm>
              <a:off x="1038521" y="2275379"/>
              <a:ext cx="10112923" cy="1673320"/>
            </a:xfrm>
            <a:prstGeom prst="roundRect">
              <a:avLst>
                <a:gd name="adj" fmla="val 4257"/>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latin typeface="微软雅黑" panose="020B0503020204020204" charset="-122"/>
                <a:ea typeface="微软雅黑" panose="020B0503020204020204" charset="-122"/>
                <a:cs typeface="+mn-ea"/>
                <a:sym typeface="思源黑体 CN Medium" panose="020B0600000000000000" pitchFamily="34" charset="-122"/>
              </a:endParaRPr>
            </a:p>
          </p:txBody>
        </p:sp>
        <p:sp>
          <p:nvSpPr>
            <p:cNvPr id="13" name="矩形 12"/>
            <p:cNvSpPr/>
            <p:nvPr/>
          </p:nvSpPr>
          <p:spPr>
            <a:xfrm>
              <a:off x="1038520" y="3912636"/>
              <a:ext cx="1008000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latin typeface="微软雅黑" panose="020B0503020204020204" charset="-122"/>
                <a:ea typeface="微软雅黑" panose="020B0503020204020204" charset="-122"/>
                <a:cs typeface="+mn-ea"/>
                <a:sym typeface="思源黑体 CN Medium" panose="020B0600000000000000" pitchFamily="34" charset="-122"/>
              </a:endParaRPr>
            </a:p>
          </p:txBody>
        </p:sp>
        <p:sp>
          <p:nvSpPr>
            <p:cNvPr id="15" name="文本框 14"/>
            <p:cNvSpPr txBox="1"/>
            <p:nvPr/>
          </p:nvSpPr>
          <p:spPr>
            <a:xfrm>
              <a:off x="1264583" y="2415394"/>
              <a:ext cx="9606619" cy="1174555"/>
            </a:xfrm>
            <a:prstGeom prst="rect">
              <a:avLst/>
            </a:prstGeom>
            <a:noFill/>
            <a:effectLst/>
          </p:spPr>
          <p:txBody>
            <a:bodyPr wrap="square" lIns="94085" tIns="47043" rIns="94085" bIns="47043" rtlCol="0">
              <a:noAutofit/>
            </a:bodyPr>
            <a:lstStyle>
              <a:defPPr>
                <a:defRPr lang="zh-CN"/>
              </a:defPPr>
              <a:lvl1pPr lvl="0">
                <a:lnSpc>
                  <a:spcPct val="130000"/>
                </a:lnSpc>
                <a:defRPr sz="1200">
                  <a:solidFill>
                    <a:prstClr val="white"/>
                  </a:solidFill>
                  <a:latin typeface="思源黑体 CN Normal" panose="020B0400000000000000" pitchFamily="34" charset="-122"/>
                  <a:ea typeface="思源黑体 CN Normal" panose="020B0400000000000000"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1.</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新到一个地方应先熟悉环境，知道安全通道和消防设施所在。着火后不要惊慌，报警与救火、自救应同时进行，如果是初始火灾，分清着火点源后用身边的灭火器具或湿被单覆盖即可灭火；如果火势太大或着火点不在自己屋内，如果门很热，说明室外已是火海，切不可贸然开门，更不要着急跳楼，如果情况紧急，可把被单、衣服等撕成条绑紧后从窗外溜下</a:t>
              </a: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或将水淋湿墙壁和门阻止火势蔓延，洗手间是求生的最佳地方。</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sp>
          <p:nvSpPr>
            <p:cNvPr id="16" name="矩形: 圆角 15"/>
            <p:cNvSpPr/>
            <p:nvPr/>
          </p:nvSpPr>
          <p:spPr>
            <a:xfrm>
              <a:off x="1038519" y="1472141"/>
              <a:ext cx="2856147" cy="61200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charset="-122"/>
                  <a:ea typeface="微软雅黑" panose="020B0503020204020204" charset="-122"/>
                </a:rPr>
                <a:t>火场急救</a:t>
              </a:r>
              <a:endParaRPr lang="zh-CN" altLang="en-US" sz="2400" dirty="0">
                <a:latin typeface="微软雅黑" panose="020B0503020204020204" charset="-122"/>
                <a:ea typeface="微软雅黑" panose="020B0503020204020204" charset="-122"/>
              </a:endParaRPr>
            </a:p>
          </p:txBody>
        </p:sp>
        <p:sp>
          <p:nvSpPr>
            <p:cNvPr id="17" name="矩形: 圆角 25"/>
            <p:cNvSpPr/>
            <p:nvPr/>
          </p:nvSpPr>
          <p:spPr>
            <a:xfrm>
              <a:off x="1038521" y="4159189"/>
              <a:ext cx="10112923" cy="1531662"/>
            </a:xfrm>
            <a:prstGeom prst="roundRect">
              <a:avLst>
                <a:gd name="adj" fmla="val 4257"/>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latin typeface="微软雅黑" panose="020B0503020204020204" charset="-122"/>
                <a:ea typeface="微软雅黑" panose="020B0503020204020204" charset="-122"/>
                <a:cs typeface="+mn-ea"/>
                <a:sym typeface="思源黑体 CN Medium" panose="020B0600000000000000" pitchFamily="34" charset="-122"/>
              </a:endParaRPr>
            </a:p>
          </p:txBody>
        </p:sp>
        <p:sp>
          <p:nvSpPr>
            <p:cNvPr id="19" name="矩形 18"/>
            <p:cNvSpPr/>
            <p:nvPr/>
          </p:nvSpPr>
          <p:spPr>
            <a:xfrm>
              <a:off x="1038520" y="5654788"/>
              <a:ext cx="1008000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latin typeface="微软雅黑" panose="020B0503020204020204" charset="-122"/>
                <a:ea typeface="微软雅黑" panose="020B0503020204020204" charset="-122"/>
                <a:cs typeface="+mn-ea"/>
                <a:sym typeface="思源黑体 CN Medium" panose="020B0600000000000000" pitchFamily="34" charset="-122"/>
              </a:endParaRPr>
            </a:p>
          </p:txBody>
        </p:sp>
        <p:sp>
          <p:nvSpPr>
            <p:cNvPr id="20" name="文本框 19"/>
            <p:cNvSpPr txBox="1"/>
            <p:nvPr/>
          </p:nvSpPr>
          <p:spPr>
            <a:xfrm>
              <a:off x="1264583" y="4377679"/>
              <a:ext cx="9606619" cy="1174555"/>
            </a:xfrm>
            <a:prstGeom prst="rect">
              <a:avLst/>
            </a:prstGeom>
            <a:noFill/>
            <a:effectLst/>
          </p:spPr>
          <p:txBody>
            <a:bodyPr wrap="square" lIns="94085" tIns="47043" rIns="94085" bIns="47043" rtlCol="0">
              <a:noAutofit/>
            </a:bodyPr>
            <a:lstStyle>
              <a:defPPr>
                <a:defRPr lang="zh-CN"/>
              </a:defPPr>
              <a:lvl1pPr lvl="0">
                <a:lnSpc>
                  <a:spcPct val="130000"/>
                </a:lnSpc>
                <a:defRPr sz="1200">
                  <a:solidFill>
                    <a:prstClr val="white"/>
                  </a:solidFill>
                  <a:latin typeface="思源黑体 CN Normal" panose="020B0400000000000000" pitchFamily="34" charset="-122"/>
                  <a:ea typeface="思源黑体 CN Normal" panose="020B0400000000000000"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2.</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不能因清理行李和贵重物品而延误时间。不能在浓烟弥漫时直立行走。大火伴着浓烟腾起后，应在地上爬行，避免呛烟和中毒。地面有火应穿上鞋。如果身上着火了，千万不要奔跑，要赶快把衣服脱下，或躺在地上打滚把火苗熄灭。</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600" advTm="2000">
        <p14:prism isInverted="1"/>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98448" y="457200"/>
            <a:ext cx="2011680" cy="460375"/>
          </a:xfrm>
          <a:prstGeom prst="rect">
            <a:avLst/>
          </a:prstGeom>
          <a:noFill/>
        </p:spPr>
        <p:txBody>
          <a:bodyPr wrap="none" rtlCol="0">
            <a:spAutoFit/>
          </a:bodyPr>
          <a:lstStyle/>
          <a:p>
            <a:r>
              <a:rPr lang="zh-CN" altLang="en-US" sz="2400" dirty="0">
                <a:solidFill>
                  <a:schemeClr val="tx1">
                    <a:lumMod val="85000"/>
                    <a:lumOff val="15000"/>
                  </a:schemeClr>
                </a:solidFill>
                <a:latin typeface="微软雅黑" panose="020B0503020204020204" charset="-122"/>
                <a:ea typeface="微软雅黑" panose="020B0503020204020204" charset="-122"/>
              </a:rPr>
              <a:t>现场急救知识</a:t>
            </a:r>
            <a:endParaRPr lang="zh-CN" altLang="en-US" sz="2400" dirty="0">
              <a:solidFill>
                <a:schemeClr val="tx1">
                  <a:lumMod val="85000"/>
                  <a:lumOff val="15000"/>
                </a:schemeClr>
              </a:solidFill>
              <a:latin typeface="微软雅黑" panose="020B0503020204020204" charset="-122"/>
              <a:ea typeface="微软雅黑" panose="020B0503020204020204" charset="-122"/>
            </a:endParaRPr>
          </a:p>
        </p:txBody>
      </p:sp>
      <p:grpSp>
        <p:nvGrpSpPr>
          <p:cNvPr id="8" name="组合 7"/>
          <p:cNvGrpSpPr/>
          <p:nvPr/>
        </p:nvGrpSpPr>
        <p:grpSpPr>
          <a:xfrm>
            <a:off x="1038519" y="1472141"/>
            <a:ext cx="10112925" cy="4559357"/>
            <a:chOff x="1038519" y="1472141"/>
            <a:chExt cx="10112925" cy="4559357"/>
          </a:xfrm>
        </p:grpSpPr>
        <p:sp>
          <p:nvSpPr>
            <p:cNvPr id="4" name="矩形: 圆角 25"/>
            <p:cNvSpPr/>
            <p:nvPr/>
          </p:nvSpPr>
          <p:spPr>
            <a:xfrm>
              <a:off x="1038521" y="2202676"/>
              <a:ext cx="10112923" cy="3828822"/>
            </a:xfrm>
            <a:prstGeom prst="roundRect">
              <a:avLst>
                <a:gd name="adj" fmla="val 4257"/>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latin typeface="微软雅黑" panose="020B0503020204020204" charset="-122"/>
                <a:ea typeface="微软雅黑" panose="020B0503020204020204" charset="-122"/>
                <a:cs typeface="+mn-ea"/>
                <a:sym typeface="思源黑体 CN Medium" panose="020B0600000000000000" pitchFamily="34" charset="-122"/>
              </a:endParaRPr>
            </a:p>
          </p:txBody>
        </p:sp>
        <p:sp>
          <p:nvSpPr>
            <p:cNvPr id="5" name="矩形 4"/>
            <p:cNvSpPr/>
            <p:nvPr/>
          </p:nvSpPr>
          <p:spPr>
            <a:xfrm>
              <a:off x="1038520" y="5995435"/>
              <a:ext cx="1008000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latin typeface="微软雅黑" panose="020B0503020204020204" charset="-122"/>
                <a:ea typeface="微软雅黑" panose="020B0503020204020204" charset="-122"/>
                <a:cs typeface="+mn-ea"/>
                <a:sym typeface="思源黑体 CN Medium" panose="020B0600000000000000" pitchFamily="34" charset="-122"/>
              </a:endParaRPr>
            </a:p>
          </p:txBody>
        </p:sp>
        <p:sp>
          <p:nvSpPr>
            <p:cNvPr id="6" name="文本框 5"/>
            <p:cNvSpPr txBox="1"/>
            <p:nvPr/>
          </p:nvSpPr>
          <p:spPr>
            <a:xfrm>
              <a:off x="1264583" y="2483126"/>
              <a:ext cx="9606619" cy="1174555"/>
            </a:xfrm>
            <a:prstGeom prst="rect">
              <a:avLst/>
            </a:prstGeom>
            <a:noFill/>
            <a:effectLst/>
          </p:spPr>
          <p:txBody>
            <a:bodyPr wrap="square" lIns="94085" tIns="47043" rIns="94085" bIns="47043" rtlCol="0">
              <a:noAutofit/>
            </a:bodyPr>
            <a:lstStyle>
              <a:defPPr>
                <a:defRPr lang="zh-CN"/>
              </a:defPPr>
              <a:lvl1pPr lvl="0">
                <a:lnSpc>
                  <a:spcPct val="130000"/>
                </a:lnSpc>
                <a:defRPr sz="1200">
                  <a:solidFill>
                    <a:prstClr val="white"/>
                  </a:solidFill>
                  <a:latin typeface="思源黑体 CN Normal" panose="020B0400000000000000" pitchFamily="34" charset="-122"/>
                  <a:ea typeface="思源黑体 CN Normal" panose="020B0400000000000000"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kumimoji="1" lang="zh-CN" altLang="en-US" sz="14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如身边有绳索、木板或其他不易下沉的物件，可抛给溺水者，再拖其上岸；游泳技术较好的，可迅速绕其背后，抓住头发或夹其腋窝，以仰泳方式将溺水者救出水面。救到地面后，立刻将其平卧，解开衣带，清除口鼻等处泥沙杂草，以保证呼吸道通畅。</a:t>
              </a:r>
              <a:endParaRPr kumimoji="1" lang="zh-CN" altLang="en-US" sz="14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a:p>
              <a:pPr>
                <a:lnSpc>
                  <a:spcPct val="150000"/>
                </a:lnSpc>
              </a:pPr>
              <a:r>
                <a:rPr kumimoji="1" lang="zh-CN" altLang="en-US" sz="14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及时控水也很重要。抢救者单腿半跪，将溺水者头朝下、肚皮贴在自己膝上，使肺、胃内积水排出；或将溺水者扛在肩上，腹部置救治者肩峰上，边快步走动边控水，还能在一定程度上起到人工呼吸作用。控水时间不宜过长，特别是当控水作用不明显时，应抓紧时间采取其他急救措施。例如，一方面做人工呼吸，一方面做胸外心脏按压，两者协调进行（按压</a:t>
              </a:r>
              <a:r>
                <a:rPr kumimoji="1" lang="en-US" altLang="zh-CN" sz="14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30</a:t>
              </a:r>
              <a:r>
                <a:rPr kumimoji="1" lang="zh-CN" altLang="en-US" sz="14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次，人工呼吸</a:t>
              </a:r>
              <a:r>
                <a:rPr kumimoji="1" lang="en-US" altLang="zh-CN" sz="14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2</a:t>
              </a:r>
              <a:r>
                <a:rPr kumimoji="1" lang="zh-CN" altLang="en-US" sz="14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次），最好由两人协调配合进行。</a:t>
              </a:r>
              <a:endParaRPr kumimoji="1" lang="zh-CN" altLang="en-US" sz="14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a:p>
              <a:pPr>
                <a:lnSpc>
                  <a:spcPct val="150000"/>
                </a:lnSpc>
              </a:pPr>
              <a:r>
                <a:rPr kumimoji="1" lang="zh-CN" altLang="en-US" sz="14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若溺水者牙关紧咬，也可将人工呼吸方式由口</a:t>
              </a:r>
              <a:r>
                <a:rPr kumimoji="1" lang="en-US" altLang="zh-CN" sz="14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a:t>
              </a:r>
              <a:r>
                <a:rPr kumimoji="1" lang="zh-CN" altLang="en-US" sz="14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口改为口</a:t>
              </a:r>
              <a:r>
                <a:rPr kumimoji="1" lang="en-US" altLang="zh-CN" sz="14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a:t>
              </a:r>
              <a:r>
                <a:rPr kumimoji="1" lang="zh-CN" altLang="en-US" sz="14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鼻，但无论采取何种方式，均应持久地坚持下去。因为相当多的溺水者此时处于“假死”状态，被救希望仍很大。上述抢救应就地进行以免因送医院而延误时间，同时，应尽快和医生取得联系。医生在抢救过程中会酌情使用强心药和呼吸兴奋剂，对尽快纠正呼吸循环衰竭常有很大帮助。</a:t>
              </a:r>
              <a:endParaRPr kumimoji="1" lang="zh-CN" altLang="en-US" sz="14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sp>
          <p:nvSpPr>
            <p:cNvPr id="7" name="矩形: 圆角 6"/>
            <p:cNvSpPr/>
            <p:nvPr/>
          </p:nvSpPr>
          <p:spPr>
            <a:xfrm>
              <a:off x="1038519" y="1472141"/>
              <a:ext cx="2856147" cy="61200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charset="-122"/>
                  <a:ea typeface="微软雅黑" panose="020B0503020204020204" charset="-122"/>
                </a:rPr>
                <a:t>淹溺急救</a:t>
              </a:r>
              <a:endParaRPr lang="zh-CN" altLang="en-US" sz="2400" dirty="0">
                <a:latin typeface="微软雅黑" panose="020B0503020204020204" charset="-122"/>
                <a:ea typeface="微软雅黑" panose="020B0503020204020204" charset="-122"/>
              </a:endParaRPr>
            </a:p>
          </p:txBody>
        </p:sp>
      </p:grpSp>
    </p:spTree>
    <p:custDataLst>
      <p:tags r:id="rId1"/>
    </p:custDataLst>
  </p:cSld>
  <p:clrMapOvr>
    <a:masterClrMapping/>
  </p:clrMapOvr>
  <p:transition spd="slow" advTm="200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1353312" y="402336"/>
            <a:ext cx="3027680" cy="521970"/>
          </a:xfrm>
          <a:prstGeom prst="rect">
            <a:avLst/>
          </a:prstGeom>
          <a:noFill/>
        </p:spPr>
        <p:txBody>
          <a:bodyPr wrap="none" rtlCol="0">
            <a:spAutoFit/>
          </a:bodyPr>
          <a:lstStyle/>
          <a:p>
            <a:r>
              <a:rPr lang="zh-CN" altLang="en-US" sz="2800" dirty="0">
                <a:solidFill>
                  <a:schemeClr val="tx1">
                    <a:lumMod val="85000"/>
                    <a:lumOff val="15000"/>
                  </a:schemeClr>
                </a:solidFill>
                <a:latin typeface="微软雅黑" panose="020B0503020204020204" charset="-122"/>
                <a:ea typeface="微软雅黑" panose="020B0503020204020204" charset="-122"/>
              </a:rPr>
              <a:t>什么是安全生产月</a:t>
            </a:r>
            <a:endParaRPr lang="zh-CN" altLang="en-US" sz="2800" dirty="0">
              <a:solidFill>
                <a:schemeClr val="tx1">
                  <a:lumMod val="85000"/>
                  <a:lumOff val="15000"/>
                </a:schemeClr>
              </a:solidFill>
              <a:latin typeface="微软雅黑" panose="020B0503020204020204" charset="-122"/>
              <a:ea typeface="微软雅黑" panose="020B0503020204020204" charset="-122"/>
            </a:endParaRPr>
          </a:p>
        </p:txBody>
      </p:sp>
      <p:grpSp>
        <p:nvGrpSpPr>
          <p:cNvPr id="19" name="组合 18"/>
          <p:cNvGrpSpPr/>
          <p:nvPr/>
        </p:nvGrpSpPr>
        <p:grpSpPr>
          <a:xfrm>
            <a:off x="935398" y="1840268"/>
            <a:ext cx="10509842" cy="3730752"/>
            <a:chOff x="935398" y="1823335"/>
            <a:chExt cx="10509842" cy="3730752"/>
          </a:xfrm>
        </p:grpSpPr>
        <p:sp>
          <p:nvSpPr>
            <p:cNvPr id="6" name="矩形 5"/>
            <p:cNvSpPr/>
            <p:nvPr/>
          </p:nvSpPr>
          <p:spPr>
            <a:xfrm>
              <a:off x="1831511" y="2201919"/>
              <a:ext cx="5372318" cy="2973584"/>
            </a:xfrm>
            <a:prstGeom prst="rect">
              <a:avLst/>
            </a:prstGeom>
            <a:no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0000" tIns="90000" rIns="90000" bIns="90000" numCol="1" spcCol="0" rtlCol="0" fromWordArt="0" anchor="t" anchorCtr="0" forceAA="0" compatLnSpc="1">
              <a:noAutofit/>
            </a:bodyPr>
            <a:lstStyle/>
            <a:p>
              <a:pPr lvl="0">
                <a:lnSpc>
                  <a:spcPct val="150000"/>
                </a:lnSpc>
              </a:pPr>
              <a:r>
                <a:rPr lang="en-US" altLang="zh-CN" dirty="0">
                  <a:solidFill>
                    <a:schemeClr val="tx1">
                      <a:lumMod val="85000"/>
                      <a:lumOff val="15000"/>
                    </a:schemeClr>
                  </a:solidFill>
                  <a:latin typeface="微软雅黑" panose="020B0503020204020204" charset="-122"/>
                  <a:ea typeface="微软雅黑" panose="020B0503020204020204" charset="-122"/>
                  <a:cs typeface="+mn-ea"/>
                  <a:sym typeface="思源黑体 CN Medium" panose="020B0600000000000000" pitchFamily="34" charset="-122"/>
                </a:rPr>
                <a:t>1980</a:t>
              </a:r>
              <a:r>
                <a:rPr lang="zh-CN" altLang="en-US" dirty="0">
                  <a:solidFill>
                    <a:schemeClr val="tx1">
                      <a:lumMod val="85000"/>
                      <a:lumOff val="15000"/>
                    </a:schemeClr>
                  </a:solidFill>
                  <a:latin typeface="微软雅黑" panose="020B0503020204020204" charset="-122"/>
                  <a:ea typeface="微软雅黑" panose="020B0503020204020204" charset="-122"/>
                  <a:cs typeface="+mn-ea"/>
                  <a:sym typeface="思源黑体 CN Medium" panose="020B0600000000000000" pitchFamily="34" charset="-122"/>
                </a:rPr>
                <a:t>年</a:t>
              </a:r>
              <a:r>
                <a:rPr lang="en-US" altLang="zh-CN" dirty="0">
                  <a:solidFill>
                    <a:schemeClr val="tx1">
                      <a:lumMod val="85000"/>
                      <a:lumOff val="15000"/>
                    </a:schemeClr>
                  </a:solidFill>
                  <a:latin typeface="微软雅黑" panose="020B0503020204020204" charset="-122"/>
                  <a:ea typeface="微软雅黑" panose="020B0503020204020204" charset="-122"/>
                  <a:cs typeface="+mn-ea"/>
                  <a:sym typeface="思源黑体 CN Medium" panose="020B0600000000000000" pitchFamily="34" charset="-122"/>
                </a:rPr>
                <a:t>4</a:t>
              </a:r>
              <a:r>
                <a:rPr lang="zh-CN" altLang="en-US" dirty="0">
                  <a:solidFill>
                    <a:schemeClr val="tx1">
                      <a:lumMod val="85000"/>
                      <a:lumOff val="15000"/>
                    </a:schemeClr>
                  </a:solidFill>
                  <a:latin typeface="微软雅黑" panose="020B0503020204020204" charset="-122"/>
                  <a:ea typeface="微软雅黑" panose="020B0503020204020204" charset="-122"/>
                  <a:cs typeface="+mn-ea"/>
                  <a:sym typeface="思源黑体 CN Medium" panose="020B0600000000000000" pitchFamily="34" charset="-122"/>
                </a:rPr>
                <a:t>月国务院批准建立“安全月”制度，决定从当年开始，每年</a:t>
              </a:r>
              <a:r>
                <a:rPr lang="en-US" altLang="zh-CN" dirty="0">
                  <a:solidFill>
                    <a:schemeClr val="tx1">
                      <a:lumMod val="85000"/>
                      <a:lumOff val="15000"/>
                    </a:schemeClr>
                  </a:solidFill>
                  <a:latin typeface="微软雅黑" panose="020B0503020204020204" charset="-122"/>
                  <a:ea typeface="微软雅黑" panose="020B0503020204020204" charset="-122"/>
                  <a:cs typeface="+mn-ea"/>
                  <a:sym typeface="思源黑体 CN Medium" panose="020B0600000000000000" pitchFamily="34" charset="-122"/>
                </a:rPr>
                <a:t>5</a:t>
              </a:r>
              <a:r>
                <a:rPr lang="zh-CN" altLang="en-US" dirty="0">
                  <a:solidFill>
                    <a:schemeClr val="tx1">
                      <a:lumMod val="85000"/>
                      <a:lumOff val="15000"/>
                    </a:schemeClr>
                  </a:solidFill>
                  <a:latin typeface="微软雅黑" panose="020B0503020204020204" charset="-122"/>
                  <a:ea typeface="微软雅黑" panose="020B0503020204020204" charset="-122"/>
                  <a:cs typeface="+mn-ea"/>
                  <a:sym typeface="思源黑体 CN Medium" panose="020B0600000000000000" pitchFamily="34" charset="-122"/>
                </a:rPr>
                <a:t>月为“全国安全月”，在全国开展安全活动，组织安全检查，进行全民性的安全宣传教育。其主要活动内容是深入宣传和落实党和国家关于加强安全生产工作重大决策部署和法律法规，普及安全知识、强化安全意识、弘扬安全文化、提升安全素质、营造安全氛围。</a:t>
              </a:r>
              <a:endParaRPr lang="zh-CN" altLang="en-US" dirty="0">
                <a:solidFill>
                  <a:schemeClr val="tx1">
                    <a:lumMod val="85000"/>
                    <a:lumOff val="15000"/>
                  </a:schemeClr>
                </a:solidFill>
                <a:latin typeface="微软雅黑" panose="020B0503020204020204" charset="-122"/>
                <a:ea typeface="微软雅黑" panose="020B0503020204020204" charset="-122"/>
                <a:cs typeface="+mn-ea"/>
                <a:sym typeface="思源黑体 CN Medium" panose="020B0600000000000000" pitchFamily="34" charset="-122"/>
              </a:endParaRPr>
            </a:p>
          </p:txBody>
        </p:sp>
        <p:sp>
          <p:nvSpPr>
            <p:cNvPr id="15" name="左大括号 14"/>
            <p:cNvSpPr/>
            <p:nvPr/>
          </p:nvSpPr>
          <p:spPr>
            <a:xfrm>
              <a:off x="935398" y="2073904"/>
              <a:ext cx="1024128" cy="3156463"/>
            </a:xfrm>
            <a:prstGeom prst="leftBrace">
              <a:avLst>
                <a:gd name="adj1" fmla="val 4300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6" name="左大括号 15"/>
            <p:cNvSpPr/>
            <p:nvPr/>
          </p:nvSpPr>
          <p:spPr>
            <a:xfrm flipH="1">
              <a:off x="7002660" y="2073904"/>
              <a:ext cx="1024128" cy="3156463"/>
            </a:xfrm>
            <a:prstGeom prst="leftBrace">
              <a:avLst>
                <a:gd name="adj1" fmla="val 4300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18" name="图片 17" descr="卡通人物&#10;&#10;AI 生成的内容可能不正确。"/>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14488" y="1823335"/>
              <a:ext cx="3730752" cy="3730752"/>
            </a:xfrm>
            <a:prstGeom prst="rect">
              <a:avLst/>
            </a:prstGeom>
          </p:spPr>
        </p:pic>
      </p:gr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600" advTm="2000">
        <p14:gallery dir="l"/>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1"/>
          <p:cNvSpPr/>
          <p:nvPr/>
        </p:nvSpPr>
        <p:spPr>
          <a:xfrm>
            <a:off x="5614416" y="448641"/>
            <a:ext cx="6577584" cy="6409359"/>
          </a:xfrm>
          <a:prstGeom prst="triangle">
            <a:avLst>
              <a:gd name="adj" fmla="val 100000"/>
            </a:avLst>
          </a:prstGeom>
          <a:blipFill>
            <a:blip r:embed="rId1"/>
            <a:srcRect/>
            <a:stretch>
              <a:fillRect l="-4186" t="81" r="-69682" b="-8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任意多边形: 形状 2"/>
          <p:cNvSpPr/>
          <p:nvPr/>
        </p:nvSpPr>
        <p:spPr>
          <a:xfrm>
            <a:off x="4988840" y="5099972"/>
            <a:ext cx="2994489" cy="1762094"/>
          </a:xfrm>
          <a:custGeom>
            <a:avLst/>
            <a:gdLst>
              <a:gd name="connsiteX0" fmla="*/ 3714500 w 6150951"/>
              <a:gd name="connsiteY0" fmla="*/ 0 h 3619500"/>
              <a:gd name="connsiteX1" fmla="*/ 6150951 w 6150951"/>
              <a:gd name="connsiteY1" fmla="*/ 0 h 3619500"/>
              <a:gd name="connsiteX2" fmla="*/ 2436451 w 6150951"/>
              <a:gd name="connsiteY2" fmla="*/ 3619500 h 3619500"/>
              <a:gd name="connsiteX3" fmla="*/ 0 w 6150951"/>
              <a:gd name="connsiteY3" fmla="*/ 3619500 h 3619500"/>
            </a:gdLst>
            <a:ahLst/>
            <a:cxnLst>
              <a:cxn ang="0">
                <a:pos x="connsiteX0" y="connsiteY0"/>
              </a:cxn>
              <a:cxn ang="0">
                <a:pos x="connsiteX1" y="connsiteY1"/>
              </a:cxn>
              <a:cxn ang="0">
                <a:pos x="connsiteX2" y="connsiteY2"/>
              </a:cxn>
              <a:cxn ang="0">
                <a:pos x="connsiteX3" y="connsiteY3"/>
              </a:cxn>
            </a:cxnLst>
            <a:rect l="l" t="t" r="r" b="b"/>
            <a:pathLst>
              <a:path w="6150951" h="3619500">
                <a:moveTo>
                  <a:pt x="3714500" y="0"/>
                </a:moveTo>
                <a:lnTo>
                  <a:pt x="6150951" y="0"/>
                </a:lnTo>
                <a:lnTo>
                  <a:pt x="2436451" y="3619500"/>
                </a:lnTo>
                <a:lnTo>
                  <a:pt x="0" y="361950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任意多边形: 形状 4"/>
          <p:cNvSpPr/>
          <p:nvPr/>
        </p:nvSpPr>
        <p:spPr>
          <a:xfrm>
            <a:off x="9532258" y="3658496"/>
            <a:ext cx="2659743" cy="2591719"/>
          </a:xfrm>
          <a:custGeom>
            <a:avLst/>
            <a:gdLst>
              <a:gd name="connsiteX0" fmla="*/ 2659743 w 2659743"/>
              <a:gd name="connsiteY0" fmla="*/ 0 h 2591719"/>
              <a:gd name="connsiteX1" fmla="*/ 2659743 w 2659743"/>
              <a:gd name="connsiteY1" fmla="*/ 940515 h 2591719"/>
              <a:gd name="connsiteX2" fmla="*/ 965200 w 2659743"/>
              <a:gd name="connsiteY2" fmla="*/ 2591719 h 2591719"/>
              <a:gd name="connsiteX3" fmla="*/ 0 w 2659743"/>
              <a:gd name="connsiteY3" fmla="*/ 2591719 h 2591719"/>
            </a:gdLst>
            <a:ahLst/>
            <a:cxnLst>
              <a:cxn ang="0">
                <a:pos x="connsiteX0" y="connsiteY0"/>
              </a:cxn>
              <a:cxn ang="0">
                <a:pos x="connsiteX1" y="connsiteY1"/>
              </a:cxn>
              <a:cxn ang="0">
                <a:pos x="connsiteX2" y="connsiteY2"/>
              </a:cxn>
              <a:cxn ang="0">
                <a:pos x="connsiteX3" y="connsiteY3"/>
              </a:cxn>
            </a:cxnLst>
            <a:rect l="l" t="t" r="r" b="b"/>
            <a:pathLst>
              <a:path w="2659743" h="2591719">
                <a:moveTo>
                  <a:pt x="2659743" y="0"/>
                </a:moveTo>
                <a:lnTo>
                  <a:pt x="2659743" y="940515"/>
                </a:lnTo>
                <a:lnTo>
                  <a:pt x="965200" y="2591719"/>
                </a:lnTo>
                <a:lnTo>
                  <a:pt x="0" y="2591719"/>
                </a:lnTo>
                <a:close/>
              </a:path>
            </a:pathLst>
          </a:custGeom>
          <a:solidFill>
            <a:schemeClr val="bg1">
              <a:alpha val="6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6" name="直接连接符 5"/>
          <p:cNvCxnSpPr/>
          <p:nvPr/>
        </p:nvCxnSpPr>
        <p:spPr>
          <a:xfrm flipH="1">
            <a:off x="9486900" y="0"/>
            <a:ext cx="2705100" cy="2705100"/>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a:off x="10363200" y="2597150"/>
            <a:ext cx="1828800" cy="1828800"/>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2743200" y="0"/>
            <a:ext cx="7824987" cy="5532823"/>
            <a:chOff x="2979059" y="1"/>
            <a:chExt cx="3517871" cy="2487385"/>
          </a:xfrm>
        </p:grpSpPr>
        <p:sp>
          <p:nvSpPr>
            <p:cNvPr id="9" name="任意多边形: 形状 8"/>
            <p:cNvSpPr/>
            <p:nvPr/>
          </p:nvSpPr>
          <p:spPr>
            <a:xfrm>
              <a:off x="2979059" y="1"/>
              <a:ext cx="3517871" cy="2487385"/>
            </a:xfrm>
            <a:custGeom>
              <a:avLst/>
              <a:gdLst>
                <a:gd name="connsiteX0" fmla="*/ 2552671 w 3517871"/>
                <a:gd name="connsiteY0" fmla="*/ 0 h 2487385"/>
                <a:gd name="connsiteX1" fmla="*/ 3517871 w 3517871"/>
                <a:gd name="connsiteY1" fmla="*/ 0 h 2487385"/>
                <a:gd name="connsiteX2" fmla="*/ 965200 w 3517871"/>
                <a:gd name="connsiteY2" fmla="*/ 2487385 h 2487385"/>
                <a:gd name="connsiteX3" fmla="*/ 0 w 3517871"/>
                <a:gd name="connsiteY3" fmla="*/ 2487385 h 2487385"/>
              </a:gdLst>
              <a:ahLst/>
              <a:cxnLst>
                <a:cxn ang="0">
                  <a:pos x="connsiteX0" y="connsiteY0"/>
                </a:cxn>
                <a:cxn ang="0">
                  <a:pos x="connsiteX1" y="connsiteY1"/>
                </a:cxn>
                <a:cxn ang="0">
                  <a:pos x="connsiteX2" y="connsiteY2"/>
                </a:cxn>
                <a:cxn ang="0">
                  <a:pos x="connsiteX3" y="connsiteY3"/>
                </a:cxn>
              </a:cxnLst>
              <a:rect l="l" t="t" r="r" b="b"/>
              <a:pathLst>
                <a:path w="3517871" h="2487385">
                  <a:moveTo>
                    <a:pt x="2552671" y="0"/>
                  </a:moveTo>
                  <a:lnTo>
                    <a:pt x="3517871" y="0"/>
                  </a:lnTo>
                  <a:lnTo>
                    <a:pt x="965200" y="2487385"/>
                  </a:lnTo>
                  <a:lnTo>
                    <a:pt x="0" y="2487385"/>
                  </a:lnTo>
                  <a:close/>
                </a:path>
              </a:pathLst>
            </a:custGeom>
            <a:gradFill flip="none" rotWithShape="1">
              <a:gsLst>
                <a:gs pos="0">
                  <a:srgbClr val="CCD3E6">
                    <a:alpha val="20000"/>
                  </a:srgbClr>
                </a:gs>
                <a:gs pos="100000">
                  <a:srgbClr val="CCD3E6">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任意多边形: 形状 9"/>
            <p:cNvSpPr/>
            <p:nvPr/>
          </p:nvSpPr>
          <p:spPr>
            <a:xfrm>
              <a:off x="3516087" y="1"/>
              <a:ext cx="2043243" cy="1050471"/>
            </a:xfrm>
            <a:custGeom>
              <a:avLst/>
              <a:gdLst>
                <a:gd name="connsiteX0" fmla="*/ 1078043 w 2043243"/>
                <a:gd name="connsiteY0" fmla="*/ 0 h 1050471"/>
                <a:gd name="connsiteX1" fmla="*/ 2043243 w 2043243"/>
                <a:gd name="connsiteY1" fmla="*/ 0 h 1050471"/>
                <a:gd name="connsiteX2" fmla="*/ 965200 w 2043243"/>
                <a:gd name="connsiteY2" fmla="*/ 1050471 h 1050471"/>
                <a:gd name="connsiteX3" fmla="*/ 0 w 2043243"/>
                <a:gd name="connsiteY3" fmla="*/ 1050471 h 1050471"/>
              </a:gdLst>
              <a:ahLst/>
              <a:cxnLst>
                <a:cxn ang="0">
                  <a:pos x="connsiteX0" y="connsiteY0"/>
                </a:cxn>
                <a:cxn ang="0">
                  <a:pos x="connsiteX1" y="connsiteY1"/>
                </a:cxn>
                <a:cxn ang="0">
                  <a:pos x="connsiteX2" y="connsiteY2"/>
                </a:cxn>
                <a:cxn ang="0">
                  <a:pos x="connsiteX3" y="connsiteY3"/>
                </a:cxn>
              </a:cxnLst>
              <a:rect l="l" t="t" r="r" b="b"/>
              <a:pathLst>
                <a:path w="2043243" h="1050471">
                  <a:moveTo>
                    <a:pt x="1078043" y="0"/>
                  </a:moveTo>
                  <a:lnTo>
                    <a:pt x="2043243" y="0"/>
                  </a:lnTo>
                  <a:lnTo>
                    <a:pt x="965200" y="1050471"/>
                  </a:lnTo>
                  <a:lnTo>
                    <a:pt x="0" y="1050471"/>
                  </a:lnTo>
                  <a:close/>
                </a:path>
              </a:pathLst>
            </a:custGeom>
            <a:gradFill flip="none" rotWithShape="1">
              <a:gsLst>
                <a:gs pos="0">
                  <a:srgbClr val="CCD3E6">
                    <a:alpha val="40000"/>
                  </a:srgbClr>
                </a:gs>
                <a:gs pos="100000">
                  <a:srgbClr val="CCD3E6">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12" name="任意多边形: 形状 11"/>
          <p:cNvSpPr/>
          <p:nvPr/>
        </p:nvSpPr>
        <p:spPr>
          <a:xfrm>
            <a:off x="0" y="0"/>
            <a:ext cx="1205888" cy="584200"/>
          </a:xfrm>
          <a:custGeom>
            <a:avLst/>
            <a:gdLst>
              <a:gd name="connsiteX0" fmla="*/ 0 w 1205888"/>
              <a:gd name="connsiteY0" fmla="*/ 0 h 584200"/>
              <a:gd name="connsiteX1" fmla="*/ 1205888 w 1205888"/>
              <a:gd name="connsiteY1" fmla="*/ 0 h 584200"/>
              <a:gd name="connsiteX2" fmla="*/ 606354 w 1205888"/>
              <a:gd name="connsiteY2" fmla="*/ 584200 h 584200"/>
              <a:gd name="connsiteX3" fmla="*/ 0 w 1205888"/>
              <a:gd name="connsiteY3" fmla="*/ 584200 h 584200"/>
            </a:gdLst>
            <a:ahLst/>
            <a:cxnLst>
              <a:cxn ang="0">
                <a:pos x="connsiteX0" y="connsiteY0"/>
              </a:cxn>
              <a:cxn ang="0">
                <a:pos x="connsiteX1" y="connsiteY1"/>
              </a:cxn>
              <a:cxn ang="0">
                <a:pos x="connsiteX2" y="connsiteY2"/>
              </a:cxn>
              <a:cxn ang="0">
                <a:pos x="connsiteX3" y="connsiteY3"/>
              </a:cxn>
            </a:cxnLst>
            <a:rect l="l" t="t" r="r" b="b"/>
            <a:pathLst>
              <a:path w="1205888" h="584200">
                <a:moveTo>
                  <a:pt x="0" y="0"/>
                </a:moveTo>
                <a:lnTo>
                  <a:pt x="1205888" y="0"/>
                </a:lnTo>
                <a:lnTo>
                  <a:pt x="606354" y="584200"/>
                </a:lnTo>
                <a:lnTo>
                  <a:pt x="0" y="584200"/>
                </a:ln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13" name="组合 12"/>
          <p:cNvGrpSpPr/>
          <p:nvPr/>
        </p:nvGrpSpPr>
        <p:grpSpPr>
          <a:xfrm>
            <a:off x="2222500" y="2248807"/>
            <a:ext cx="6895193" cy="4609193"/>
            <a:chOff x="2349500" y="2248807"/>
            <a:chExt cx="6895193" cy="4609193"/>
          </a:xfrm>
        </p:grpSpPr>
        <p:cxnSp>
          <p:nvCxnSpPr>
            <p:cNvPr id="14" name="直接连接符 13"/>
            <p:cNvCxnSpPr/>
            <p:nvPr/>
          </p:nvCxnSpPr>
          <p:spPr>
            <a:xfrm flipH="1">
              <a:off x="46355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44069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H="1">
              <a:off x="41783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39497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H="1">
              <a:off x="37211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a:off x="34925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32639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30353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28067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a:off x="25781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H="1">
              <a:off x="23495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grpSp>
      <p:sp>
        <p:nvSpPr>
          <p:cNvPr id="25" name="文本框 24"/>
          <p:cNvSpPr txBox="1"/>
          <p:nvPr/>
        </p:nvSpPr>
        <p:spPr>
          <a:xfrm>
            <a:off x="918936" y="1499634"/>
            <a:ext cx="5875564" cy="1198880"/>
          </a:xfrm>
          <a:prstGeom prst="rect">
            <a:avLst/>
          </a:prstGeom>
          <a:noFill/>
        </p:spPr>
        <p:txBody>
          <a:bodyPr wrap="square" rtlCol="0">
            <a:spAutoFit/>
          </a:bodyPr>
          <a:lstStyle/>
          <a:p>
            <a:r>
              <a:rPr lang="en-US" altLang="zh-CN" sz="7200" dirty="0">
                <a:solidFill>
                  <a:schemeClr val="accent1"/>
                </a:solidFill>
                <a:latin typeface="微软雅黑" panose="020B0503020204020204" charset="-122"/>
                <a:ea typeface="微软雅黑" panose="020B0503020204020204" charset="-122"/>
              </a:rPr>
              <a:t>PART -02.</a:t>
            </a:r>
            <a:endParaRPr lang="en-US" altLang="zh-CN" sz="7200" dirty="0">
              <a:solidFill>
                <a:schemeClr val="accent1"/>
              </a:solidFill>
              <a:latin typeface="微软雅黑" panose="020B0503020204020204" charset="-122"/>
              <a:ea typeface="微软雅黑" panose="020B0503020204020204" charset="-122"/>
            </a:endParaRPr>
          </a:p>
        </p:txBody>
      </p:sp>
      <p:sp>
        <p:nvSpPr>
          <p:cNvPr id="26" name="文本框 25"/>
          <p:cNvSpPr txBox="1"/>
          <p:nvPr/>
        </p:nvSpPr>
        <p:spPr>
          <a:xfrm>
            <a:off x="880836" y="2760932"/>
            <a:ext cx="8733064" cy="1198880"/>
          </a:xfrm>
          <a:prstGeom prst="rect">
            <a:avLst/>
          </a:prstGeom>
          <a:noFill/>
        </p:spPr>
        <p:txBody>
          <a:bodyPr wrap="square" rtlCol="0">
            <a:spAutoFit/>
          </a:bodyPr>
          <a:lstStyle/>
          <a:p>
            <a:r>
              <a:rPr lang="en-US" altLang="zh-CN" sz="7200" dirty="0">
                <a:solidFill>
                  <a:schemeClr val="tx1">
                    <a:lumMod val="85000"/>
                    <a:lumOff val="15000"/>
                  </a:schemeClr>
                </a:solidFill>
                <a:latin typeface="微软雅黑" panose="020B0503020204020204" charset="-122"/>
                <a:ea typeface="微软雅黑" panose="020B0503020204020204" charset="-122"/>
              </a:rPr>
              <a:t>2026</a:t>
            </a:r>
            <a:r>
              <a:rPr lang="zh-CN" altLang="en-US" sz="7200" dirty="0">
                <a:solidFill>
                  <a:schemeClr val="tx1">
                    <a:lumMod val="85000"/>
                    <a:lumOff val="15000"/>
                  </a:schemeClr>
                </a:solidFill>
                <a:latin typeface="微软雅黑" panose="020B0503020204020204" charset="-122"/>
                <a:ea typeface="微软雅黑" panose="020B0503020204020204" charset="-122"/>
              </a:rPr>
              <a:t>年安全生产月</a:t>
            </a:r>
            <a:endParaRPr lang="zh-CN" altLang="en-US" sz="7200" dirty="0">
              <a:solidFill>
                <a:schemeClr val="tx1">
                  <a:lumMod val="85000"/>
                  <a:lumOff val="15000"/>
                </a:schemeClr>
              </a:solidFill>
              <a:latin typeface="微软雅黑" panose="020B0503020204020204" charset="-122"/>
              <a:ea typeface="微软雅黑" panose="020B0503020204020204" charset="-122"/>
            </a:endParaRPr>
          </a:p>
        </p:txBody>
      </p:sp>
      <p:sp>
        <p:nvSpPr>
          <p:cNvPr id="27" name="PA-文本框 88"/>
          <p:cNvSpPr txBox="1"/>
          <p:nvPr>
            <p:custDataLst>
              <p:tags r:id="rId2"/>
            </p:custDataLst>
          </p:nvPr>
        </p:nvSpPr>
        <p:spPr>
          <a:xfrm>
            <a:off x="997258" y="4278836"/>
            <a:ext cx="5111441" cy="802848"/>
          </a:xfrm>
          <a:prstGeom prst="rect">
            <a:avLst/>
          </a:prstGeom>
          <a:noFill/>
        </p:spPr>
        <p:txBody>
          <a:bodyPr wrap="square" lIns="0" tIns="0" rIns="0" bIns="0" rtlCol="0">
            <a:spAutoFit/>
          </a:bodyPr>
          <a:lstStyle/>
          <a:p>
            <a:pPr hangingPunct="0">
              <a:lnSpc>
                <a:spcPct val="150000"/>
              </a:lnSpc>
            </a:pPr>
            <a:r>
              <a:rPr lang="en-US" altLang="zh-CN" sz="1200" dirty="0">
                <a:solidFill>
                  <a:schemeClr val="tx1">
                    <a:lumMod val="65000"/>
                    <a:lumOff val="35000"/>
                  </a:schemeClr>
                </a:solidFill>
                <a:cs typeface="+mn-ea"/>
                <a:sym typeface="+mn-lt"/>
              </a:rPr>
              <a:t>You can also format the appropriate text and adjust the line spacing of the text. You can also format the appropriate text and adjust the line spacing of the text. </a:t>
            </a:r>
            <a:endParaRPr lang="en-US" altLang="zh-CN" sz="1200" dirty="0">
              <a:solidFill>
                <a:schemeClr val="tx1">
                  <a:lumMod val="65000"/>
                  <a:lumOff val="35000"/>
                </a:schemeClr>
              </a:solidFill>
              <a:cs typeface="+mn-ea"/>
              <a:sym typeface="+mn-lt"/>
            </a:endParaRPr>
          </a:p>
        </p:txBody>
      </p:sp>
      <p:sp>
        <p:nvSpPr>
          <p:cNvPr id="28" name="PA-文本框 88"/>
          <p:cNvSpPr txBox="1"/>
          <p:nvPr>
            <p:custDataLst>
              <p:tags r:id="rId3"/>
            </p:custDataLst>
          </p:nvPr>
        </p:nvSpPr>
        <p:spPr>
          <a:xfrm>
            <a:off x="1487721" y="412373"/>
            <a:ext cx="5616902" cy="215444"/>
          </a:xfrm>
          <a:prstGeom prst="rect">
            <a:avLst/>
          </a:prstGeom>
          <a:noFill/>
        </p:spPr>
        <p:txBody>
          <a:bodyPr wrap="square" lIns="0" tIns="0" rIns="0" bIns="0" rtlCol="0">
            <a:spAutoFit/>
          </a:bodyPr>
          <a:lstStyle/>
          <a:p>
            <a:pPr algn="dist" hangingPunct="0"/>
            <a:r>
              <a:rPr lang="zh-CN" altLang="en-US"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mn-ea"/>
                <a:sym typeface="+mn-lt"/>
              </a:rPr>
              <a:t>人人讲安全、个个会应急</a:t>
            </a:r>
            <a:r>
              <a:rPr lang="en-US" altLang="zh-CN"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mn-ea"/>
                <a:sym typeface="+mn-lt"/>
              </a:rPr>
              <a:t>——</a:t>
            </a:r>
            <a:r>
              <a:rPr lang="zh-CN" altLang="en-US"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mn-ea"/>
                <a:sym typeface="+mn-lt"/>
              </a:rPr>
              <a:t>查找身边安全隐患</a:t>
            </a:r>
            <a:endParaRPr lang="zh-CN" altLang="en-US"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mn-ea"/>
              <a:sym typeface="+mn-lt"/>
            </a:endParaRPr>
          </a:p>
        </p:txBody>
      </p:sp>
      <p:grpSp>
        <p:nvGrpSpPr>
          <p:cNvPr id="29" name="组合 28"/>
          <p:cNvGrpSpPr/>
          <p:nvPr/>
        </p:nvGrpSpPr>
        <p:grpSpPr>
          <a:xfrm rot="16200000" flipH="1">
            <a:off x="1382660" y="5334898"/>
            <a:ext cx="206485" cy="914400"/>
            <a:chOff x="8290832" y="4887686"/>
            <a:chExt cx="296617" cy="1313542"/>
          </a:xfrm>
          <a:solidFill>
            <a:schemeClr val="accent1"/>
          </a:solidFill>
        </p:grpSpPr>
        <p:grpSp>
          <p:nvGrpSpPr>
            <p:cNvPr id="30" name="组合 29"/>
            <p:cNvGrpSpPr/>
            <p:nvPr/>
          </p:nvGrpSpPr>
          <p:grpSpPr>
            <a:xfrm>
              <a:off x="8452757" y="5040086"/>
              <a:ext cx="134692" cy="1161142"/>
              <a:chOff x="8490857" y="4963886"/>
              <a:chExt cx="134692" cy="1161142"/>
            </a:xfrm>
            <a:grpFill/>
          </p:grpSpPr>
          <p:sp>
            <p:nvSpPr>
              <p:cNvPr id="37" name="等腰三角形 36"/>
              <p:cNvSpPr/>
              <p:nvPr/>
            </p:nvSpPr>
            <p:spPr>
              <a:xfrm>
                <a:off x="8490857" y="4963886"/>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等腰三角形 37"/>
              <p:cNvSpPr/>
              <p:nvPr/>
            </p:nvSpPr>
            <p:spPr>
              <a:xfrm>
                <a:off x="8490857" y="5225143"/>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p:cNvSpPr/>
              <p:nvPr/>
            </p:nvSpPr>
            <p:spPr>
              <a:xfrm>
                <a:off x="8490857" y="5486400"/>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等腰三角形 39"/>
              <p:cNvSpPr/>
              <p:nvPr/>
            </p:nvSpPr>
            <p:spPr>
              <a:xfrm>
                <a:off x="8490857" y="5747657"/>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等腰三角形 40"/>
              <p:cNvSpPr/>
              <p:nvPr/>
            </p:nvSpPr>
            <p:spPr>
              <a:xfrm>
                <a:off x="8490857" y="6008914"/>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p:nvPr/>
          </p:nvGrpSpPr>
          <p:grpSpPr>
            <a:xfrm>
              <a:off x="8290832" y="4887686"/>
              <a:ext cx="134692" cy="1161142"/>
              <a:chOff x="8490857" y="4963886"/>
              <a:chExt cx="134692" cy="1161142"/>
            </a:xfrm>
            <a:grpFill/>
          </p:grpSpPr>
          <p:sp>
            <p:nvSpPr>
              <p:cNvPr id="32" name="等腰三角形 31"/>
              <p:cNvSpPr/>
              <p:nvPr/>
            </p:nvSpPr>
            <p:spPr>
              <a:xfrm>
                <a:off x="8490857" y="4963886"/>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等腰三角形 32"/>
              <p:cNvSpPr/>
              <p:nvPr/>
            </p:nvSpPr>
            <p:spPr>
              <a:xfrm>
                <a:off x="8490857" y="5225143"/>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等腰三角形 33"/>
              <p:cNvSpPr/>
              <p:nvPr/>
            </p:nvSpPr>
            <p:spPr>
              <a:xfrm>
                <a:off x="8490857" y="5486400"/>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等腰三角形 34"/>
              <p:cNvSpPr/>
              <p:nvPr/>
            </p:nvSpPr>
            <p:spPr>
              <a:xfrm>
                <a:off x="8490857" y="5747657"/>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等腰三角形 35"/>
              <p:cNvSpPr/>
              <p:nvPr/>
            </p:nvSpPr>
            <p:spPr>
              <a:xfrm>
                <a:off x="8490857" y="6008914"/>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250" advTm="2000">
        <p14:switch dir="r"/>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decel="10000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to="" calcmode="lin" valueType="num">
                                      <p:cBhvr>
                                        <p:cTn id="7" dur="500" fill="hold">
                                          <p:stCondLst>
                                            <p:cond delay="0"/>
                                          </p:stCondLst>
                                        </p:cTn>
                                        <p:tgtEl>
                                          <p:spTgt spid="25"/>
                                        </p:tgtEl>
                                        <p:attrNameLst>
                                          <p:attrName>ppt_w</p:attrName>
                                        </p:attrNameLst>
                                      </p:cBhvr>
                                      <p:tavLst>
                                        <p:tav tm="0" fmla="$">
                                          <p:val>
                                            <p:fltVal val="0"/>
                                          </p:val>
                                        </p:tav>
                                        <p:tav tm="100000" fmla="$">
                                          <p:val>
                                            <p:strVal val="#ppt_w"/>
                                          </p:val>
                                        </p:tav>
                                      </p:tavLst>
                                    </p:anim>
                                    <p:anim to="" calcmode="lin" valueType="num">
                                      <p:cBhvr>
                                        <p:cTn id="8" dur="500" fill="hold">
                                          <p:stCondLst>
                                            <p:cond delay="0"/>
                                          </p:stCondLst>
                                        </p:cTn>
                                        <p:tgtEl>
                                          <p:spTgt spid="25"/>
                                        </p:tgtEl>
                                        <p:attrNameLst>
                                          <p:attrName>ppt_h</p:attrName>
                                        </p:attrNameLst>
                                      </p:cBhvr>
                                      <p:tavLst>
                                        <p:tav tm="0" fmla="$">
                                          <p:val>
                                            <p:fltVal val="0"/>
                                          </p:val>
                                        </p:tav>
                                        <p:tav tm="100000" fmla="$">
                                          <p:val>
                                            <p:strVal val="#ppt_h"/>
                                          </p:val>
                                        </p:tav>
                                      </p:tavLst>
                                    </p:anim>
                                    <p:anim from="0" to="1" calcmode="lin" valueType="num">
                                      <p:cBhvr>
                                        <p:cTn id="9" dur="500" fill="hold">
                                          <p:stCondLst>
                                            <p:cond delay="0"/>
                                          </p:stCondLst>
                                        </p:cTn>
                                        <p:tgtEl>
                                          <p:spTgt spid="25"/>
                                        </p:tgtEl>
                                        <p:attrNameLst>
                                          <p:attrName>style.opacity</p:attrName>
                                        </p:attrNameLst>
                                      </p:cBhvr>
                                    </p:anim>
                                  </p:childTnLst>
                                </p:cTn>
                              </p:par>
                            </p:childTnLst>
                          </p:cTn>
                        </p:par>
                        <p:par>
                          <p:cTn id="10" fill="hold">
                            <p:stCondLst>
                              <p:cond delay="500"/>
                            </p:stCondLst>
                            <p:childTnLst>
                              <p:par>
                                <p:cTn id="11" presetID="10" presetClass="entr" presetSubtype="0" decel="100000" fill="hold" grpId="0" nodeType="afterEffect">
                                  <p:stCondLst>
                                    <p:cond delay="0"/>
                                  </p:stCondLst>
                                  <p:iterate type="lt">
                                    <p:tmPct val="10000"/>
                                  </p:iterate>
                                  <p:childTnLst>
                                    <p:set>
                                      <p:cBhvr>
                                        <p:cTn id="12" dur="1" fill="hold">
                                          <p:stCondLst>
                                            <p:cond delay="0"/>
                                          </p:stCondLst>
                                        </p:cTn>
                                        <p:tgtEl>
                                          <p:spTgt spid="26"/>
                                        </p:tgtEl>
                                        <p:attrNameLst>
                                          <p:attrName>style.visibility</p:attrName>
                                        </p:attrNameLst>
                                      </p:cBhvr>
                                      <p:to>
                                        <p:strVal val="visible"/>
                                      </p:to>
                                    </p:set>
                                    <p:anim to="" calcmode="lin" valueType="num">
                                      <p:cBhvr>
                                        <p:cTn id="13" dur="500" fill="hold">
                                          <p:stCondLst>
                                            <p:cond delay="0"/>
                                          </p:stCondLst>
                                        </p:cTn>
                                        <p:tgtEl>
                                          <p:spTgt spid="26"/>
                                        </p:tgtEl>
                                        <p:attrNameLst>
                                          <p:attrName>ppt_w</p:attrName>
                                        </p:attrNameLst>
                                      </p:cBhvr>
                                      <p:tavLst>
                                        <p:tav tm="0" fmla="$">
                                          <p:val>
                                            <p:fltVal val="0"/>
                                          </p:val>
                                        </p:tav>
                                        <p:tav tm="100000" fmla="$">
                                          <p:val>
                                            <p:strVal val="#ppt_w"/>
                                          </p:val>
                                        </p:tav>
                                      </p:tavLst>
                                    </p:anim>
                                    <p:anim to="" calcmode="lin" valueType="num">
                                      <p:cBhvr>
                                        <p:cTn id="14" dur="500" fill="hold">
                                          <p:stCondLst>
                                            <p:cond delay="0"/>
                                          </p:stCondLst>
                                        </p:cTn>
                                        <p:tgtEl>
                                          <p:spTgt spid="26"/>
                                        </p:tgtEl>
                                        <p:attrNameLst>
                                          <p:attrName>ppt_h</p:attrName>
                                        </p:attrNameLst>
                                      </p:cBhvr>
                                      <p:tavLst>
                                        <p:tav tm="0" fmla="$">
                                          <p:val>
                                            <p:fltVal val="0"/>
                                          </p:val>
                                        </p:tav>
                                        <p:tav tm="100000" fmla="$">
                                          <p:val>
                                            <p:strVal val="#ppt_h"/>
                                          </p:val>
                                        </p:tav>
                                      </p:tavLst>
                                    </p:anim>
                                    <p:anim from="0" to="1" calcmode="lin" valueType="num">
                                      <p:cBhvr>
                                        <p:cTn id="15" dur="500" fill="hold">
                                          <p:stCondLst>
                                            <p:cond delay="0"/>
                                          </p:stCondLst>
                                        </p:cTn>
                                        <p:tgtEl>
                                          <p:spTgt spid="26"/>
                                        </p:tgtEl>
                                        <p:attrNameLst>
                                          <p:attrName>style.opacity</p:attrName>
                                        </p:attrNameLst>
                                      </p:cBhvr>
                                    </p:anim>
                                  </p:childTnLst>
                                </p:cTn>
                              </p:par>
                            </p:childTnLst>
                          </p:cTn>
                        </p:par>
                        <p:par>
                          <p:cTn id="16" fill="hold">
                            <p:stCondLst>
                              <p:cond delay="1450"/>
                            </p:stCondLst>
                            <p:childTnLst>
                              <p:par>
                                <p:cTn id="17" presetID="22" presetClass="entr" presetSubtype="4"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par>
                          <p:cTn id="20" fill="hold">
                            <p:stCondLst>
                              <p:cond delay="1950"/>
                            </p:stCondLst>
                            <p:childTnLst>
                              <p:par>
                                <p:cTn id="21" presetID="10"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par>
                          <p:cTn id="24" fill="hold">
                            <p:stCondLst>
                              <p:cond delay="2450"/>
                            </p:stCondLst>
                            <p:childTnLst>
                              <p:par>
                                <p:cTn id="25" presetID="10" presetClass="entr" presetSubtype="0"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353312" y="402336"/>
            <a:ext cx="3149600" cy="521970"/>
          </a:xfrm>
          <a:prstGeom prst="rect">
            <a:avLst/>
          </a:prstGeom>
          <a:noFill/>
        </p:spPr>
        <p:txBody>
          <a:bodyPr wrap="none" rtlCol="0">
            <a:spAutoFit/>
          </a:bodyPr>
          <a:lstStyle/>
          <a:p>
            <a:r>
              <a:rPr lang="en-US" altLang="zh-CN" sz="2800" dirty="0">
                <a:solidFill>
                  <a:schemeClr val="tx1">
                    <a:lumMod val="85000"/>
                    <a:lumOff val="15000"/>
                  </a:schemeClr>
                </a:solidFill>
                <a:latin typeface="微软雅黑" panose="020B0503020204020204" charset="-122"/>
                <a:ea typeface="微软雅黑" panose="020B0503020204020204" charset="-122"/>
              </a:rPr>
              <a:t>2026</a:t>
            </a:r>
            <a:r>
              <a:rPr lang="zh-CN" altLang="en-US" sz="2800" dirty="0">
                <a:solidFill>
                  <a:schemeClr val="tx1">
                    <a:lumMod val="85000"/>
                    <a:lumOff val="15000"/>
                  </a:schemeClr>
                </a:solidFill>
                <a:latin typeface="微软雅黑" panose="020B0503020204020204" charset="-122"/>
                <a:ea typeface="微软雅黑" panose="020B0503020204020204" charset="-122"/>
              </a:rPr>
              <a:t>年安全生产月</a:t>
            </a:r>
            <a:endParaRPr lang="zh-CN" altLang="en-US" sz="2800" dirty="0">
              <a:solidFill>
                <a:schemeClr val="tx1">
                  <a:lumMod val="85000"/>
                  <a:lumOff val="15000"/>
                </a:schemeClr>
              </a:solidFill>
              <a:latin typeface="微软雅黑" panose="020B0503020204020204" charset="-122"/>
              <a:ea typeface="微软雅黑" panose="020B0503020204020204" charset="-122"/>
            </a:endParaRPr>
          </a:p>
        </p:txBody>
      </p:sp>
      <p:grpSp>
        <p:nvGrpSpPr>
          <p:cNvPr id="12" name="组合 11"/>
          <p:cNvGrpSpPr/>
          <p:nvPr/>
        </p:nvGrpSpPr>
        <p:grpSpPr>
          <a:xfrm>
            <a:off x="1439590" y="1483359"/>
            <a:ext cx="9712458" cy="4370832"/>
            <a:chOff x="1439590" y="1483359"/>
            <a:chExt cx="9712458" cy="4370832"/>
          </a:xfrm>
        </p:grpSpPr>
        <p:sp>
          <p:nvSpPr>
            <p:cNvPr id="3" name="矩形: 剪去对角 2"/>
            <p:cNvSpPr/>
            <p:nvPr/>
          </p:nvSpPr>
          <p:spPr>
            <a:xfrm>
              <a:off x="5663946" y="2097024"/>
              <a:ext cx="5389626" cy="3143504"/>
            </a:xfrm>
            <a:prstGeom prst="snip2DiagRect">
              <a:avLst/>
            </a:prstGeom>
            <a:solidFill>
              <a:schemeClr val="bg1">
                <a:lumMod val="9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4400"/>
              <a:endParaRPr lang="zh-CN" altLang="en-US" sz="2000" b="1" dirty="0">
                <a:solidFill>
                  <a:schemeClr val="tx1">
                    <a:lumMod val="75000"/>
                    <a:lumOff val="25000"/>
                  </a:schemeClr>
                </a:solidFill>
                <a:latin typeface="微软雅黑" panose="020B0503020204020204" charset="-122"/>
                <a:ea typeface="微软雅黑" panose="020B0503020204020204" charset="-122"/>
                <a:sym typeface="思源黑体 CN Medium" panose="020B0600000000000000" pitchFamily="34" charset="-122"/>
              </a:endParaRPr>
            </a:p>
          </p:txBody>
        </p:sp>
        <p:sp>
          <p:nvSpPr>
            <p:cNvPr id="7" name="文本框 6"/>
            <p:cNvSpPr txBox="1"/>
            <p:nvPr/>
          </p:nvSpPr>
          <p:spPr>
            <a:xfrm>
              <a:off x="5961150" y="2824301"/>
              <a:ext cx="4639770" cy="1688949"/>
            </a:xfrm>
            <a:prstGeom prst="rect">
              <a:avLst/>
            </a:prstGeom>
            <a:noFill/>
            <a:ln w="5715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0000" tIns="90000" rIns="90000" bIns="90000" numCol="1" spcCol="0" rtlCol="0" fromWordArt="0" anchor="t" anchorCtr="0" forceAA="0" compatLnSpc="1">
              <a:noAutofit/>
            </a:bodyPr>
            <a:lstStyle>
              <a:defPPr>
                <a:defRPr lang="zh-CN"/>
              </a:defPPr>
              <a:lvl1pPr lvl="0">
                <a:lnSpc>
                  <a:spcPct val="150000"/>
                </a:lnSpc>
                <a:defRPr>
                  <a:solidFill>
                    <a:schemeClr val="tx1">
                      <a:lumMod val="85000"/>
                      <a:lumOff val="15000"/>
                    </a:schemeClr>
                  </a:solidFill>
                  <a:latin typeface="思源黑体 CN Medium" panose="020B0600000000000000" pitchFamily="34" charset="-122"/>
                  <a:ea typeface="思源黑体 CN Medium" panose="020B0600000000000000" pitchFamily="34" charset="-122"/>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dirty="0">
                  <a:latin typeface="微软雅黑" panose="020B0503020204020204" charset="-122"/>
                  <a:ea typeface="微软雅黑" panose="020B0503020204020204" charset="-122"/>
                  <a:sym typeface="思源黑体 CN Medium" panose="020B0600000000000000" pitchFamily="34" charset="-122"/>
                </a:rPr>
                <a:t>2026</a:t>
              </a:r>
              <a:r>
                <a:rPr lang="zh-CN" altLang="en-US" dirty="0">
                  <a:latin typeface="微软雅黑" panose="020B0503020204020204" charset="-122"/>
                  <a:ea typeface="微软雅黑" panose="020B0503020204020204" charset="-122"/>
                  <a:sym typeface="思源黑体 CN Medium" panose="020B0600000000000000" pitchFamily="34" charset="-122"/>
                </a:rPr>
                <a:t>年</a:t>
              </a:r>
              <a:r>
                <a:rPr lang="en-US" altLang="zh-CN" dirty="0">
                  <a:latin typeface="微软雅黑" panose="020B0503020204020204" charset="-122"/>
                  <a:ea typeface="微软雅黑" panose="020B0503020204020204" charset="-122"/>
                  <a:sym typeface="思源黑体 CN Medium" panose="020B0600000000000000" pitchFamily="34" charset="-122"/>
                </a:rPr>
                <a:t>6</a:t>
              </a:r>
              <a:r>
                <a:rPr lang="zh-CN" altLang="en-US" dirty="0">
                  <a:latin typeface="微软雅黑" panose="020B0503020204020204" charset="-122"/>
                  <a:ea typeface="微软雅黑" panose="020B0503020204020204" charset="-122"/>
                  <a:sym typeface="思源黑体 CN Medium" panose="020B0600000000000000" pitchFamily="34" charset="-122"/>
                </a:rPr>
                <a:t>月，国家应急管理部发布了第</a:t>
              </a:r>
              <a:r>
                <a:rPr lang="en-US" altLang="zh-CN" dirty="0">
                  <a:latin typeface="微软雅黑" panose="020B0503020204020204" charset="-122"/>
                  <a:ea typeface="微软雅黑" panose="020B0503020204020204" charset="-122"/>
                  <a:sym typeface="思源黑体 CN Medium" panose="020B0600000000000000" pitchFamily="34" charset="-122"/>
                </a:rPr>
                <a:t>25</a:t>
              </a:r>
              <a:r>
                <a:rPr lang="zh-CN" altLang="en-US" dirty="0">
                  <a:latin typeface="微软雅黑" panose="020B0503020204020204" charset="-122"/>
                  <a:ea typeface="微软雅黑" panose="020B0503020204020204" charset="-122"/>
                  <a:sym typeface="思源黑体 CN Medium" panose="020B0600000000000000" pitchFamily="34" charset="-122"/>
                </a:rPr>
                <a:t>个“安全生产月”通知，今年的主题是“人人讲安全、个个会应急</a:t>
              </a:r>
              <a:r>
                <a:rPr lang="en-US" altLang="zh-CN" dirty="0">
                  <a:latin typeface="微软雅黑" panose="020B0503020204020204" charset="-122"/>
                  <a:ea typeface="微软雅黑" panose="020B0503020204020204" charset="-122"/>
                  <a:sym typeface="思源黑体 CN Medium" panose="020B0600000000000000" pitchFamily="34" charset="-122"/>
                </a:rPr>
                <a:t>——XXXX</a:t>
              </a:r>
              <a:r>
                <a:rPr lang="zh-CN" altLang="en-US" dirty="0">
                  <a:latin typeface="微软雅黑" panose="020B0503020204020204" charset="-122"/>
                  <a:ea typeface="微软雅黑" panose="020B0503020204020204" charset="-122"/>
                  <a:sym typeface="思源黑体 CN Medium" panose="020B0600000000000000" pitchFamily="34" charset="-122"/>
                </a:rPr>
                <a:t>”。</a:t>
              </a:r>
              <a:endParaRPr lang="zh-CN" altLang="en-US" dirty="0">
                <a:latin typeface="微软雅黑" panose="020B0503020204020204" charset="-122"/>
                <a:ea typeface="微软雅黑" panose="020B0503020204020204" charset="-122"/>
                <a:sym typeface="思源黑体 CN Medium" panose="020B0600000000000000" pitchFamily="34" charset="-122"/>
              </a:endParaRPr>
            </a:p>
          </p:txBody>
        </p:sp>
        <p:pic>
          <p:nvPicPr>
            <p:cNvPr id="10" name="图片 9" descr="图片包含 玩具, 乐高, 游戏机, 装满&#10;&#10;AI 生成的内容可能不正确。"/>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439590" y="1483359"/>
              <a:ext cx="4370832" cy="4370832"/>
            </a:xfrm>
            <a:prstGeom prst="rect">
              <a:avLst/>
            </a:prstGeom>
          </p:spPr>
        </p:pic>
        <p:sp>
          <p:nvSpPr>
            <p:cNvPr id="11" name="L 形 10"/>
            <p:cNvSpPr/>
            <p:nvPr/>
          </p:nvSpPr>
          <p:spPr>
            <a:xfrm rot="16200000">
              <a:off x="10371760" y="4534352"/>
              <a:ext cx="780288" cy="780288"/>
            </a:xfrm>
            <a:prstGeom prst="corner">
              <a:avLst>
                <a:gd name="adj1" fmla="val 20811"/>
                <a:gd name="adj2" fmla="val 2243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2"/>
    </p:custDataLst>
  </p:cSld>
  <p:clrMapOvr>
    <a:masterClrMapping/>
  </p:clrMapOvr>
  <mc:AlternateContent xmlns:mc="http://schemas.openxmlformats.org/markup-compatibility/2006">
    <mc:Choice xmlns:p14="http://schemas.microsoft.com/office/powerpoint/2010/main" Requires="p14">
      <p:transition spd="slow" p14:dur="1200" advTm="2000">
        <p14:prism/>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1"/>
          <p:cNvSpPr/>
          <p:nvPr/>
        </p:nvSpPr>
        <p:spPr>
          <a:xfrm>
            <a:off x="5614416" y="448641"/>
            <a:ext cx="6577584" cy="6409359"/>
          </a:xfrm>
          <a:prstGeom prst="triangle">
            <a:avLst>
              <a:gd name="adj" fmla="val 100000"/>
            </a:avLst>
          </a:prstGeom>
          <a:blipFill>
            <a:blip r:embed="rId1"/>
            <a:srcRect/>
            <a:stretch>
              <a:fillRect l="-4186" t="81" r="-69682" b="-8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任意多边形: 形状 2"/>
          <p:cNvSpPr/>
          <p:nvPr/>
        </p:nvSpPr>
        <p:spPr>
          <a:xfrm>
            <a:off x="4988840" y="5099972"/>
            <a:ext cx="2994489" cy="1762094"/>
          </a:xfrm>
          <a:custGeom>
            <a:avLst/>
            <a:gdLst>
              <a:gd name="connsiteX0" fmla="*/ 3714500 w 6150951"/>
              <a:gd name="connsiteY0" fmla="*/ 0 h 3619500"/>
              <a:gd name="connsiteX1" fmla="*/ 6150951 w 6150951"/>
              <a:gd name="connsiteY1" fmla="*/ 0 h 3619500"/>
              <a:gd name="connsiteX2" fmla="*/ 2436451 w 6150951"/>
              <a:gd name="connsiteY2" fmla="*/ 3619500 h 3619500"/>
              <a:gd name="connsiteX3" fmla="*/ 0 w 6150951"/>
              <a:gd name="connsiteY3" fmla="*/ 3619500 h 3619500"/>
            </a:gdLst>
            <a:ahLst/>
            <a:cxnLst>
              <a:cxn ang="0">
                <a:pos x="connsiteX0" y="connsiteY0"/>
              </a:cxn>
              <a:cxn ang="0">
                <a:pos x="connsiteX1" y="connsiteY1"/>
              </a:cxn>
              <a:cxn ang="0">
                <a:pos x="connsiteX2" y="connsiteY2"/>
              </a:cxn>
              <a:cxn ang="0">
                <a:pos x="connsiteX3" y="connsiteY3"/>
              </a:cxn>
            </a:cxnLst>
            <a:rect l="l" t="t" r="r" b="b"/>
            <a:pathLst>
              <a:path w="6150951" h="3619500">
                <a:moveTo>
                  <a:pt x="3714500" y="0"/>
                </a:moveTo>
                <a:lnTo>
                  <a:pt x="6150951" y="0"/>
                </a:lnTo>
                <a:lnTo>
                  <a:pt x="2436451" y="3619500"/>
                </a:lnTo>
                <a:lnTo>
                  <a:pt x="0" y="3619500"/>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任意多边形: 形状 4"/>
          <p:cNvSpPr/>
          <p:nvPr/>
        </p:nvSpPr>
        <p:spPr>
          <a:xfrm>
            <a:off x="9532258" y="3658496"/>
            <a:ext cx="2659743" cy="2591719"/>
          </a:xfrm>
          <a:custGeom>
            <a:avLst/>
            <a:gdLst>
              <a:gd name="connsiteX0" fmla="*/ 2659743 w 2659743"/>
              <a:gd name="connsiteY0" fmla="*/ 0 h 2591719"/>
              <a:gd name="connsiteX1" fmla="*/ 2659743 w 2659743"/>
              <a:gd name="connsiteY1" fmla="*/ 940515 h 2591719"/>
              <a:gd name="connsiteX2" fmla="*/ 965200 w 2659743"/>
              <a:gd name="connsiteY2" fmla="*/ 2591719 h 2591719"/>
              <a:gd name="connsiteX3" fmla="*/ 0 w 2659743"/>
              <a:gd name="connsiteY3" fmla="*/ 2591719 h 2591719"/>
            </a:gdLst>
            <a:ahLst/>
            <a:cxnLst>
              <a:cxn ang="0">
                <a:pos x="connsiteX0" y="connsiteY0"/>
              </a:cxn>
              <a:cxn ang="0">
                <a:pos x="connsiteX1" y="connsiteY1"/>
              </a:cxn>
              <a:cxn ang="0">
                <a:pos x="connsiteX2" y="connsiteY2"/>
              </a:cxn>
              <a:cxn ang="0">
                <a:pos x="connsiteX3" y="connsiteY3"/>
              </a:cxn>
            </a:cxnLst>
            <a:rect l="l" t="t" r="r" b="b"/>
            <a:pathLst>
              <a:path w="2659743" h="2591719">
                <a:moveTo>
                  <a:pt x="2659743" y="0"/>
                </a:moveTo>
                <a:lnTo>
                  <a:pt x="2659743" y="940515"/>
                </a:lnTo>
                <a:lnTo>
                  <a:pt x="965200" y="2591719"/>
                </a:lnTo>
                <a:lnTo>
                  <a:pt x="0" y="2591719"/>
                </a:lnTo>
                <a:close/>
              </a:path>
            </a:pathLst>
          </a:custGeom>
          <a:solidFill>
            <a:schemeClr val="bg1">
              <a:alpha val="6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cxnSp>
        <p:nvCxnSpPr>
          <p:cNvPr id="6" name="直接连接符 5"/>
          <p:cNvCxnSpPr/>
          <p:nvPr/>
        </p:nvCxnSpPr>
        <p:spPr>
          <a:xfrm flipH="1">
            <a:off x="9486900" y="0"/>
            <a:ext cx="2705100" cy="2705100"/>
          </a:xfrm>
          <a:prstGeom prst="line">
            <a:avLst/>
          </a:prstGeom>
          <a:ln w="762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a:off x="10363200" y="2597150"/>
            <a:ext cx="1828800" cy="1828800"/>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2743200" y="0"/>
            <a:ext cx="7824987" cy="5532823"/>
            <a:chOff x="2979059" y="1"/>
            <a:chExt cx="3517871" cy="2487385"/>
          </a:xfrm>
        </p:grpSpPr>
        <p:sp>
          <p:nvSpPr>
            <p:cNvPr id="9" name="任意多边形: 形状 8"/>
            <p:cNvSpPr/>
            <p:nvPr/>
          </p:nvSpPr>
          <p:spPr>
            <a:xfrm>
              <a:off x="2979059" y="1"/>
              <a:ext cx="3517871" cy="2487385"/>
            </a:xfrm>
            <a:custGeom>
              <a:avLst/>
              <a:gdLst>
                <a:gd name="connsiteX0" fmla="*/ 2552671 w 3517871"/>
                <a:gd name="connsiteY0" fmla="*/ 0 h 2487385"/>
                <a:gd name="connsiteX1" fmla="*/ 3517871 w 3517871"/>
                <a:gd name="connsiteY1" fmla="*/ 0 h 2487385"/>
                <a:gd name="connsiteX2" fmla="*/ 965200 w 3517871"/>
                <a:gd name="connsiteY2" fmla="*/ 2487385 h 2487385"/>
                <a:gd name="connsiteX3" fmla="*/ 0 w 3517871"/>
                <a:gd name="connsiteY3" fmla="*/ 2487385 h 2487385"/>
              </a:gdLst>
              <a:ahLst/>
              <a:cxnLst>
                <a:cxn ang="0">
                  <a:pos x="connsiteX0" y="connsiteY0"/>
                </a:cxn>
                <a:cxn ang="0">
                  <a:pos x="connsiteX1" y="connsiteY1"/>
                </a:cxn>
                <a:cxn ang="0">
                  <a:pos x="connsiteX2" y="connsiteY2"/>
                </a:cxn>
                <a:cxn ang="0">
                  <a:pos x="connsiteX3" y="connsiteY3"/>
                </a:cxn>
              </a:cxnLst>
              <a:rect l="l" t="t" r="r" b="b"/>
              <a:pathLst>
                <a:path w="3517871" h="2487385">
                  <a:moveTo>
                    <a:pt x="2552671" y="0"/>
                  </a:moveTo>
                  <a:lnTo>
                    <a:pt x="3517871" y="0"/>
                  </a:lnTo>
                  <a:lnTo>
                    <a:pt x="965200" y="2487385"/>
                  </a:lnTo>
                  <a:lnTo>
                    <a:pt x="0" y="2487385"/>
                  </a:lnTo>
                  <a:close/>
                </a:path>
              </a:pathLst>
            </a:custGeom>
            <a:gradFill flip="none" rotWithShape="1">
              <a:gsLst>
                <a:gs pos="0">
                  <a:srgbClr val="CCD3E6">
                    <a:alpha val="20000"/>
                  </a:srgbClr>
                </a:gs>
                <a:gs pos="100000">
                  <a:srgbClr val="CCD3E6">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任意多边形: 形状 9"/>
            <p:cNvSpPr/>
            <p:nvPr/>
          </p:nvSpPr>
          <p:spPr>
            <a:xfrm>
              <a:off x="3516087" y="1"/>
              <a:ext cx="2043243" cy="1050471"/>
            </a:xfrm>
            <a:custGeom>
              <a:avLst/>
              <a:gdLst>
                <a:gd name="connsiteX0" fmla="*/ 1078043 w 2043243"/>
                <a:gd name="connsiteY0" fmla="*/ 0 h 1050471"/>
                <a:gd name="connsiteX1" fmla="*/ 2043243 w 2043243"/>
                <a:gd name="connsiteY1" fmla="*/ 0 h 1050471"/>
                <a:gd name="connsiteX2" fmla="*/ 965200 w 2043243"/>
                <a:gd name="connsiteY2" fmla="*/ 1050471 h 1050471"/>
                <a:gd name="connsiteX3" fmla="*/ 0 w 2043243"/>
                <a:gd name="connsiteY3" fmla="*/ 1050471 h 1050471"/>
              </a:gdLst>
              <a:ahLst/>
              <a:cxnLst>
                <a:cxn ang="0">
                  <a:pos x="connsiteX0" y="connsiteY0"/>
                </a:cxn>
                <a:cxn ang="0">
                  <a:pos x="connsiteX1" y="connsiteY1"/>
                </a:cxn>
                <a:cxn ang="0">
                  <a:pos x="connsiteX2" y="connsiteY2"/>
                </a:cxn>
                <a:cxn ang="0">
                  <a:pos x="connsiteX3" y="connsiteY3"/>
                </a:cxn>
              </a:cxnLst>
              <a:rect l="l" t="t" r="r" b="b"/>
              <a:pathLst>
                <a:path w="2043243" h="1050471">
                  <a:moveTo>
                    <a:pt x="1078043" y="0"/>
                  </a:moveTo>
                  <a:lnTo>
                    <a:pt x="2043243" y="0"/>
                  </a:lnTo>
                  <a:lnTo>
                    <a:pt x="965200" y="1050471"/>
                  </a:lnTo>
                  <a:lnTo>
                    <a:pt x="0" y="1050471"/>
                  </a:lnTo>
                  <a:close/>
                </a:path>
              </a:pathLst>
            </a:custGeom>
            <a:gradFill flip="none" rotWithShape="1">
              <a:gsLst>
                <a:gs pos="0">
                  <a:srgbClr val="CCD3E6">
                    <a:alpha val="40000"/>
                  </a:srgbClr>
                </a:gs>
                <a:gs pos="100000">
                  <a:srgbClr val="CCD3E6">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12" name="任意多边形: 形状 11"/>
          <p:cNvSpPr/>
          <p:nvPr/>
        </p:nvSpPr>
        <p:spPr>
          <a:xfrm>
            <a:off x="0" y="0"/>
            <a:ext cx="1205888" cy="584200"/>
          </a:xfrm>
          <a:custGeom>
            <a:avLst/>
            <a:gdLst>
              <a:gd name="connsiteX0" fmla="*/ 0 w 1205888"/>
              <a:gd name="connsiteY0" fmla="*/ 0 h 584200"/>
              <a:gd name="connsiteX1" fmla="*/ 1205888 w 1205888"/>
              <a:gd name="connsiteY1" fmla="*/ 0 h 584200"/>
              <a:gd name="connsiteX2" fmla="*/ 606354 w 1205888"/>
              <a:gd name="connsiteY2" fmla="*/ 584200 h 584200"/>
              <a:gd name="connsiteX3" fmla="*/ 0 w 1205888"/>
              <a:gd name="connsiteY3" fmla="*/ 584200 h 584200"/>
            </a:gdLst>
            <a:ahLst/>
            <a:cxnLst>
              <a:cxn ang="0">
                <a:pos x="connsiteX0" y="connsiteY0"/>
              </a:cxn>
              <a:cxn ang="0">
                <a:pos x="connsiteX1" y="connsiteY1"/>
              </a:cxn>
              <a:cxn ang="0">
                <a:pos x="connsiteX2" y="connsiteY2"/>
              </a:cxn>
              <a:cxn ang="0">
                <a:pos x="connsiteX3" y="connsiteY3"/>
              </a:cxn>
            </a:cxnLst>
            <a:rect l="l" t="t" r="r" b="b"/>
            <a:pathLst>
              <a:path w="1205888" h="584200">
                <a:moveTo>
                  <a:pt x="0" y="0"/>
                </a:moveTo>
                <a:lnTo>
                  <a:pt x="1205888" y="0"/>
                </a:lnTo>
                <a:lnTo>
                  <a:pt x="606354" y="584200"/>
                </a:lnTo>
                <a:lnTo>
                  <a:pt x="0" y="584200"/>
                </a:ln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13" name="组合 12"/>
          <p:cNvGrpSpPr/>
          <p:nvPr/>
        </p:nvGrpSpPr>
        <p:grpSpPr>
          <a:xfrm>
            <a:off x="2222500" y="2248807"/>
            <a:ext cx="6895193" cy="4609193"/>
            <a:chOff x="2349500" y="2248807"/>
            <a:chExt cx="6895193" cy="4609193"/>
          </a:xfrm>
        </p:grpSpPr>
        <p:cxnSp>
          <p:nvCxnSpPr>
            <p:cNvPr id="14" name="直接连接符 13"/>
            <p:cNvCxnSpPr/>
            <p:nvPr/>
          </p:nvCxnSpPr>
          <p:spPr>
            <a:xfrm flipH="1">
              <a:off x="46355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44069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H="1">
              <a:off x="41783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39497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H="1">
              <a:off x="37211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a:off x="34925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32639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30353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28067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a:off x="25781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H="1">
              <a:off x="2349500" y="2248807"/>
              <a:ext cx="4609193" cy="4609193"/>
            </a:xfrm>
            <a:prstGeom prst="line">
              <a:avLst/>
            </a:prstGeom>
            <a:ln w="28575" cap="rnd">
              <a:solidFill>
                <a:srgbClr val="2B3E83">
                  <a:alpha val="3000"/>
                </a:srgbClr>
              </a:solidFill>
            </a:ln>
          </p:spPr>
          <p:style>
            <a:lnRef idx="1">
              <a:schemeClr val="accent1"/>
            </a:lnRef>
            <a:fillRef idx="0">
              <a:schemeClr val="accent1"/>
            </a:fillRef>
            <a:effectRef idx="0">
              <a:schemeClr val="accent1"/>
            </a:effectRef>
            <a:fontRef idx="minor">
              <a:schemeClr val="tx1"/>
            </a:fontRef>
          </p:style>
        </p:cxnSp>
      </p:grpSp>
      <p:sp>
        <p:nvSpPr>
          <p:cNvPr id="25" name="文本框 24"/>
          <p:cNvSpPr txBox="1"/>
          <p:nvPr/>
        </p:nvSpPr>
        <p:spPr>
          <a:xfrm>
            <a:off x="918936" y="1499634"/>
            <a:ext cx="5875564" cy="1198880"/>
          </a:xfrm>
          <a:prstGeom prst="rect">
            <a:avLst/>
          </a:prstGeom>
          <a:noFill/>
        </p:spPr>
        <p:txBody>
          <a:bodyPr wrap="square" rtlCol="0">
            <a:spAutoFit/>
          </a:bodyPr>
          <a:lstStyle/>
          <a:p>
            <a:r>
              <a:rPr lang="en-US" altLang="zh-CN" sz="7200" dirty="0">
                <a:solidFill>
                  <a:schemeClr val="accent1"/>
                </a:solidFill>
                <a:latin typeface="微软雅黑" panose="020B0503020204020204" charset="-122"/>
                <a:ea typeface="微软雅黑" panose="020B0503020204020204" charset="-122"/>
              </a:rPr>
              <a:t>PART -03.</a:t>
            </a:r>
            <a:endParaRPr lang="en-US" altLang="zh-CN" sz="7200" dirty="0">
              <a:solidFill>
                <a:schemeClr val="accent1"/>
              </a:solidFill>
              <a:latin typeface="微软雅黑" panose="020B0503020204020204" charset="-122"/>
              <a:ea typeface="微软雅黑" panose="020B0503020204020204" charset="-122"/>
            </a:endParaRPr>
          </a:p>
        </p:txBody>
      </p:sp>
      <p:sp>
        <p:nvSpPr>
          <p:cNvPr id="26" name="文本框 25"/>
          <p:cNvSpPr txBox="1"/>
          <p:nvPr/>
        </p:nvSpPr>
        <p:spPr>
          <a:xfrm>
            <a:off x="880836" y="2815796"/>
            <a:ext cx="8733064" cy="1106805"/>
          </a:xfrm>
          <a:prstGeom prst="rect">
            <a:avLst/>
          </a:prstGeom>
          <a:noFill/>
        </p:spPr>
        <p:txBody>
          <a:bodyPr wrap="square" rtlCol="0">
            <a:spAutoFit/>
          </a:bodyPr>
          <a:lstStyle/>
          <a:p>
            <a:r>
              <a:rPr lang="zh-CN" altLang="en-US" sz="6600" dirty="0">
                <a:solidFill>
                  <a:schemeClr val="tx1">
                    <a:lumMod val="85000"/>
                    <a:lumOff val="15000"/>
                  </a:schemeClr>
                </a:solidFill>
                <a:latin typeface="微软雅黑" panose="020B0503020204020204" charset="-122"/>
                <a:ea typeface="微软雅黑" panose="020B0503020204020204" charset="-122"/>
              </a:rPr>
              <a:t>安全生产月活动要求</a:t>
            </a:r>
            <a:endParaRPr lang="zh-CN" altLang="en-US" sz="6600" dirty="0">
              <a:solidFill>
                <a:schemeClr val="tx1">
                  <a:lumMod val="85000"/>
                  <a:lumOff val="15000"/>
                </a:schemeClr>
              </a:solidFill>
              <a:latin typeface="微软雅黑" panose="020B0503020204020204" charset="-122"/>
              <a:ea typeface="微软雅黑" panose="020B0503020204020204" charset="-122"/>
            </a:endParaRPr>
          </a:p>
        </p:txBody>
      </p:sp>
      <p:sp>
        <p:nvSpPr>
          <p:cNvPr id="27" name="PA-文本框 88"/>
          <p:cNvSpPr txBox="1"/>
          <p:nvPr>
            <p:custDataLst>
              <p:tags r:id="rId2"/>
            </p:custDataLst>
          </p:nvPr>
        </p:nvSpPr>
        <p:spPr>
          <a:xfrm>
            <a:off x="997258" y="4278836"/>
            <a:ext cx="5111441" cy="802848"/>
          </a:xfrm>
          <a:prstGeom prst="rect">
            <a:avLst/>
          </a:prstGeom>
          <a:noFill/>
        </p:spPr>
        <p:txBody>
          <a:bodyPr wrap="square" lIns="0" tIns="0" rIns="0" bIns="0" rtlCol="0">
            <a:spAutoFit/>
          </a:bodyPr>
          <a:lstStyle/>
          <a:p>
            <a:pPr hangingPunct="0">
              <a:lnSpc>
                <a:spcPct val="150000"/>
              </a:lnSpc>
            </a:pPr>
            <a:r>
              <a:rPr lang="en-US" altLang="zh-CN" sz="1200" dirty="0">
                <a:solidFill>
                  <a:schemeClr val="tx1">
                    <a:lumMod val="65000"/>
                    <a:lumOff val="35000"/>
                  </a:schemeClr>
                </a:solidFill>
                <a:cs typeface="+mn-ea"/>
                <a:sym typeface="+mn-lt"/>
              </a:rPr>
              <a:t>You can also format the appropriate text and adjust the line spacing of the text. You can also format the appropriate text and adjust the line spacing of the text. </a:t>
            </a:r>
            <a:endParaRPr lang="en-US" altLang="zh-CN" sz="1200" dirty="0">
              <a:solidFill>
                <a:schemeClr val="tx1">
                  <a:lumMod val="65000"/>
                  <a:lumOff val="35000"/>
                </a:schemeClr>
              </a:solidFill>
              <a:cs typeface="+mn-ea"/>
              <a:sym typeface="+mn-lt"/>
            </a:endParaRPr>
          </a:p>
        </p:txBody>
      </p:sp>
      <p:sp>
        <p:nvSpPr>
          <p:cNvPr id="28" name="PA-文本框 88"/>
          <p:cNvSpPr txBox="1"/>
          <p:nvPr>
            <p:custDataLst>
              <p:tags r:id="rId3"/>
            </p:custDataLst>
          </p:nvPr>
        </p:nvSpPr>
        <p:spPr>
          <a:xfrm>
            <a:off x="1487721" y="412373"/>
            <a:ext cx="5616902" cy="215444"/>
          </a:xfrm>
          <a:prstGeom prst="rect">
            <a:avLst/>
          </a:prstGeom>
          <a:noFill/>
        </p:spPr>
        <p:txBody>
          <a:bodyPr wrap="square" lIns="0" tIns="0" rIns="0" bIns="0" rtlCol="0">
            <a:spAutoFit/>
          </a:bodyPr>
          <a:lstStyle/>
          <a:p>
            <a:pPr algn="dist" hangingPunct="0"/>
            <a:r>
              <a:rPr lang="zh-CN" altLang="en-US"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mn-ea"/>
                <a:sym typeface="+mn-lt"/>
              </a:rPr>
              <a:t>人人讲安全、个个会应急</a:t>
            </a:r>
            <a:r>
              <a:rPr lang="en-US" altLang="zh-CN"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mn-ea"/>
                <a:sym typeface="+mn-lt"/>
              </a:rPr>
              <a:t>——</a:t>
            </a:r>
            <a:r>
              <a:rPr lang="zh-CN" altLang="en-US"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mn-ea"/>
                <a:sym typeface="+mn-lt"/>
              </a:rPr>
              <a:t>查找身边安全隐患</a:t>
            </a:r>
            <a:endParaRPr lang="zh-CN" altLang="en-US" sz="1400" dirty="0">
              <a:solidFill>
                <a:schemeClr val="tx1">
                  <a:lumMod val="50000"/>
                  <a:lumOff val="50000"/>
                </a:schemeClr>
              </a:solidFill>
              <a:latin typeface="思源黑体 CN Medium" panose="020B0600000000000000" pitchFamily="34" charset="-122"/>
              <a:ea typeface="思源黑体 CN Medium" panose="020B0600000000000000" pitchFamily="34" charset="-122"/>
              <a:cs typeface="+mn-ea"/>
              <a:sym typeface="+mn-lt"/>
            </a:endParaRPr>
          </a:p>
        </p:txBody>
      </p:sp>
      <p:grpSp>
        <p:nvGrpSpPr>
          <p:cNvPr id="29" name="组合 28"/>
          <p:cNvGrpSpPr/>
          <p:nvPr/>
        </p:nvGrpSpPr>
        <p:grpSpPr>
          <a:xfrm rot="16200000" flipH="1">
            <a:off x="1382660" y="5334898"/>
            <a:ext cx="206485" cy="914400"/>
            <a:chOff x="8290832" y="4887686"/>
            <a:chExt cx="296617" cy="1313542"/>
          </a:xfrm>
          <a:solidFill>
            <a:schemeClr val="accent1"/>
          </a:solidFill>
        </p:grpSpPr>
        <p:grpSp>
          <p:nvGrpSpPr>
            <p:cNvPr id="30" name="组合 29"/>
            <p:cNvGrpSpPr/>
            <p:nvPr/>
          </p:nvGrpSpPr>
          <p:grpSpPr>
            <a:xfrm>
              <a:off x="8452757" y="5040086"/>
              <a:ext cx="134692" cy="1161142"/>
              <a:chOff x="8490857" y="4963886"/>
              <a:chExt cx="134692" cy="1161142"/>
            </a:xfrm>
            <a:grpFill/>
          </p:grpSpPr>
          <p:sp>
            <p:nvSpPr>
              <p:cNvPr id="37" name="等腰三角形 36"/>
              <p:cNvSpPr/>
              <p:nvPr/>
            </p:nvSpPr>
            <p:spPr>
              <a:xfrm>
                <a:off x="8490857" y="4963886"/>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等腰三角形 37"/>
              <p:cNvSpPr/>
              <p:nvPr/>
            </p:nvSpPr>
            <p:spPr>
              <a:xfrm>
                <a:off x="8490857" y="5225143"/>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等腰三角形 38"/>
              <p:cNvSpPr/>
              <p:nvPr/>
            </p:nvSpPr>
            <p:spPr>
              <a:xfrm>
                <a:off x="8490857" y="5486400"/>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等腰三角形 39"/>
              <p:cNvSpPr/>
              <p:nvPr/>
            </p:nvSpPr>
            <p:spPr>
              <a:xfrm>
                <a:off x="8490857" y="5747657"/>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等腰三角形 40"/>
              <p:cNvSpPr/>
              <p:nvPr/>
            </p:nvSpPr>
            <p:spPr>
              <a:xfrm>
                <a:off x="8490857" y="6008914"/>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p:nvPr/>
          </p:nvGrpSpPr>
          <p:grpSpPr>
            <a:xfrm>
              <a:off x="8290832" y="4887686"/>
              <a:ext cx="134692" cy="1161142"/>
              <a:chOff x="8490857" y="4963886"/>
              <a:chExt cx="134692" cy="1161142"/>
            </a:xfrm>
            <a:grpFill/>
          </p:grpSpPr>
          <p:sp>
            <p:nvSpPr>
              <p:cNvPr id="32" name="等腰三角形 31"/>
              <p:cNvSpPr/>
              <p:nvPr/>
            </p:nvSpPr>
            <p:spPr>
              <a:xfrm>
                <a:off x="8490857" y="4963886"/>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等腰三角形 32"/>
              <p:cNvSpPr/>
              <p:nvPr/>
            </p:nvSpPr>
            <p:spPr>
              <a:xfrm>
                <a:off x="8490857" y="5225143"/>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等腰三角形 33"/>
              <p:cNvSpPr/>
              <p:nvPr/>
            </p:nvSpPr>
            <p:spPr>
              <a:xfrm>
                <a:off x="8490857" y="5486400"/>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等腰三角形 34"/>
              <p:cNvSpPr/>
              <p:nvPr/>
            </p:nvSpPr>
            <p:spPr>
              <a:xfrm>
                <a:off x="8490857" y="5747657"/>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等腰三角形 35"/>
              <p:cNvSpPr/>
              <p:nvPr/>
            </p:nvSpPr>
            <p:spPr>
              <a:xfrm>
                <a:off x="8490857" y="6008914"/>
                <a:ext cx="134692" cy="11611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4"/>
    </p:custDataLst>
  </p:cSld>
  <p:clrMapOvr>
    <a:masterClrMapping/>
  </p:clrMapOvr>
  <mc:AlternateContent xmlns:mc="http://schemas.openxmlformats.org/markup-compatibility/2006">
    <mc:Choice xmlns:p14="http://schemas.microsoft.com/office/powerpoint/2010/main" Requires="p14">
      <p:transition spd="slow" p14:dur="1250" advTm="2000">
        <p14:switch dir="r"/>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decel="10000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to="" calcmode="lin" valueType="num">
                                      <p:cBhvr>
                                        <p:cTn id="7" dur="500" fill="hold">
                                          <p:stCondLst>
                                            <p:cond delay="0"/>
                                          </p:stCondLst>
                                        </p:cTn>
                                        <p:tgtEl>
                                          <p:spTgt spid="25"/>
                                        </p:tgtEl>
                                        <p:attrNameLst>
                                          <p:attrName>ppt_w</p:attrName>
                                        </p:attrNameLst>
                                      </p:cBhvr>
                                      <p:tavLst>
                                        <p:tav tm="0" fmla="$">
                                          <p:val>
                                            <p:fltVal val="0"/>
                                          </p:val>
                                        </p:tav>
                                        <p:tav tm="100000" fmla="$">
                                          <p:val>
                                            <p:strVal val="#ppt_w"/>
                                          </p:val>
                                        </p:tav>
                                      </p:tavLst>
                                    </p:anim>
                                    <p:anim to="" calcmode="lin" valueType="num">
                                      <p:cBhvr>
                                        <p:cTn id="8" dur="500" fill="hold">
                                          <p:stCondLst>
                                            <p:cond delay="0"/>
                                          </p:stCondLst>
                                        </p:cTn>
                                        <p:tgtEl>
                                          <p:spTgt spid="25"/>
                                        </p:tgtEl>
                                        <p:attrNameLst>
                                          <p:attrName>ppt_h</p:attrName>
                                        </p:attrNameLst>
                                      </p:cBhvr>
                                      <p:tavLst>
                                        <p:tav tm="0" fmla="$">
                                          <p:val>
                                            <p:fltVal val="0"/>
                                          </p:val>
                                        </p:tav>
                                        <p:tav tm="100000" fmla="$">
                                          <p:val>
                                            <p:strVal val="#ppt_h"/>
                                          </p:val>
                                        </p:tav>
                                      </p:tavLst>
                                    </p:anim>
                                    <p:anim from="0" to="1" calcmode="lin" valueType="num">
                                      <p:cBhvr>
                                        <p:cTn id="9" dur="500" fill="hold">
                                          <p:stCondLst>
                                            <p:cond delay="0"/>
                                          </p:stCondLst>
                                        </p:cTn>
                                        <p:tgtEl>
                                          <p:spTgt spid="25"/>
                                        </p:tgtEl>
                                        <p:attrNameLst>
                                          <p:attrName>style.opacity</p:attrName>
                                        </p:attrNameLst>
                                      </p:cBhvr>
                                    </p:anim>
                                  </p:childTnLst>
                                </p:cTn>
                              </p:par>
                            </p:childTnLst>
                          </p:cTn>
                        </p:par>
                        <p:par>
                          <p:cTn id="10" fill="hold">
                            <p:stCondLst>
                              <p:cond delay="500"/>
                            </p:stCondLst>
                            <p:childTnLst>
                              <p:par>
                                <p:cTn id="11" presetID="10" presetClass="entr" presetSubtype="0" decel="100000" fill="hold" grpId="0" nodeType="afterEffect">
                                  <p:stCondLst>
                                    <p:cond delay="0"/>
                                  </p:stCondLst>
                                  <p:iterate type="lt">
                                    <p:tmPct val="10000"/>
                                  </p:iterate>
                                  <p:childTnLst>
                                    <p:set>
                                      <p:cBhvr>
                                        <p:cTn id="12" dur="1" fill="hold">
                                          <p:stCondLst>
                                            <p:cond delay="0"/>
                                          </p:stCondLst>
                                        </p:cTn>
                                        <p:tgtEl>
                                          <p:spTgt spid="26"/>
                                        </p:tgtEl>
                                        <p:attrNameLst>
                                          <p:attrName>style.visibility</p:attrName>
                                        </p:attrNameLst>
                                      </p:cBhvr>
                                      <p:to>
                                        <p:strVal val="visible"/>
                                      </p:to>
                                    </p:set>
                                    <p:anim to="" calcmode="lin" valueType="num">
                                      <p:cBhvr>
                                        <p:cTn id="13" dur="500" fill="hold">
                                          <p:stCondLst>
                                            <p:cond delay="0"/>
                                          </p:stCondLst>
                                        </p:cTn>
                                        <p:tgtEl>
                                          <p:spTgt spid="26"/>
                                        </p:tgtEl>
                                        <p:attrNameLst>
                                          <p:attrName>ppt_w</p:attrName>
                                        </p:attrNameLst>
                                      </p:cBhvr>
                                      <p:tavLst>
                                        <p:tav tm="0" fmla="$">
                                          <p:val>
                                            <p:fltVal val="0"/>
                                          </p:val>
                                        </p:tav>
                                        <p:tav tm="100000" fmla="$">
                                          <p:val>
                                            <p:strVal val="#ppt_w"/>
                                          </p:val>
                                        </p:tav>
                                      </p:tavLst>
                                    </p:anim>
                                    <p:anim to="" calcmode="lin" valueType="num">
                                      <p:cBhvr>
                                        <p:cTn id="14" dur="500" fill="hold">
                                          <p:stCondLst>
                                            <p:cond delay="0"/>
                                          </p:stCondLst>
                                        </p:cTn>
                                        <p:tgtEl>
                                          <p:spTgt spid="26"/>
                                        </p:tgtEl>
                                        <p:attrNameLst>
                                          <p:attrName>ppt_h</p:attrName>
                                        </p:attrNameLst>
                                      </p:cBhvr>
                                      <p:tavLst>
                                        <p:tav tm="0" fmla="$">
                                          <p:val>
                                            <p:fltVal val="0"/>
                                          </p:val>
                                        </p:tav>
                                        <p:tav tm="100000" fmla="$">
                                          <p:val>
                                            <p:strVal val="#ppt_h"/>
                                          </p:val>
                                        </p:tav>
                                      </p:tavLst>
                                    </p:anim>
                                    <p:anim from="0" to="1" calcmode="lin" valueType="num">
                                      <p:cBhvr>
                                        <p:cTn id="15" dur="500" fill="hold">
                                          <p:stCondLst>
                                            <p:cond delay="0"/>
                                          </p:stCondLst>
                                        </p:cTn>
                                        <p:tgtEl>
                                          <p:spTgt spid="26"/>
                                        </p:tgtEl>
                                        <p:attrNameLst>
                                          <p:attrName>style.opacity</p:attrName>
                                        </p:attrNameLst>
                                      </p:cBhvr>
                                    </p:anim>
                                  </p:childTnLst>
                                </p:cTn>
                              </p:par>
                            </p:childTnLst>
                          </p:cTn>
                        </p:par>
                        <p:par>
                          <p:cTn id="16" fill="hold">
                            <p:stCondLst>
                              <p:cond delay="1399"/>
                            </p:stCondLst>
                            <p:childTnLst>
                              <p:par>
                                <p:cTn id="17" presetID="22" presetClass="entr" presetSubtype="4"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par>
                          <p:cTn id="20" fill="hold">
                            <p:stCondLst>
                              <p:cond delay="1899"/>
                            </p:stCondLst>
                            <p:childTnLst>
                              <p:par>
                                <p:cTn id="21" presetID="10"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par>
                          <p:cTn id="24" fill="hold">
                            <p:stCondLst>
                              <p:cond delay="2399"/>
                            </p:stCondLst>
                            <p:childTnLst>
                              <p:par>
                                <p:cTn id="25" presetID="10" presetClass="entr" presetSubtype="0"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298448" y="457200"/>
            <a:ext cx="9022080" cy="460375"/>
          </a:xfrm>
          <a:prstGeom prst="rect">
            <a:avLst/>
          </a:prstGeom>
          <a:noFill/>
        </p:spPr>
        <p:txBody>
          <a:bodyPr wrap="none" rtlCol="0">
            <a:spAutoFit/>
          </a:bodyPr>
          <a:lstStyle/>
          <a:p>
            <a:r>
              <a:rPr lang="zh-CN" altLang="en-US" sz="2400" dirty="0">
                <a:solidFill>
                  <a:schemeClr val="tx1">
                    <a:lumMod val="85000"/>
                    <a:lumOff val="15000"/>
                  </a:schemeClr>
                </a:solidFill>
                <a:latin typeface="微软雅黑" panose="020B0503020204020204" charset="-122"/>
                <a:ea typeface="微软雅黑" panose="020B0503020204020204" charset="-122"/>
              </a:rPr>
              <a:t>深入宣传贯彻领导人关于安全生产的重要论述和重要指示批示精神</a:t>
            </a:r>
            <a:endParaRPr lang="zh-CN" altLang="en-US" sz="2400" dirty="0">
              <a:solidFill>
                <a:schemeClr val="tx1">
                  <a:lumMod val="85000"/>
                  <a:lumOff val="15000"/>
                </a:schemeClr>
              </a:solidFill>
              <a:latin typeface="微软雅黑" panose="020B0503020204020204" charset="-122"/>
              <a:ea typeface="微软雅黑" panose="020B0503020204020204" charset="-122"/>
            </a:endParaRPr>
          </a:p>
        </p:txBody>
      </p:sp>
      <p:grpSp>
        <p:nvGrpSpPr>
          <p:cNvPr id="12" name="组合 11"/>
          <p:cNvGrpSpPr/>
          <p:nvPr/>
        </p:nvGrpSpPr>
        <p:grpSpPr>
          <a:xfrm>
            <a:off x="908981" y="1913465"/>
            <a:ext cx="10260000" cy="1692000"/>
            <a:chOff x="1027515" y="1642534"/>
            <a:chExt cx="10374037" cy="1786466"/>
          </a:xfrm>
        </p:grpSpPr>
        <p:sp>
          <p:nvSpPr>
            <p:cNvPr id="9" name="矩形 8"/>
            <p:cNvSpPr/>
            <p:nvPr/>
          </p:nvSpPr>
          <p:spPr>
            <a:xfrm>
              <a:off x="1027515" y="1642534"/>
              <a:ext cx="140885" cy="178646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168400" y="1642534"/>
              <a:ext cx="10233152" cy="178646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nSpc>
                  <a:spcPct val="150000"/>
                </a:lnSpc>
              </a:pP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各地区、各有关部门和单位要深刻学习领悟领导人关于安全生产的重要论述和重要指示批示精神，以发表理论文章、评论言论、实践报道等形式开展宣传阐释，推动理论学习入脑入心、见行见效。以中央安全生产考核巡查为契机，扎实开展“一件事”全链条整治和指导帮扶，促进生产经营单位自觉履行安全生产主体责任。</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grpSp>
      <p:grpSp>
        <p:nvGrpSpPr>
          <p:cNvPr id="13" name="组合 12"/>
          <p:cNvGrpSpPr/>
          <p:nvPr/>
        </p:nvGrpSpPr>
        <p:grpSpPr>
          <a:xfrm>
            <a:off x="908981" y="3885316"/>
            <a:ext cx="10260000" cy="1692000"/>
            <a:chOff x="1027515" y="1642534"/>
            <a:chExt cx="10374037" cy="1786466"/>
          </a:xfrm>
        </p:grpSpPr>
        <p:sp>
          <p:nvSpPr>
            <p:cNvPr id="14" name="矩形 13"/>
            <p:cNvSpPr/>
            <p:nvPr/>
          </p:nvSpPr>
          <p:spPr>
            <a:xfrm>
              <a:off x="1027515" y="1642534"/>
              <a:ext cx="140885" cy="178646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168400" y="1642534"/>
              <a:ext cx="10233152" cy="178646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a:lnSpc>
                  <a:spcPct val="150000"/>
                </a:lnSpc>
              </a:pP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持续培育全社会安全文化，聚焦“人人讲安全、个个会应急”，组织开展安全生产微课堂、主题辩论赛、参观见学等活动，组织观看“安全生产月”活动主题片、安全生产治本攻坚三年行动专题片、事故警示教育片、典型案例解析片，组织开展安全生产主题读书活动，办好“全民安全公开课”等，切实筑牢安全生产人民防线。</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gr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400" advTm="2000">
        <p14:doors dir="vert"/>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6"/>
          <p:cNvSpPr/>
          <p:nvPr/>
        </p:nvSpPr>
        <p:spPr>
          <a:xfrm>
            <a:off x="1040554" y="4306529"/>
            <a:ext cx="10112923" cy="1432561"/>
          </a:xfrm>
          <a:prstGeom prst="roundRect">
            <a:avLst>
              <a:gd name="adj" fmla="val 3421"/>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latin typeface="微软雅黑" panose="020B0503020204020204" charset="-122"/>
              <a:ea typeface="微软雅黑" panose="020B0503020204020204" charset="-122"/>
              <a:cs typeface="+mn-ea"/>
              <a:sym typeface="思源黑体 CN Medium" panose="020B0600000000000000" pitchFamily="34" charset="-122"/>
            </a:endParaRPr>
          </a:p>
        </p:txBody>
      </p:sp>
      <p:sp>
        <p:nvSpPr>
          <p:cNvPr id="4" name="矩形: 圆角 25"/>
          <p:cNvSpPr/>
          <p:nvPr/>
        </p:nvSpPr>
        <p:spPr>
          <a:xfrm>
            <a:off x="1038521" y="2458954"/>
            <a:ext cx="10112923" cy="1422010"/>
          </a:xfrm>
          <a:prstGeom prst="roundRect">
            <a:avLst>
              <a:gd name="adj" fmla="val 4257"/>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latin typeface="微软雅黑" panose="020B0503020204020204" charset="-122"/>
              <a:ea typeface="微软雅黑" panose="020B0503020204020204" charset="-122"/>
              <a:cs typeface="+mn-ea"/>
              <a:sym typeface="思源黑体 CN Medium" panose="020B0600000000000000" pitchFamily="34" charset="-122"/>
            </a:endParaRPr>
          </a:p>
        </p:txBody>
      </p:sp>
      <p:sp>
        <p:nvSpPr>
          <p:cNvPr id="7" name="矩形 6"/>
          <p:cNvSpPr/>
          <p:nvPr/>
        </p:nvSpPr>
        <p:spPr>
          <a:xfrm>
            <a:off x="1038520" y="3844902"/>
            <a:ext cx="1008000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latin typeface="微软雅黑" panose="020B0503020204020204" charset="-122"/>
              <a:ea typeface="微软雅黑" panose="020B0503020204020204" charset="-122"/>
              <a:cs typeface="+mn-ea"/>
              <a:sym typeface="思源黑体 CN Medium" panose="020B0600000000000000" pitchFamily="34" charset="-122"/>
            </a:endParaRPr>
          </a:p>
        </p:txBody>
      </p:sp>
      <p:sp>
        <p:nvSpPr>
          <p:cNvPr id="8" name="矩形 7"/>
          <p:cNvSpPr/>
          <p:nvPr/>
        </p:nvSpPr>
        <p:spPr>
          <a:xfrm>
            <a:off x="1038521" y="5706558"/>
            <a:ext cx="1008000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latin typeface="微软雅黑" panose="020B0503020204020204" charset="-122"/>
              <a:ea typeface="微软雅黑" panose="020B0503020204020204" charset="-122"/>
              <a:cs typeface="+mn-ea"/>
              <a:sym typeface="思源黑体 CN Medium" panose="020B0600000000000000" pitchFamily="34" charset="-122"/>
            </a:endParaRPr>
          </a:p>
        </p:txBody>
      </p:sp>
      <p:sp>
        <p:nvSpPr>
          <p:cNvPr id="12" name="文本框 11"/>
          <p:cNvSpPr txBox="1"/>
          <p:nvPr/>
        </p:nvSpPr>
        <p:spPr>
          <a:xfrm>
            <a:off x="1298449" y="2601658"/>
            <a:ext cx="9512203" cy="1174555"/>
          </a:xfrm>
          <a:prstGeom prst="rect">
            <a:avLst/>
          </a:prstGeom>
          <a:noFill/>
          <a:effectLst/>
        </p:spPr>
        <p:txBody>
          <a:bodyPr wrap="square" lIns="94085" tIns="47043" rIns="94085" bIns="47043" rtlCol="0">
            <a:noAutofit/>
          </a:bodyPr>
          <a:lstStyle>
            <a:defPPr>
              <a:defRPr lang="zh-CN"/>
            </a:defPPr>
            <a:lvl1pPr lvl="0">
              <a:lnSpc>
                <a:spcPct val="130000"/>
              </a:lnSpc>
              <a:defRPr sz="1200">
                <a:solidFill>
                  <a:prstClr val="white"/>
                </a:solidFill>
                <a:latin typeface="思源黑体 CN Normal" panose="020B0400000000000000" pitchFamily="34" charset="-122"/>
                <a:ea typeface="思源黑体 CN Normal" panose="020B0400000000000000"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持续深化安全生产治本攻坚三年行动和生产经营单位事故隐患内部报告奖励机制的宣传，积极开展应知应会培训、岗位练兵、技能竞赛等活动。采取专家解读、骨干宣讲等方式，学好用好重大事故隐患判定标准。</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sp>
        <p:nvSpPr>
          <p:cNvPr id="14" name="文本框 13"/>
          <p:cNvSpPr txBox="1"/>
          <p:nvPr/>
        </p:nvSpPr>
        <p:spPr>
          <a:xfrm>
            <a:off x="1298448" y="4395185"/>
            <a:ext cx="9512203" cy="1174555"/>
          </a:xfrm>
          <a:prstGeom prst="rect">
            <a:avLst/>
          </a:prstGeom>
          <a:noFill/>
          <a:effectLst/>
        </p:spPr>
        <p:txBody>
          <a:bodyPr wrap="square" lIns="94085" tIns="47043" rIns="94085" bIns="47043" rtlCol="0">
            <a:noAutofit/>
          </a:bodyPr>
          <a:lstStyle>
            <a:defPPr>
              <a:defRPr lang="zh-CN"/>
            </a:defPPr>
            <a:lvl1pPr lvl="0">
              <a:lnSpc>
                <a:spcPct val="130000"/>
              </a:lnSpc>
              <a:defRPr sz="1200">
                <a:solidFill>
                  <a:prstClr val="white"/>
                </a:solidFill>
                <a:latin typeface="思源黑体 CN Normal" panose="020B0400000000000000" pitchFamily="34" charset="-122"/>
                <a:ea typeface="思源黑体 CN Normal" panose="020B0400000000000000" pitchFamily="3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各地区要组织开展“应急有我 安全同行”志愿服务宣传活动。及时宣传报道生产经营单位事故隐患内部报告奖励“小隐患小奖，大隐患大奖”典型经验做法。用好“明查暗访</a:t>
            </a:r>
            <a:r>
              <a:rPr kumimoji="1" lang="en-US" altLang="zh-CN"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a:t>
            </a:r>
            <a:r>
              <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rPr>
              <a:t>媒体曝光”工作机制，开设“隐患曝光台”专栏，聚焦重点行业领域和社会热点难点问题，推出深度曝光报道。</a:t>
            </a:r>
            <a:endParaRPr kumimoji="1" lang="zh-CN" altLang="en-US" sz="1600" dirty="0">
              <a:ln w="12700">
                <a:noFill/>
              </a:ln>
              <a:solidFill>
                <a:schemeClr val="tx1">
                  <a:lumMod val="75000"/>
                  <a:lumOff val="25000"/>
                </a:schemeClr>
              </a:solidFill>
              <a:latin typeface="微软雅黑" panose="020B0503020204020204" charset="-122"/>
              <a:ea typeface="微软雅黑" panose="020B0503020204020204" charset="-122"/>
              <a:cs typeface="AlibabaPuHuiTi_2_55_Regular" panose="00020600040101010101" charset="-122"/>
              <a:sym typeface="思源黑体 CN Medium" panose="020B0600000000000000" pitchFamily="34" charset="-122"/>
            </a:endParaRPr>
          </a:p>
        </p:txBody>
      </p:sp>
      <p:sp>
        <p:nvSpPr>
          <p:cNvPr id="11" name="文本框 10"/>
          <p:cNvSpPr txBox="1"/>
          <p:nvPr/>
        </p:nvSpPr>
        <p:spPr>
          <a:xfrm>
            <a:off x="1298448" y="457200"/>
            <a:ext cx="5669280" cy="460375"/>
          </a:xfrm>
          <a:prstGeom prst="rect">
            <a:avLst/>
          </a:prstGeom>
          <a:noFill/>
        </p:spPr>
        <p:txBody>
          <a:bodyPr wrap="none" rtlCol="0">
            <a:spAutoFit/>
          </a:bodyPr>
          <a:lstStyle/>
          <a:p>
            <a:r>
              <a:rPr lang="zh-CN" altLang="en-US" sz="2400" dirty="0">
                <a:solidFill>
                  <a:schemeClr val="tx1">
                    <a:lumMod val="85000"/>
                    <a:lumOff val="15000"/>
                  </a:schemeClr>
                </a:solidFill>
                <a:latin typeface="微软雅黑" panose="020B0503020204020204" charset="-122"/>
                <a:ea typeface="微软雅黑" panose="020B0503020204020204" charset="-122"/>
              </a:rPr>
              <a:t>组织开展“查找身边安全隐患”系列行动</a:t>
            </a:r>
            <a:endParaRPr lang="zh-CN" altLang="en-US" sz="2400" dirty="0">
              <a:solidFill>
                <a:schemeClr val="tx1">
                  <a:lumMod val="85000"/>
                  <a:lumOff val="15000"/>
                </a:schemeClr>
              </a:solidFill>
              <a:latin typeface="微软雅黑" panose="020B0503020204020204" charset="-122"/>
              <a:ea typeface="微软雅黑" panose="020B0503020204020204" charset="-122"/>
            </a:endParaRPr>
          </a:p>
        </p:txBody>
      </p:sp>
      <p:sp>
        <p:nvSpPr>
          <p:cNvPr id="13" name="矩形: 圆角 12"/>
          <p:cNvSpPr/>
          <p:nvPr/>
        </p:nvSpPr>
        <p:spPr>
          <a:xfrm>
            <a:off x="1038519" y="1605338"/>
            <a:ext cx="5176013" cy="61200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charset="-122"/>
                <a:ea typeface="微软雅黑" panose="020B0503020204020204" charset="-122"/>
              </a:rPr>
              <a:t>（一）开展“安全隐患排查行动”</a:t>
            </a:r>
            <a:endParaRPr lang="zh-CN" altLang="en-US" sz="2400" dirty="0">
              <a:latin typeface="微软雅黑" panose="020B0503020204020204" charset="-122"/>
              <a:ea typeface="微软雅黑" panose="020B0503020204020204" charset="-122"/>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1600" advTm="2000">
        <p14:prism isInverted="1"/>
      </p:transition>
    </mc:Choice>
    <mc:Fallback>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bldLvl="0" animBg="1"/>
      <p:bldP spid="7" grpId="0" bldLvl="0" animBg="1"/>
      <p:bldP spid="8" grpId="0" bldLvl="0" animBg="1"/>
      <p:bldP spid="12" grpId="0" bldLvl="0" animBg="1"/>
      <p:bldP spid="14" grpId="0" bldLvl="0" animBg="1"/>
      <p:bldP spid="13" grpId="0" bldLvl="0" animBg="1"/>
    </p:bldLst>
  </p:timing>
</p:sld>
</file>

<file path=ppt/tags/tag1.xml><?xml version="1.0" encoding="utf-8"?>
<p:tagLst xmlns:p="http://schemas.openxmlformats.org/presentationml/2006/main">
  <p:tag name="KSO_WM_TEMPLATE_CATEGORY" val="preset"/>
  <p:tag name="KSO_WM_TEMPLATE_INDEX" val="11"/>
  <p:tag name="KSO_WM_TAG_VERSION" val="1.0"/>
  <p:tag name="KSO_WM_SLIDE_ID" val="256"/>
  <p:tag name="KSO_WM_SLIDE_INDEX" val="1"/>
  <p:tag name="KSO_WM_SLIDE_ITEM_CNT" val="2"/>
  <p:tag name="KSO_WM_SLIDE_LAYOUT" val="a_b"/>
  <p:tag name="KSO_WM_SLIDE_LAYOUT_CNT" val="1_1"/>
  <p:tag name="KSO_WM_SLIDE_TYPE" val="title"/>
  <p:tag name="KSO_WM_BEAUTIFY_FLAG" val="#wm#"/>
</p:tagLst>
</file>

<file path=ppt/tags/tag10.xml><?xml version="1.0" encoding="utf-8"?>
<p:tagLst xmlns:p="http://schemas.openxmlformats.org/presentationml/2006/main">
  <p:tag name="KSO_WM_TEMPLATE_CATEGORY" val="preset"/>
  <p:tag name="KSO_WM_TEMPLATE_INDEX" val="11"/>
  <p:tag name="KSO_WM_TAG_VERSION" val="1.0"/>
  <p:tag name="KSO_WM_SLIDE_ID" val="256"/>
  <p:tag name="KSO_WM_SLIDE_INDEX" val="1"/>
  <p:tag name="KSO_WM_SLIDE_ITEM_CNT" val="2"/>
  <p:tag name="KSO_WM_SLIDE_LAYOUT" val="a_b"/>
  <p:tag name="KSO_WM_SLIDE_LAYOUT_CNT" val="1_1"/>
  <p:tag name="KSO_WM_SLIDE_TYPE" val="title"/>
  <p:tag name="KSO_WM_BEAUTIFY_FLAG" val="#wm#"/>
</p:tagLst>
</file>

<file path=ppt/tags/tag11.xml><?xml version="1.0" encoding="utf-8"?>
<p:tagLst xmlns:p="http://schemas.openxmlformats.org/presentationml/2006/main">
  <p:tag name="KSO_WM_TEMPLATE_CATEGORY" val="preset"/>
  <p:tag name="KSO_WM_TEMPLATE_INDEX" val="11"/>
  <p:tag name="KSO_WM_TAG_VERSION" val="1.0"/>
  <p:tag name="KSO_WM_SLIDE_ID" val="preset11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12.xml><?xml version="1.0" encoding="utf-8"?>
<p:tagLst xmlns:p="http://schemas.openxmlformats.org/presentationml/2006/main">
  <p:tag name="PA" val="v5.2.11"/>
</p:tagLst>
</file>

<file path=ppt/tags/tag13.xml><?xml version="1.0" encoding="utf-8"?>
<p:tagLst xmlns:p="http://schemas.openxmlformats.org/presentationml/2006/main">
  <p:tag name="PA" val="v5.2.11"/>
</p:tagLst>
</file>

<file path=ppt/tags/tag14.xml><?xml version="1.0" encoding="utf-8"?>
<p:tagLst xmlns:p="http://schemas.openxmlformats.org/presentationml/2006/main">
  <p:tag name="KSO_WM_TEMPLATE_CATEGORY" val="preset"/>
  <p:tag name="KSO_WM_TEMPLATE_INDEX" val="11"/>
  <p:tag name="KSO_WM_TAG_VERSION" val="1.0"/>
  <p:tag name="KSO_WM_SLIDE_ID" val="256"/>
  <p:tag name="KSO_WM_SLIDE_INDEX" val="1"/>
  <p:tag name="KSO_WM_SLIDE_ITEM_CNT" val="2"/>
  <p:tag name="KSO_WM_SLIDE_LAYOUT" val="a_b"/>
  <p:tag name="KSO_WM_SLIDE_LAYOUT_CNT" val="1_1"/>
  <p:tag name="KSO_WM_SLIDE_TYPE" val="title"/>
  <p:tag name="KSO_WM_BEAUTIFY_FLAG" val="#wm#"/>
</p:tagLst>
</file>

<file path=ppt/tags/tag15.xml><?xml version="1.0" encoding="utf-8"?>
<p:tagLst xmlns:p="http://schemas.openxmlformats.org/presentationml/2006/main">
  <p:tag name="KSO_WM_TEMPLATE_CATEGORY" val="preset"/>
  <p:tag name="KSO_WM_TEMPLATE_INDEX" val="11"/>
  <p:tag name="KSO_WM_TAG_VERSION" val="1.0"/>
  <p:tag name="KSO_WM_SLIDE_ID" val="preset11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16.xml><?xml version="1.0" encoding="utf-8"?>
<p:tagLst xmlns:p="http://schemas.openxmlformats.org/presentationml/2006/main">
  <p:tag name="PA" val="v5.2.11"/>
</p:tagLst>
</file>

<file path=ppt/tags/tag17.xml><?xml version="1.0" encoding="utf-8"?>
<p:tagLst xmlns:p="http://schemas.openxmlformats.org/presentationml/2006/main">
  <p:tag name="PA" val="v5.2.11"/>
</p:tagLst>
</file>

<file path=ppt/tags/tag18.xml><?xml version="1.0" encoding="utf-8"?>
<p:tagLst xmlns:p="http://schemas.openxmlformats.org/presentationml/2006/main">
  <p:tag name="KSO_WM_TEMPLATE_CATEGORY" val="preset"/>
  <p:tag name="KSO_WM_TEMPLATE_INDEX" val="11"/>
  <p:tag name="KSO_WM_TAG_VERSION" val="1.0"/>
  <p:tag name="KSO_WM_SLIDE_ID" val="256"/>
  <p:tag name="KSO_WM_SLIDE_INDEX" val="1"/>
  <p:tag name="KSO_WM_SLIDE_ITEM_CNT" val="2"/>
  <p:tag name="KSO_WM_SLIDE_LAYOUT" val="a_b"/>
  <p:tag name="KSO_WM_SLIDE_LAYOUT_CNT" val="1_1"/>
  <p:tag name="KSO_WM_SLIDE_TYPE" val="title"/>
  <p:tag name="KSO_WM_BEAUTIFY_FLAG" val="#wm#"/>
</p:tagLst>
</file>

<file path=ppt/tags/tag19.xml><?xml version="1.0" encoding="utf-8"?>
<p:tagLst xmlns:p="http://schemas.openxmlformats.org/presentationml/2006/main">
  <p:tag name="KSO_WM_TEMPLATE_CATEGORY" val="preset"/>
  <p:tag name="KSO_WM_TEMPLATE_INDEX" val="11"/>
  <p:tag name="KSO_WM_TAG_VERSION" val="1.0"/>
  <p:tag name="KSO_WM_SLIDE_ID" val="preset11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2.xml><?xml version="1.0" encoding="utf-8"?>
<p:tagLst xmlns:p="http://schemas.openxmlformats.org/presentationml/2006/main">
  <p:tag name="PA" val="v5.2.11"/>
</p:tagLst>
</file>

<file path=ppt/tags/tag20.xml><?xml version="1.0" encoding="utf-8"?>
<p:tagLst xmlns:p="http://schemas.openxmlformats.org/presentationml/2006/main">
  <p:tag name="KSO_WM_TEMPLATE_CATEGORY" val="preset"/>
  <p:tag name="KSO_WM_TEMPLATE_INDEX" val="11"/>
  <p:tag name="KSO_WM_TAG_VERSION" val="1.0"/>
  <p:tag name="KSO_WM_SLIDE_ID" val="preset11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21.xml><?xml version="1.0" encoding="utf-8"?>
<p:tagLst xmlns:p="http://schemas.openxmlformats.org/presentationml/2006/main">
  <p:tag name="KSO_WM_TEMPLATE_CATEGORY" val="preset"/>
  <p:tag name="KSO_WM_TEMPLATE_INDEX" val="11"/>
  <p:tag name="KSO_WM_TAG_VERSION" val="1.0"/>
  <p:tag name="KSO_WM_SLIDE_ID" val="preset11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22.xml><?xml version="1.0" encoding="utf-8"?>
<p:tagLst xmlns:p="http://schemas.openxmlformats.org/presentationml/2006/main">
  <p:tag name="KSO_WM_TEMPLATE_CATEGORY" val="preset"/>
  <p:tag name="KSO_WM_TEMPLATE_INDEX" val="11"/>
  <p:tag name="KSO_WM_TAG_VERSION" val="1.0"/>
  <p:tag name="KSO_WM_SLIDE_ID" val="preset11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23.xml><?xml version="1.0" encoding="utf-8"?>
<p:tagLst xmlns:p="http://schemas.openxmlformats.org/presentationml/2006/main">
  <p:tag name="KSO_WM_TEMPLATE_CATEGORY" val="preset"/>
  <p:tag name="KSO_WM_TEMPLATE_INDEX" val="11"/>
  <p:tag name="KSO_WM_TAG_VERSION" val="1.0"/>
  <p:tag name="KSO_WM_SLIDE_ID" val="preset11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24.xml><?xml version="1.0" encoding="utf-8"?>
<p:tagLst xmlns:p="http://schemas.openxmlformats.org/presentationml/2006/main">
  <p:tag name="KSO_WM_TEMPLATE_CATEGORY" val="preset"/>
  <p:tag name="KSO_WM_TEMPLATE_INDEX" val="11"/>
  <p:tag name="KSO_WM_TAG_VERSION" val="1.0"/>
  <p:tag name="KSO_WM_SLIDE_ID" val="preset11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25.xml><?xml version="1.0" encoding="utf-8"?>
<p:tagLst xmlns:p="http://schemas.openxmlformats.org/presentationml/2006/main">
  <p:tag name="PA" val="v5.2.11"/>
</p:tagLst>
</file>

<file path=ppt/tags/tag26.xml><?xml version="1.0" encoding="utf-8"?>
<p:tagLst xmlns:p="http://schemas.openxmlformats.org/presentationml/2006/main">
  <p:tag name="PA" val="v5.2.11"/>
</p:tagLst>
</file>

<file path=ppt/tags/tag27.xml><?xml version="1.0" encoding="utf-8"?>
<p:tagLst xmlns:p="http://schemas.openxmlformats.org/presentationml/2006/main">
  <p:tag name="KSO_WM_TEMPLATE_CATEGORY" val="preset"/>
  <p:tag name="KSO_WM_TEMPLATE_INDEX" val="11"/>
  <p:tag name="KSO_WM_TAG_VERSION" val="1.0"/>
  <p:tag name="KSO_WM_SLIDE_ID" val="256"/>
  <p:tag name="KSO_WM_SLIDE_INDEX" val="1"/>
  <p:tag name="KSO_WM_SLIDE_ITEM_CNT" val="2"/>
  <p:tag name="KSO_WM_SLIDE_LAYOUT" val="a_b"/>
  <p:tag name="KSO_WM_SLIDE_LAYOUT_CNT" val="1_1"/>
  <p:tag name="KSO_WM_SLIDE_TYPE" val="title"/>
  <p:tag name="KSO_WM_BEAUTIFY_FLAG" val="#wm#"/>
</p:tagLst>
</file>

<file path=ppt/tags/tag28.xml><?xml version="1.0" encoding="utf-8"?>
<p:tagLst xmlns:p="http://schemas.openxmlformats.org/presentationml/2006/main">
  <p:tag name="KSO_WM_TEMPLATE_CATEGORY" val="preset"/>
  <p:tag name="KSO_WM_TEMPLATE_INDEX" val="11"/>
  <p:tag name="KSO_WM_TAG_VERSION" val="1.0"/>
  <p:tag name="KSO_WM_SLIDE_ID" val="preset11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29.xml><?xml version="1.0" encoding="utf-8"?>
<p:tagLst xmlns:p="http://schemas.openxmlformats.org/presentationml/2006/main">
  <p:tag name="KSO_WM_TEMPLATE_CATEGORY" val="preset"/>
  <p:tag name="KSO_WM_TEMPLATE_INDEX" val="11"/>
  <p:tag name="KSO_WM_TAG_VERSION" val="1.0"/>
  <p:tag name="KSO_WM_SLIDE_ID" val="preset11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3.xml><?xml version="1.0" encoding="utf-8"?>
<p:tagLst xmlns:p="http://schemas.openxmlformats.org/presentationml/2006/main">
  <p:tag name="PA" val="v5.2.11"/>
</p:tagLst>
</file>

<file path=ppt/tags/tag30.xml><?xml version="1.0" encoding="utf-8"?>
<p:tagLst xmlns:p="http://schemas.openxmlformats.org/presentationml/2006/main">
  <p:tag name="KSO_WM_TEMPLATE_CATEGORY" val="preset"/>
  <p:tag name="KSO_WM_TEMPLATE_INDEX" val="11"/>
  <p:tag name="KSO_WM_TAG_VERSION" val="1.0"/>
  <p:tag name="KSO_WM_SLIDE_ID" val="preset11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31.xml><?xml version="1.0" encoding="utf-8"?>
<p:tagLst xmlns:p="http://schemas.openxmlformats.org/presentationml/2006/main">
  <p:tag name="KSO_WM_TEMPLATE_CATEGORY" val="preset"/>
  <p:tag name="KSO_WM_TEMPLATE_INDEX" val="11"/>
  <p:tag name="KSO_WM_TAG_VERSION" val="1.0"/>
  <p:tag name="KSO_WM_SLIDE_ID" val="preset11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32.xml><?xml version="1.0" encoding="utf-8"?>
<p:tagLst xmlns:p="http://schemas.openxmlformats.org/presentationml/2006/main">
  <p:tag name="KSO_WM_TEMPLATE_CATEGORY" val="preset"/>
  <p:tag name="KSO_WM_TEMPLATE_INDEX" val="11"/>
  <p:tag name="KSO_WM_TAG_VERSION" val="1.0"/>
  <p:tag name="KSO_WM_SLIDE_ID" val="preset11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33.xml><?xml version="1.0" encoding="utf-8"?>
<p:tagLst xmlns:p="http://schemas.openxmlformats.org/presentationml/2006/main">
  <p:tag name="KSO_WM_TEMPLATE_CATEGORY" val="preset"/>
  <p:tag name="KSO_WM_TEMPLATE_INDEX" val="11"/>
  <p:tag name="KSO_WM_TAG_VERSION" val="1.0"/>
  <p:tag name="KSO_WM_SLIDE_ID" val="preset11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34.xml><?xml version="1.0" encoding="utf-8"?>
<p:tagLst xmlns:p="http://schemas.openxmlformats.org/presentationml/2006/main">
  <p:tag name="PA" val="v5.2.11"/>
</p:tagLst>
</file>

<file path=ppt/tags/tag35.xml><?xml version="1.0" encoding="utf-8"?>
<p:tagLst xmlns:p="http://schemas.openxmlformats.org/presentationml/2006/main">
  <p:tag name="PA" val="v5.2.11"/>
</p:tagLst>
</file>

<file path=ppt/tags/tag36.xml><?xml version="1.0" encoding="utf-8"?>
<p:tagLst xmlns:p="http://schemas.openxmlformats.org/presentationml/2006/main">
  <p:tag name="KSO_WM_TEMPLATE_CATEGORY" val="preset"/>
  <p:tag name="KSO_WM_TEMPLATE_INDEX" val="11"/>
  <p:tag name="KSO_WM_TAG_VERSION" val="1.0"/>
  <p:tag name="KSO_WM_SLIDE_ID" val="256"/>
  <p:tag name="KSO_WM_SLIDE_INDEX" val="1"/>
  <p:tag name="KSO_WM_SLIDE_ITEM_CNT" val="2"/>
  <p:tag name="KSO_WM_SLIDE_LAYOUT" val="a_b"/>
  <p:tag name="KSO_WM_SLIDE_LAYOUT_CNT" val="1_1"/>
  <p:tag name="KSO_WM_SLIDE_TYPE" val="title"/>
  <p:tag name="KSO_WM_BEAUTIFY_FLAG" val="#wm#"/>
</p:tagLst>
</file>

<file path=ppt/tags/tag37.xml><?xml version="1.0" encoding="utf-8"?>
<p:tagLst xmlns:p="http://schemas.openxmlformats.org/presentationml/2006/main">
  <p:tag name="KSO_WM_TEMPLATE_CATEGORY" val="preset"/>
  <p:tag name="KSO_WM_TEMPLATE_INDEX" val="11"/>
  <p:tag name="KSO_WM_TAG_VERSION" val="1.0"/>
  <p:tag name="KSO_WM_SLIDE_ID" val="preset11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38.xml><?xml version="1.0" encoding="utf-8"?>
<p:tagLst xmlns:p="http://schemas.openxmlformats.org/presentationml/2006/main">
  <p:tag name="KSO_WM_TEMPLATE_CATEGORY" val="preset"/>
  <p:tag name="KSO_WM_TEMPLATE_INDEX" val="11"/>
  <p:tag name="KSO_WM_TAG_VERSION" val="1.0"/>
  <p:tag name="KSO_WM_SLIDE_ID" val="preset11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39.xml><?xml version="1.0" encoding="utf-8"?>
<p:tagLst xmlns:p="http://schemas.openxmlformats.org/presentationml/2006/main">
  <p:tag name="KSO_WM_TEMPLATE_CATEGORY" val="preset"/>
  <p:tag name="KSO_WM_TEMPLATE_INDEX" val="11"/>
  <p:tag name="KSO_WM_TAG_VERSION" val="1.0"/>
  <p:tag name="KSO_WM_SLIDE_ID" val="preset11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4.xml><?xml version="1.0" encoding="utf-8"?>
<p:tagLst xmlns:p="http://schemas.openxmlformats.org/presentationml/2006/main">
  <p:tag name="PA" val="v5.2.11"/>
</p:tagLst>
</file>

<file path=ppt/tags/tag40.xml><?xml version="1.0" encoding="utf-8"?>
<p:tagLst xmlns:p="http://schemas.openxmlformats.org/presentationml/2006/main">
  <p:tag name="KSO_WM_TEMPLATE_CATEGORY" val="preset"/>
  <p:tag name="KSO_WM_TEMPLATE_INDEX" val="11"/>
  <p:tag name="KSO_WM_TAG_VERSION" val="1.0"/>
  <p:tag name="KSO_WM_SLIDE_ID" val="preset11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41.xml><?xml version="1.0" encoding="utf-8"?>
<p:tagLst xmlns:p="http://schemas.openxmlformats.org/presentationml/2006/main">
  <p:tag name="KSO_WM_TEMPLATE_CATEGORY" val="preset"/>
  <p:tag name="KSO_WM_TEMPLATE_INDEX" val="11"/>
  <p:tag name="KSO_WM_TAG_VERSION" val="1.0"/>
  <p:tag name="KSO_WM_SLIDE_ID" val="preset11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42.xml><?xml version="1.0" encoding="utf-8"?>
<p:tagLst xmlns:p="http://schemas.openxmlformats.org/presentationml/2006/main">
  <p:tag name="KSO_WM_TEMPLATE_CATEGORY" val="preset"/>
  <p:tag name="KSO_WM_TEMPLATE_INDEX" val="11"/>
  <p:tag name="KSO_WM_TAG_VERSION" val="1.0"/>
  <p:tag name="KSO_WM_SLIDE_ID" val="preset11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43.xml><?xml version="1.0" encoding="utf-8"?>
<p:tagLst xmlns:p="http://schemas.openxmlformats.org/presentationml/2006/main">
  <p:tag name="KSO_WM_TEMPLATE_CATEGORY" val="preset"/>
  <p:tag name="KSO_WM_TEMPLATE_INDEX" val="11"/>
  <p:tag name="KSO_WM_TAG_VERSION" val="1.0"/>
  <p:tag name="KSO_WM_SLIDE_ID" val="preset11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44.xml><?xml version="1.0" encoding="utf-8"?>
<p:tagLst xmlns:p="http://schemas.openxmlformats.org/presentationml/2006/main">
  <p:tag name="KSO_WM_TEMPLATE_CATEGORY" val="preset"/>
  <p:tag name="KSO_WM_TEMPLATE_INDEX" val="11"/>
  <p:tag name="KSO_WM_TAG_VERSION" val="1.0"/>
  <p:tag name="KSO_WM_SLIDE_ID" val="preset11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45.xml><?xml version="1.0" encoding="utf-8"?>
<p:tagLst xmlns:p="http://schemas.openxmlformats.org/presentationml/2006/main">
  <p:tag name="KSO_WM_TEMPLATE_CATEGORY" val="preset"/>
  <p:tag name="KSO_WM_TEMPLATE_INDEX" val="11"/>
  <p:tag name="KSO_WM_TAG_VERSION" val="1.0"/>
  <p:tag name="KSO_WM_SLIDE_ID" val="preset11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46.xml><?xml version="1.0" encoding="utf-8"?>
<p:tagLst xmlns:p="http://schemas.openxmlformats.org/presentationml/2006/main">
  <p:tag name="KSO_WM_TEMPLATE_CATEGORY" val="preset"/>
  <p:tag name="KSO_WM_TEMPLATE_INDEX" val="11"/>
  <p:tag name="KSO_WM_TAG_VERSION" val="1.0"/>
  <p:tag name="KSO_WM_SLIDE_ID" val="preset11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47.xml><?xml version="1.0" encoding="utf-8"?>
<p:tagLst xmlns:p="http://schemas.openxmlformats.org/presentationml/2006/main">
  <p:tag name="KSO_WM_TEMPLATE_CATEGORY" val="preset"/>
  <p:tag name="KSO_WM_TEMPLATE_INDEX" val="11"/>
  <p:tag name="KSO_WM_TAG_VERSION" val="1.0"/>
  <p:tag name="KSO_WM_SLIDE_ID" val="preset11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PA" val="v5.2.11"/>
</p:tagLst>
</file>

<file path=ppt/tags/tag50.xml><?xml version="1.0" encoding="utf-8"?>
<p:tagLst xmlns:p="http://schemas.openxmlformats.org/presentationml/2006/main">
  <p:tag name="KSO_WM_TEMPLATE_CATEGORY" val="preset"/>
  <p:tag name="KSO_WM_TEMPLATE_INDEX" val="11"/>
  <p:tag name="KSO_WM_TAG_VERSION" val="1.0"/>
  <p:tag name="KSO_WM_SLIDE_ID" val="preset11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51.xml><?xml version="1.0" encoding="utf-8"?>
<p:tagLst xmlns:p="http://schemas.openxmlformats.org/presentationml/2006/main">
  <p:tag name="KSO_WM_TEMPLATE_CATEGORY" val="preset"/>
  <p:tag name="KSO_WM_TEMPLATE_INDEX" val="11"/>
  <p:tag name="KSO_WM_TAG_VERSION" val="1.0"/>
  <p:tag name="KSO_WM_SLIDE_ID" val="preset11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52.xml><?xml version="1.0" encoding="utf-8"?>
<p:tagLst xmlns:p="http://schemas.openxmlformats.org/presentationml/2006/main">
  <p:tag name="KSO_WM_TEMPLATE_CATEGORY" val="preset"/>
  <p:tag name="KSO_WM_TEMPLATE_INDEX" val="11"/>
  <p:tag name="KSO_WM_TAG_VERSION" val="1.0"/>
  <p:tag name="KSO_WM_SLIDE_ID" val="preset11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53.xml><?xml version="1.0" encoding="utf-8"?>
<p:tagLst xmlns:p="http://schemas.openxmlformats.org/presentationml/2006/main">
  <p:tag name="KSO_WM_TEMPLATE_CATEGORY" val="preset"/>
  <p:tag name="KSO_WM_TEMPLATE_INDEX" val="11"/>
  <p:tag name="KSO_WM_TAG_VERSION" val="1.0"/>
  <p:tag name="KSO_WM_SLIDE_ID" val="preset11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54.xml><?xml version="1.0" encoding="utf-8"?>
<p:tagLst xmlns:p="http://schemas.openxmlformats.org/presentationml/2006/main">
  <p:tag name="KSO_WM_TEMPLATE_CATEGORY" val="preset"/>
  <p:tag name="KSO_WM_TEMPLATE_INDEX" val="11"/>
  <p:tag name="KSO_WM_TAG_VERSION" val="1.0"/>
  <p:tag name="KSO_WM_SLIDE_ID" val="preset11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55.xml><?xml version="1.0" encoding="utf-8"?>
<p:tagLst xmlns:p="http://schemas.openxmlformats.org/presentationml/2006/main">
  <p:tag name="KSO_WM_TEMPLATE_CATEGORY" val="preset"/>
  <p:tag name="KSO_WM_TEMPLATE_INDEX" val="11"/>
  <p:tag name="KSO_WM_TAG_VERSION" val="1.0"/>
  <p:tag name="KSO_WM_SLIDE_ID" val="preset11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6.xml><?xml version="1.0" encoding="utf-8"?>
<p:tagLst xmlns:p="http://schemas.openxmlformats.org/presentationml/2006/main">
  <p:tag name="PA" val="v5.2.11"/>
</p:tagLst>
</file>

<file path=ppt/tags/tag7.xml><?xml version="1.0" encoding="utf-8"?>
<p:tagLst xmlns:p="http://schemas.openxmlformats.org/presentationml/2006/main">
  <p:tag name="KSO_WM_TEMPLATE_CATEGORY" val="preset"/>
  <p:tag name="KSO_WM_TEMPLATE_INDEX" val="11"/>
  <p:tag name="KSO_WM_TAG_VERSION" val="1.0"/>
  <p:tag name="KSO_WM_SLIDE_ID" val="preset11_2"/>
  <p:tag name="KSO_WM_SLIDE_INDEX" val="2"/>
  <p:tag name="KSO_WM_SLIDE_ITEM_CNT" val="1"/>
  <p:tag name="KSO_WM_SLIDE_LAYOUT" val="a_f"/>
  <p:tag name="KSO_WM_SLIDE_LAYOUT_CNT" val="1_1"/>
  <p:tag name="KSO_WM_SLIDE_TYPE" val="text"/>
  <p:tag name="KSO_WM_BEAUTIFY_FLAG" val="#wm#"/>
  <p:tag name="KSO_WM_SLIDE_POSITION" val="66*144"/>
  <p:tag name="KSO_WM_SLIDE_SIZE" val="828*343"/>
</p:tagLst>
</file>

<file path=ppt/tags/tag8.xml><?xml version="1.0" encoding="utf-8"?>
<p:tagLst xmlns:p="http://schemas.openxmlformats.org/presentationml/2006/main">
  <p:tag name="PA" val="v5.2.11"/>
</p:tagLst>
</file>

<file path=ppt/tags/tag9.xml><?xml version="1.0" encoding="utf-8"?>
<p:tagLst xmlns:p="http://schemas.openxmlformats.org/presentationml/2006/main">
  <p:tag name="PA" val="v5.2.11"/>
</p:tagLst>
</file>

<file path=ppt/theme/theme1.xml><?xml version="1.0" encoding="utf-8"?>
<a:theme xmlns:a="http://schemas.openxmlformats.org/drawingml/2006/main" name="公众号：安环健资料库">
  <a:themeElements>
    <a:clrScheme name="自定义 1">
      <a:dk1>
        <a:srgbClr val="000000"/>
      </a:dk1>
      <a:lt1>
        <a:srgbClr val="FFFFFF"/>
      </a:lt1>
      <a:dk2>
        <a:srgbClr val="262626"/>
      </a:dk2>
      <a:lt2>
        <a:srgbClr val="262626"/>
      </a:lt2>
      <a:accent1>
        <a:srgbClr val="00B0F0"/>
      </a:accent1>
      <a:accent2>
        <a:srgbClr val="00B0F0"/>
      </a:accent2>
      <a:accent3>
        <a:srgbClr val="DE7205"/>
      </a:accent3>
      <a:accent4>
        <a:srgbClr val="E9A520"/>
      </a:accent4>
      <a:accent5>
        <a:srgbClr val="D70000"/>
      </a:accent5>
      <a:accent6>
        <a:srgbClr val="FCF4D1"/>
      </a:accent6>
      <a:hlink>
        <a:srgbClr val="C00000"/>
      </a:hlink>
      <a:folHlink>
        <a:srgbClr val="C00000"/>
      </a:folHlink>
    </a:clrScheme>
    <a:fontScheme name="">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8104</Words>
  <Application>WPS 演示</Application>
  <PresentationFormat>宽屏</PresentationFormat>
  <Paragraphs>442</Paragraphs>
  <Slides>38</Slides>
  <Notes>0</Notes>
  <HiddenSlides>0</HiddenSlides>
  <MMClips>1</MMClips>
  <ScaleCrop>false</ScaleCrop>
  <HeadingPairs>
    <vt:vector size="6" baseType="variant">
      <vt:variant>
        <vt:lpstr>已用的字体</vt:lpstr>
      </vt:variant>
      <vt:variant>
        <vt:i4>28</vt:i4>
      </vt:variant>
      <vt:variant>
        <vt:lpstr>主题</vt:lpstr>
      </vt:variant>
      <vt:variant>
        <vt:i4>1</vt:i4>
      </vt:variant>
      <vt:variant>
        <vt:lpstr>幻灯片标题</vt:lpstr>
      </vt:variant>
      <vt:variant>
        <vt:i4>38</vt:i4>
      </vt:variant>
    </vt:vector>
  </HeadingPairs>
  <TitlesOfParts>
    <vt:vector size="67" baseType="lpstr">
      <vt:lpstr>Arial</vt:lpstr>
      <vt:lpstr>宋体</vt:lpstr>
      <vt:lpstr>Wingdings</vt:lpstr>
      <vt:lpstr>微软雅黑</vt:lpstr>
      <vt:lpstr>思源黑体 CN Medium</vt:lpstr>
      <vt:lpstr>黑体</vt:lpstr>
      <vt:lpstr>Roboto Light</vt:lpstr>
      <vt:lpstr>Aa锐智体</vt:lpstr>
      <vt:lpstr>阿里巴巴普惠体</vt:lpstr>
      <vt:lpstr>AlibabaPuHuiTi_2_55_Regular</vt:lpstr>
      <vt:lpstr>思源黑体 CN Normal</vt:lpstr>
      <vt:lpstr>Arial Unicode MS</vt:lpstr>
      <vt:lpstr>Calibri</vt:lpstr>
      <vt:lpstr>思源宋体 CN Heavy</vt:lpstr>
      <vt:lpstr>Segoe Print</vt:lpstr>
      <vt:lpstr>Aa锐智体</vt:lpstr>
      <vt:lpstr>AlibabaPuHuiTi_2_55_Regular</vt:lpstr>
      <vt:lpstr>思源宋体 CN Heavy</vt:lpstr>
      <vt:lpstr>思源黑体 CN Medium</vt:lpstr>
      <vt:lpstr>阿里巴巴普惠体</vt:lpstr>
      <vt:lpstr>KSOFE22CBF3B</vt:lpstr>
      <vt:lpstr>方正宝黑体 简 Medium</vt:lpstr>
      <vt:lpstr>Windsor Std Light</vt:lpstr>
      <vt:lpstr>Aa铮铮体</vt:lpstr>
      <vt:lpstr>阿里巴巴和七个小矮人</vt:lpstr>
      <vt:lpstr>汉仪旗黑X2-55简</vt:lpstr>
      <vt:lpstr>兰米宋体</vt:lpstr>
      <vt:lpstr>KSOFDDF4E7ED</vt:lpstr>
      <vt:lpstr>公众号：安环健资料库</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Kiyomi.</cp:lastModifiedBy>
  <cp:revision>570</cp:revision>
  <dcterms:created xsi:type="dcterms:W3CDTF">1900-01-01T00:00:00Z</dcterms:created>
  <dcterms:modified xsi:type="dcterms:W3CDTF">2026-05-14T02:55:17Z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2052-12.1.0.25865</vt:lpwstr>
  </property>
  <property fmtid="{D5CDD505-2E9C-101B-9397-08002B2CF9AE}" pid="3" name="ICV">
    <vt:lpwstr>3CB2B5AC411F4DE388F5343136DA45CC_13</vt:lpwstr>
  </property>
</Properties>
</file>