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2" r:id="rId2"/>
  </p:sldMasterIdLst>
  <p:notesMasterIdLst>
    <p:notesMasterId r:id="rId39"/>
  </p:notesMasterIdLst>
  <p:handoutMasterIdLst>
    <p:handoutMasterId r:id="rId40"/>
  </p:handoutMasterIdLst>
  <p:sldIdLst>
    <p:sldId id="437" r:id="rId3"/>
    <p:sldId id="438" r:id="rId4"/>
    <p:sldId id="439" r:id="rId5"/>
    <p:sldId id="440" r:id="rId6"/>
    <p:sldId id="441" r:id="rId7"/>
    <p:sldId id="442" r:id="rId8"/>
    <p:sldId id="443" r:id="rId9"/>
    <p:sldId id="444" r:id="rId10"/>
    <p:sldId id="445" r:id="rId11"/>
    <p:sldId id="447" r:id="rId12"/>
    <p:sldId id="448" r:id="rId13"/>
    <p:sldId id="449" r:id="rId14"/>
    <p:sldId id="450" r:id="rId15"/>
    <p:sldId id="475" r:id="rId16"/>
    <p:sldId id="452" r:id="rId17"/>
    <p:sldId id="453" r:id="rId18"/>
    <p:sldId id="454" r:id="rId19"/>
    <p:sldId id="455" r:id="rId20"/>
    <p:sldId id="456" r:id="rId21"/>
    <p:sldId id="457" r:id="rId22"/>
    <p:sldId id="458" r:id="rId23"/>
    <p:sldId id="459" r:id="rId24"/>
    <p:sldId id="460" r:id="rId25"/>
    <p:sldId id="461" r:id="rId26"/>
    <p:sldId id="462" r:id="rId27"/>
    <p:sldId id="463" r:id="rId28"/>
    <p:sldId id="464" r:id="rId29"/>
    <p:sldId id="465" r:id="rId30"/>
    <p:sldId id="466" r:id="rId31"/>
    <p:sldId id="467" r:id="rId32"/>
    <p:sldId id="468" r:id="rId33"/>
    <p:sldId id="469" r:id="rId34"/>
    <p:sldId id="470" r:id="rId35"/>
    <p:sldId id="472" r:id="rId36"/>
    <p:sldId id="473" r:id="rId37"/>
    <p:sldId id="474" r:id="rId38"/>
  </p:sldIdLst>
  <p:sldSz cx="9144000" cy="5143500" type="screen16x9"/>
  <p:notesSz cx="6858000" cy="9144000"/>
  <p:custDataLst>
    <p:tags r:id="rId41"/>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58" userDrawn="1">
          <p15:clr>
            <a:srgbClr val="A4A3A4"/>
          </p15:clr>
        </p15:guide>
        <p15:guide id="2" pos="1094" userDrawn="1">
          <p15:clr>
            <a:srgbClr val="A4A3A4"/>
          </p15:clr>
        </p15:guide>
        <p15:guide id="3" orient="horz" pos="1676" userDrawn="1">
          <p15:clr>
            <a:srgbClr val="A4A3A4"/>
          </p15:clr>
        </p15:guide>
        <p15:guide id="4" orient="horz" pos="3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00000"/>
    <a:srgbClr val="CC251B"/>
    <a:srgbClr val="CD2820"/>
    <a:srgbClr val="D93817"/>
    <a:srgbClr val="DB4319"/>
    <a:srgbClr val="D83617"/>
    <a:srgbClr val="123F64"/>
    <a:srgbClr val="F4F9FD"/>
    <a:srgbClr val="FA96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6" autoAdjust="0"/>
    <p:restoredTop sz="94660"/>
  </p:normalViewPr>
  <p:slideViewPr>
    <p:cSldViewPr snapToGrid="0" showGuides="1">
      <p:cViewPr varScale="1">
        <p:scale>
          <a:sx n="83" d="100"/>
          <a:sy n="83" d="100"/>
        </p:scale>
        <p:origin x="740" y="48"/>
      </p:cViewPr>
      <p:guideLst>
        <p:guide orient="horz" pos="658"/>
        <p:guide pos="1094"/>
        <p:guide orient="horz" pos="1676"/>
        <p:guide orient="horz" pos="396"/>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0" Type="http://schemas.openxmlformats.org/officeDocument/2006/relationships/slide" Target="slides/slide18.xml"/><Relationship Id="rId41"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2026/5/22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0E3120-F125-4357-9390-F5E57E5A3530}" type="datetimeFigureOut">
              <a:rPr lang="zh-CN" altLang="en-US" smtClean="0"/>
              <a:t>2026/5/22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651F8E-1651-480F-82AA-D2708F30AC7C}"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14</a:t>
            </a:fld>
            <a:endParaRPr lang="zh-CN" altLang="en-US"/>
          </a:p>
        </p:txBody>
      </p:sp>
    </p:spTree>
    <p:extLst>
      <p:ext uri="{BB962C8B-B14F-4D97-AF65-F5344CB8AC3E}">
        <p14:creationId xmlns:p14="http://schemas.microsoft.com/office/powerpoint/2010/main" val="17648709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t>24</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t>25</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t>26</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F849B89-BB79-44EE-9824-DA9F6A8C7DAB}" type="slidenum">
              <a:rPr lang="zh-CN" altLang="en-US" smtClean="0"/>
              <a:t>27</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28</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29</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C22898-45BB-4E96-99D7-729736ECC9C5}" type="slidenum">
              <a:rPr lang="zh-CN" altLang="en-US" smtClean="0"/>
              <a:t>3</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30</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31</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32</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33</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5E8DB0-55DC-4221-A99C-988BCD133BF3}" type="slidenum">
              <a:rPr lang="en-US" altLang="zh-CN" smtClean="0"/>
              <a:t>34</a:t>
            </a:fld>
            <a:endParaRPr lang="en-US" altLang="zh-CN"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A5E8DB0-55DC-4221-A99C-988BCD133BF3}" type="slidenum">
              <a:rPr lang="en-US" altLang="zh-CN" smtClean="0"/>
              <a:t>35</a:t>
            </a:fld>
            <a:endParaRPr lang="en-US" altLang="zh-CN"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36</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5BCC75BC-847C-4F83-9AE3-DC3F6F592ECA}"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8651F8E-1651-480F-82AA-D2708F30AC7C}"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43.xml"/><Relationship Id="rId7" Type="http://schemas.openxmlformats.org/officeDocument/2006/relationships/slideMaster" Target="../slideMasters/slideMaster2.xml"/><Relationship Id="rId2" Type="http://schemas.openxmlformats.org/officeDocument/2006/relationships/tags" Target="../tags/tag42.xml"/><Relationship Id="rId1" Type="http://schemas.openxmlformats.org/officeDocument/2006/relationships/tags" Target="../tags/tag41.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tags" Target="../tags/tag47.xml"/><Relationship Id="rId5" Type="http://schemas.openxmlformats.org/officeDocument/2006/relationships/slideMaster" Target="../slideMasters/slideMaster2.xml"/><Relationship Id="rId4" Type="http://schemas.openxmlformats.org/officeDocument/2006/relationships/tags" Target="../tags/tag50.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slideMaster" Target="../slideMasters/slideMaster2.xml"/><Relationship Id="rId5" Type="http://schemas.openxmlformats.org/officeDocument/2006/relationships/tags" Target="../tags/tag55.xml"/><Relationship Id="rId4" Type="http://schemas.openxmlformats.org/officeDocument/2006/relationships/tags" Target="../tags/tag5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5.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2.xml"/><Relationship Id="rId5" Type="http://schemas.openxmlformats.org/officeDocument/2006/relationships/tags" Target="../tags/tag12.xml"/><Relationship Id="rId4" Type="http://schemas.openxmlformats.org/officeDocument/2006/relationships/tags" Target="../tags/tag11.xml"/></Relationships>
</file>

<file path=ppt/slideLayouts/_rels/slideLayout5.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2.xml"/><Relationship Id="rId5" Type="http://schemas.openxmlformats.org/officeDocument/2006/relationships/tags" Target="../tags/tag17.xml"/><Relationship Id="rId4" Type="http://schemas.openxmlformats.org/officeDocument/2006/relationships/tags" Target="../tags/tag16.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2.xml"/><Relationship Id="rId5" Type="http://schemas.openxmlformats.org/officeDocument/2006/relationships/tags" Target="../tags/tag22.xml"/><Relationship Id="rId4" Type="http://schemas.openxmlformats.org/officeDocument/2006/relationships/tags" Target="../tags/tag2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2.xml"/><Relationship Id="rId4" Type="http://schemas.openxmlformats.org/officeDocument/2006/relationships/tags" Target="../tags/tag40.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stretch>
            <a:fillRect/>
          </a:stretch>
        </p:blipFill>
        <p:spPr>
          <a:xfrm>
            <a:off x="0" y="0"/>
            <a:ext cx="9144000" cy="514350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rgbClr val="FFFFFF"/>
        </a:solidFill>
        <a:effectLst/>
      </p:bgPr>
    </p:bg>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456300" y="1166400"/>
            <a:ext cx="3924808" cy="3456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200" b="0" i="0" u="none" strike="noStrike" kern="1200" cap="none" spc="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solidFill>
                <a:uFillTx/>
                <a:latin typeface="+mn-lt"/>
                <a:ea typeface="+mn-ea"/>
                <a:cs typeface="+mn-cs"/>
                <a:sym typeface="+mn-ea"/>
              </a:defRPr>
            </a:lvl2pPr>
            <a:lvl3pPr marL="857250" marR="0" lvl="2"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3pPr>
            <a:lvl4pPr marL="1200150" marR="0" lvl="3"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4pPr>
            <a:lvl5pPr marL="1543050" marR="0" lvl="4"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2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2"/>
            </p:custDataLst>
          </p:nvPr>
        </p:nvSpPr>
        <p:spPr>
          <a:xfrm>
            <a:off x="4762801" y="1166400"/>
            <a:ext cx="3920400" cy="3456000"/>
          </a:xfrm>
        </p:spPr>
        <p:txBody>
          <a:bodyPr vert="horz" lIns="90000" tIns="46800" rIns="90000" bIns="46800" rtlCol="0">
            <a:normAutofit/>
          </a:bodyPr>
          <a:lstStyle>
            <a:lvl1pPr marL="0" marR="0" lvl="0" indent="0" algn="l" defTabSz="914400" rtl="0" eaLnBrk="1" fontAlgn="auto" latinLnBrk="0" hangingPunct="1">
              <a:lnSpc>
                <a:spcPct val="130000"/>
              </a:lnSpc>
              <a:spcBef>
                <a:spcPts val="0"/>
              </a:spcBef>
              <a:spcAft>
                <a:spcPts val="600"/>
              </a:spcAft>
              <a:buFont typeface="Arial" panose="020B0604020202020204" pitchFamily="34" charset="0"/>
              <a:buNone/>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342900" indent="0" defTabSz="914400" eaLnBrk="1" fontAlgn="auto" latinLnBrk="0" hangingPunct="1">
              <a:buFont typeface="Arial" panose="020B0604020202020204" pitchFamily="34" charset="0"/>
              <a:buNone/>
              <a:tabLst>
                <a:tab pos="1609725" algn="l"/>
                <a:tab pos="1609725" algn="l"/>
                <a:tab pos="1609725" algn="l"/>
                <a:tab pos="1609725" algn="l"/>
              </a:tabLst>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2pPr>
            <a:lvl3pPr eaLnBrk="1" fontAlgn="auto" latinLnBrk="0" hangingPunct="1">
              <a:buFont typeface="Arial" panose="020B0604020202020204" pitchFamily="34" charset="0"/>
              <a:buChar char="●"/>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3pPr>
            <a:lvl4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4pPr>
            <a:lvl5pPr eaLnBrk="1" fontAlgn="auto" latinLnBrk="0" hangingPunct="1">
              <a:defRPr u="none" strike="noStrike" kern="1200" cap="none" spc="150" normalizeH="0">
                <a:solidFill>
                  <a:schemeClr val="tx1">
                    <a:lumMod val="65000"/>
                    <a:lumOff val="35000"/>
                  </a:schemeClr>
                </a:solidFill>
                <a:uFillTx/>
                <a:latin typeface="Arial" panose="020B0604020202020204" pitchFamily="34" charset="0"/>
                <a:ea typeface="微软雅黑" panose="020B0503020204020204" pitchFamily="34" charset="-122"/>
              </a:defRPr>
            </a:lvl5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2026/5/22</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lvl1pPr>
              <a:defRPr baseline="0"/>
            </a:lvl1pPr>
          </a:lstStyle>
          <a:p>
            <a:r>
              <a:rPr lang="zh-CN" altLang="en-US"/>
              <a:t>单击此处编辑母版标题样式</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2026/5/22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456300" y="580500"/>
            <a:ext cx="8229601" cy="4112100"/>
          </a:xfrm>
        </p:spPr>
        <p:txBody>
          <a:bodyPr/>
          <a:lstStyle>
            <a:lvl1pPr marL="171450" indent="-171450" eaLnBrk="1" fontAlgn="auto" latinLnBrk="0" hangingPunct="1">
              <a:lnSpc>
                <a:spcPct val="130000"/>
              </a:lnSpc>
              <a:buFont typeface="Arial" panose="020B0604020202020204" pitchFamily="34" charset="0"/>
              <a:buChar char="●"/>
              <a:defRPr u="none" strike="noStrike" kern="1200" cap="none" spc="150" normalizeH="0" baseline="0">
                <a:solidFill>
                  <a:schemeClr val="tx1">
                    <a:lumMod val="65000"/>
                    <a:lumOff val="35000"/>
                  </a:schemeClr>
                </a:solidFill>
                <a:uFillTx/>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u="none" strike="noStrike" kern="1200" cap="none" spc="150" normalizeH="0" baseline="0">
                <a:solidFill>
                  <a:schemeClr val="tx1">
                    <a:lumMod val="65000"/>
                    <a:lumOff val="35000"/>
                  </a:schemeClr>
                </a:solidFill>
                <a:uFillTx/>
              </a:defRPr>
            </a:lvl2pPr>
            <a:lvl3pPr marL="8572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3pPr>
            <a:lvl4pPr marL="1200150" indent="-171450" eaLnBrk="1" fontAlgn="auto" latinLnBrk="0" hangingPunct="1">
              <a:lnSpc>
                <a:spcPct val="120000"/>
              </a:lnSpc>
              <a:buFont typeface="Wingdings" panose="05000000000000000000" charset="0"/>
              <a:buChar char=""/>
              <a:defRPr u="none" strike="noStrike" kern="1200" cap="none" spc="150" normalizeH="0" baseline="0">
                <a:solidFill>
                  <a:schemeClr val="tx1">
                    <a:lumMod val="65000"/>
                    <a:lumOff val="35000"/>
                  </a:schemeClr>
                </a:solidFill>
                <a:uFillTx/>
              </a:defRPr>
            </a:lvl4pPr>
            <a:lvl5pPr marL="1543050" indent="-171450" eaLnBrk="1" fontAlgn="auto" latinLnBrk="0" hangingPunct="1">
              <a:lnSpc>
                <a:spcPct val="120000"/>
              </a:lnSpc>
              <a:buFont typeface="Arial" panose="020B0604020202020204" pitchFamily="34" charset="0"/>
              <a:buChar char="•"/>
              <a:defRPr u="none" strike="noStrike" kern="1200" cap="none" spc="150" normalizeH="0" baseline="0">
                <a:solidFill>
                  <a:schemeClr val="tx1">
                    <a:lumMod val="65000"/>
                    <a:lumOff val="35000"/>
                  </a:schemeClr>
                </a:solidFill>
                <a:uFillTx/>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rgbClr val="FFFFFF"/>
        </a:solidFill>
        <a:effectLst/>
      </p:bgPr>
    </p:bg>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2026/5/22</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899100" y="1863000"/>
            <a:ext cx="7349400" cy="764100"/>
          </a:xfrm>
        </p:spPr>
        <p:txBody>
          <a:bodyPr vert="horz" lIns="90000" tIns="46800" rIns="90000" bIns="46800" rtlCol="0" anchor="t" anchorCtr="0">
            <a:normAutofit/>
          </a:bodyPr>
          <a:lstStyle>
            <a:lvl1pPr marL="0" marR="0" algn="ctr" defTabSz="914400" rtl="0" eaLnBrk="1" fontAlgn="auto" latinLnBrk="0" hangingPunct="1">
              <a:lnSpc>
                <a:spcPct val="100000"/>
              </a:lnSpc>
              <a:buNone/>
              <a:defRPr kumimoji="0" lang="zh-CN" altLang="en-US" sz="4500" b="1" i="0" u="none" strike="noStrike" kern="1200" cap="none" spc="300" normalizeH="0" baseline="0" noProof="1" dirty="0">
                <a:solidFill>
                  <a:schemeClr val="tx1">
                    <a:lumMod val="85000"/>
                    <a:lumOff val="15000"/>
                  </a:schemeClr>
                </a:solidFill>
                <a:effectLst/>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899100" y="2670300"/>
            <a:ext cx="7349400" cy="353700"/>
          </a:xfrm>
        </p:spPr>
        <p:txBody>
          <a:bodyPr lIns="90000" tIns="46800" rIns="90000" bIns="46800">
            <a:normAutofit/>
          </a:bodyPr>
          <a:lstStyle>
            <a:lvl1pPr marL="0" indent="0" algn="ctr">
              <a:lnSpc>
                <a:spcPct val="110000"/>
              </a:lnSpc>
              <a:buNone/>
              <a:defRPr sz="1800" spc="200" baseline="0">
                <a:solidFill>
                  <a:schemeClr val="tx1">
                    <a:lumMod val="65000"/>
                    <a:lumOff val="35000"/>
                  </a:schemeClr>
                </a:solidFill>
              </a:defRPr>
            </a:lvl1pPr>
          </a:lstStyle>
          <a:p>
            <a:pPr lvl="0"/>
            <a:r>
              <a:rPr lang="zh-CN" altLang="en-US" dirty="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4" name="图片 3"/>
          <p:cNvPicPr>
            <a:picLocks noChangeAspect="1"/>
          </p:cNvPicPr>
          <p:nvPr userDrawn="1"/>
        </p:nvPicPr>
        <p:blipFill>
          <a:blip r:embed="rId2"/>
          <a:stretch>
            <a:fillRect/>
          </a:stretch>
        </p:blipFill>
        <p:spPr>
          <a:xfrm>
            <a:off x="-5086" y="0"/>
            <a:ext cx="9144000" cy="5143500"/>
          </a:xfrm>
          <a:prstGeom prst="rect">
            <a:avLst/>
          </a:prstGeom>
        </p:spPr>
      </p:pic>
      <p:sp>
        <p:nvSpPr>
          <p:cNvPr id="12" name="文本框 11"/>
          <p:cNvSpPr txBox="1"/>
          <p:nvPr userDrawn="1"/>
        </p:nvSpPr>
        <p:spPr>
          <a:xfrm>
            <a:off x="8729980" y="951230"/>
            <a:ext cx="351790" cy="3477875"/>
          </a:xfrm>
          <a:prstGeom prst="rect">
            <a:avLst/>
          </a:prstGeom>
          <a:noFill/>
        </p:spPr>
        <p:txBody>
          <a:bodyPr wrap="square" rtlCol="0">
            <a:spAutoFit/>
          </a:bodyPr>
          <a:lstStyle>
            <a:defPPr>
              <a:defRPr lang="zh-CN"/>
            </a:defPPr>
            <a:lvl1pPr>
              <a:defRPr sz="2800" b="1" spc="300">
                <a:gradFill>
                  <a:gsLst>
                    <a:gs pos="0">
                      <a:srgbClr val="E57E20"/>
                    </a:gs>
                    <a:gs pos="71000">
                      <a:srgbClr val="D83417"/>
                    </a:gs>
                  </a:gsLst>
                  <a:lin ang="5400000" scaled="1"/>
                </a:gradFill>
              </a:defRPr>
            </a:lvl1pPr>
          </a:lstStyle>
          <a:p>
            <a:pPr marL="0" algn="l" defTabSz="685800" rtl="0" eaLnBrk="1" latinLnBrk="0" hangingPunct="1"/>
            <a:r>
              <a:rPr lang="zh-CN" sz="1100" b="1" kern="1200"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cs"/>
              </a:rPr>
              <a:t>个个讲安全</a:t>
            </a:r>
          </a:p>
          <a:p>
            <a:pPr marL="0" algn="l" defTabSz="685800" rtl="0" eaLnBrk="1" latinLnBrk="0" hangingPunct="1"/>
            <a:endParaRPr lang="en-US" altLang="zh-CN" sz="1100" b="1" kern="1200"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cs"/>
            </a:endParaRPr>
          </a:p>
          <a:p>
            <a:pPr marL="0" algn="l" defTabSz="685800" rtl="0" eaLnBrk="1" latinLnBrk="0" hangingPunct="1"/>
            <a:r>
              <a:rPr lang="zh-CN" altLang="en-US" sz="1100" b="1" kern="1200"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cs"/>
              </a:rPr>
              <a:t>个个会应急</a:t>
            </a:r>
          </a:p>
          <a:p>
            <a:pPr marL="0" algn="l" defTabSz="685800" rtl="0" eaLnBrk="1" latinLnBrk="0" hangingPunct="1"/>
            <a:endParaRPr lang="zh-CN" altLang="en-US" sz="1100" b="1" kern="1200"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cs"/>
            </a:endParaRPr>
          </a:p>
          <a:p>
            <a:pPr marL="0" algn="l" defTabSz="685800" rtl="0" eaLnBrk="1" latinLnBrk="0" hangingPunct="1"/>
            <a:r>
              <a:rPr lang="zh-CN" altLang="en-US" sz="1100" b="1" kern="120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cs"/>
              </a:rPr>
              <a:t>排查整治风险隐患</a:t>
            </a:r>
            <a:endParaRPr lang="zh-CN" altLang="en-US" sz="1100" b="1" kern="1200" dirty="0">
              <a:gradFill>
                <a:gsLst>
                  <a:gs pos="10000">
                    <a:srgbClr val="C00000"/>
                  </a:gs>
                  <a:gs pos="70000">
                    <a:srgbClr val="FF0000"/>
                  </a:gs>
                </a:gsLst>
                <a:lin ang="5400000" scaled="1"/>
              </a:gradFill>
              <a:latin typeface="微软雅黑" panose="020B0503020204020204" pitchFamily="34" charset="-122"/>
              <a:ea typeface="微软雅黑" panose="020B0503020204020204" pitchFamily="34" charset="-122"/>
              <a:cs typeface="+mn-cs"/>
            </a:endParaRPr>
          </a:p>
        </p:txBody>
      </p:sp>
      <p:sp>
        <p:nvSpPr>
          <p:cNvPr id="6" name="矩形 5"/>
          <p:cNvSpPr/>
          <p:nvPr userDrawn="1"/>
        </p:nvSpPr>
        <p:spPr>
          <a:xfrm>
            <a:off x="-5087" y="754477"/>
            <a:ext cx="9144000" cy="72000"/>
          </a:xfrm>
          <a:prstGeom prst="rect">
            <a:avLst/>
          </a:prstGeom>
          <a:pattFill prst="dkUpDiag">
            <a:fgClr>
              <a:srgbClr val="FF0000"/>
            </a:fgClr>
            <a:bgClr>
              <a:srgbClr val="C00000"/>
            </a:bgClr>
          </a:pattFill>
          <a:ln w="19050" cap="flat" cmpd="sng" algn="ctr">
            <a:noFill/>
            <a:prstDash val="solid"/>
          </a:ln>
          <a:effectLst/>
        </p:spPr>
        <p:txBody>
          <a:bodyPr rot="0" spcFirstLastPara="0" vertOverflow="overflow" horzOverflow="overflow" vert="horz" wrap="square" lIns="121917" tIns="60958" rIns="121917" bIns="60958" numCol="1" spcCol="0" rtlCol="0" fromWordArt="0" anchor="ctr" anchorCtr="0" forceAA="0" compatLnSpc="1">
            <a:noAutofit/>
          </a:bodyPr>
          <a:lstStyle/>
          <a:p>
            <a:pPr marL="0" marR="0" lvl="0" indent="0" algn="ctr" defTabSz="1219200" eaLnBrk="1" fontAlgn="auto" latinLnBrk="0" hangingPunct="1">
              <a:lnSpc>
                <a:spcPct val="100000"/>
              </a:lnSpc>
              <a:spcBef>
                <a:spcPts val="0"/>
              </a:spcBef>
              <a:spcAft>
                <a:spcPts val="0"/>
              </a:spcAft>
              <a:buClrTx/>
              <a:buSzTx/>
              <a:buFontTx/>
              <a:buNone/>
            </a:pPr>
            <a:endParaRPr kumimoji="0" lang="zh-CN" altLang="en-US" sz="2400" b="0" i="0" u="none" strike="noStrike" kern="0" cap="none" spc="0" normalizeH="0" baseline="0" noProof="0">
              <a:ln>
                <a:noFill/>
              </a:ln>
              <a:solidFill>
                <a:srgbClr val="FFFFFF"/>
              </a:solidFill>
              <a:effectLst/>
              <a:uLnTx/>
              <a:uFillTx/>
              <a:latin typeface="Calibri" panose="020F0502020204030204"/>
              <a:ea typeface="微软雅黑" panose="020B0503020204020204" pitchFamily="34" charset="-122"/>
              <a:cs typeface="+mn-cs"/>
            </a:endParaRPr>
          </a:p>
        </p:txBody>
      </p:sp>
      <p:pic>
        <p:nvPicPr>
          <p:cNvPr id="2" name="图片 1"/>
          <p:cNvPicPr>
            <a:picLocks noChangeAspect="1"/>
          </p:cNvPicPr>
          <p:nvPr userDrawn="1"/>
        </p:nvPicPr>
        <p:blipFill>
          <a:blip r:embed="rId3"/>
          <a:stretch>
            <a:fillRect/>
          </a:stretch>
        </p:blipFill>
        <p:spPr>
          <a:xfrm>
            <a:off x="74390" y="50800"/>
            <a:ext cx="1056127" cy="709637"/>
          </a:xfrm>
          <a:prstGeom prst="rect">
            <a:avLst/>
          </a:prstGeom>
        </p:spPr>
      </p:pic>
      <p:sp>
        <p:nvSpPr>
          <p:cNvPr id="16" name="矩形 15"/>
          <p:cNvSpPr/>
          <p:nvPr userDrawn="1"/>
        </p:nvSpPr>
        <p:spPr>
          <a:xfrm>
            <a:off x="0" y="5034986"/>
            <a:ext cx="9138913" cy="1085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pic>
        <p:nvPicPr>
          <p:cNvPr id="17" name="Picture 3" descr="E:\0000000我图PPT\00001PNG素材\01党委政府\小鸟46461.pn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8063865" y="42545"/>
            <a:ext cx="1075055" cy="7118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1CAED099-C3CC-49E1-BE59-DA8FE3574CEB}" type="datetimeFigureOut">
              <a:rPr lang="zh-CN" altLang="en-US" smtClean="0"/>
              <a:t>2026/5/22</a:t>
            </a:fld>
            <a:endParaRPr lang="zh-CN" altLang="en-US"/>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45FAF5B9-1F9E-44E6-A365-1C17975A1C1A}"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899100" y="685800"/>
            <a:ext cx="7349400" cy="1927800"/>
          </a:xfrm>
        </p:spPr>
        <p:txBody>
          <a:bodyPr lIns="90000" tIns="46800" rIns="90000" bIns="46800" anchor="b" anchorCtr="0">
            <a:normAutofit/>
          </a:bodyPr>
          <a:lstStyle>
            <a:lvl1pPr algn="ctr">
              <a:defRPr sz="4500" b="1" i="0" spc="300" baseline="0">
                <a:solidFill>
                  <a:schemeClr val="tx1">
                    <a:lumMod val="85000"/>
                    <a:lumOff val="15000"/>
                  </a:schemeClr>
                </a:solidFill>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899100" y="2670300"/>
            <a:ext cx="7349400" cy="1104300"/>
          </a:xfrm>
        </p:spPr>
        <p:txBody>
          <a:bodyPr lIns="90000" tIns="46800" rIns="90000" bIns="46800">
            <a:normAutofit/>
          </a:bodyPr>
          <a:lstStyle>
            <a:lvl1pPr marL="0" indent="0" algn="ctr" eaLnBrk="1" fontAlgn="auto" latinLnBrk="0" hangingPunct="1">
              <a:lnSpc>
                <a:spcPct val="110000"/>
              </a:lnSpc>
              <a:buNone/>
              <a:defRPr sz="1800" u="none" strike="noStrike" kern="1200" cap="none" spc="200" normalizeH="0" baseline="0">
                <a:solidFill>
                  <a:schemeClr val="tx1">
                    <a:lumMod val="65000"/>
                    <a:lumOff val="35000"/>
                  </a:schemeClr>
                </a:solidFill>
                <a:uFillTx/>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2026/5/22</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pic>
        <p:nvPicPr>
          <p:cNvPr id="7" name="图片 6" descr="15"/>
          <p:cNvPicPr>
            <a:picLocks noChangeAspect="1"/>
          </p:cNvPicPr>
          <p:nvPr userDrawn="1"/>
        </p:nvPicPr>
        <p:blipFill>
          <a:blip r:embed="rId7"/>
          <a:stretch>
            <a:fillRect/>
          </a:stretch>
        </p:blipFill>
        <p:spPr>
          <a:xfrm>
            <a:off x="1920669" y="4266248"/>
            <a:ext cx="5297903" cy="355759"/>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456300"/>
            <a:ext cx="8226900" cy="529200"/>
          </a:xfrm>
        </p:spPr>
        <p:txBody>
          <a:bodyPr vert="horz" lIns="90000" tIns="46800" rIns="90000" bIns="46800" rtlCol="0" anchor="ctr" anchorCtr="0">
            <a:normAutofit/>
          </a:bodyPr>
          <a:lstStyle>
            <a:lvl1pPr marL="0" marR="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2"/>
            </p:custDataLst>
          </p:nvPr>
        </p:nvSpPr>
        <p:spPr>
          <a:xfrm>
            <a:off x="456300" y="1117800"/>
            <a:ext cx="8226900" cy="3569400"/>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3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vl6pPr marL="1714500" indent="0">
              <a:buNone/>
              <a:defRPr/>
            </a:lvl6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2026/5/22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493100" y="2886300"/>
            <a:ext cx="5826600" cy="575100"/>
          </a:xfrm>
        </p:spPr>
        <p:txBody>
          <a:bodyPr lIns="90000" tIns="46800" rIns="90000" bIns="46800" anchor="b" anchorCtr="0">
            <a:normAutofit/>
          </a:bodyPr>
          <a:lstStyle>
            <a:lvl1pPr>
              <a:defRPr sz="3300" b="1" i="0" u="none" strike="noStrike" kern="1200" cap="none" spc="300" normalizeH="0" baseline="0">
                <a:solidFill>
                  <a:schemeClr val="tx1">
                    <a:lumMod val="85000"/>
                    <a:lumOff val="15000"/>
                  </a:schemeClr>
                </a:solidFill>
                <a:effectLst/>
                <a:uFillTx/>
              </a:defRPr>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493100" y="3461400"/>
            <a:ext cx="5826600" cy="650700"/>
          </a:xfrm>
        </p:spPr>
        <p:txBody>
          <a:bodyPr lIns="90000" tIns="46800" rIns="90000" bIns="46800">
            <a:normAutofit/>
          </a:bodyPr>
          <a:lstStyle>
            <a:lvl1pPr marL="0" indent="0" eaLnBrk="1" fontAlgn="auto" latinLnBrk="0" hangingPunct="1">
              <a:lnSpc>
                <a:spcPct val="130000"/>
              </a:lnSpc>
              <a:buNone/>
              <a:defRPr kumimoji="0" lang="zh-CN" altLang="en-US" sz="1350" b="0" i="0" u="none" strike="noStrike" kern="1200" cap="none" spc="150" normalizeH="0" baseline="0" noProof="1">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2026/5/22</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456300"/>
            <a:ext cx="8226900" cy="5292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sz="half" idx="1"/>
            <p:custDataLst>
              <p:tags r:id="rId2"/>
            </p:custDataLst>
          </p:nvPr>
        </p:nvSpPr>
        <p:spPr>
          <a:xfrm>
            <a:off x="456300" y="1125900"/>
            <a:ext cx="3882600" cy="3561300"/>
          </a:xfrm>
        </p:spPr>
        <p:txBody>
          <a:bodyPr vert="horz" lIns="90000" tIns="46800" rIns="90000" bIns="4680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内容占位符 3"/>
          <p:cNvSpPr>
            <a:spLocks noGrp="1"/>
          </p:cNvSpPr>
          <p:nvPr>
            <p:ph sz="half" idx="2"/>
            <p:custDataLst>
              <p:tags r:id="rId3"/>
            </p:custDataLst>
          </p:nvPr>
        </p:nvSpPr>
        <p:spPr>
          <a:xfrm>
            <a:off x="4808700" y="1125900"/>
            <a:ext cx="3882600" cy="3561300"/>
          </a:xfrm>
        </p:spPr>
        <p:txBody>
          <a:bodyPr lIns="90000" tIns="46800" rIns="90000" bIns="46800">
            <a:normAutofit/>
          </a:bodyPr>
          <a:lstStyle>
            <a:lvl1pPr marL="171450" indent="-171450" eaLnBrk="1" fontAlgn="auto" latinLnBrk="0" hangingPunct="1">
              <a:lnSpc>
                <a:spcPct val="130000"/>
              </a:lnSpc>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1pPr>
            <a:lvl2pPr marL="514350" indent="-171450" defTabSz="914400" eaLnBrk="1" fontAlgn="auto" latinLnBrk="0" hangingPunct="1">
              <a:lnSpc>
                <a:spcPct val="120000"/>
              </a:lnSpc>
              <a:buFont typeface="Arial" panose="020B0604020202020204" pitchFamily="34" charset="0"/>
              <a:buChar char="●"/>
              <a:tabLst>
                <a:tab pos="1609725" algn="l"/>
                <a:tab pos="1609725" algn="l"/>
                <a:tab pos="1609725" algn="l"/>
                <a:tab pos="1609725" algn="l"/>
              </a:tabLst>
              <a:defRPr sz="12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2pPr>
            <a:lvl3pPr marL="857250" indent="-171450" eaLnBrk="1" fontAlgn="auto" latinLnBrk="0" hangingPunct="1">
              <a:lnSpc>
                <a:spcPct val="120000"/>
              </a:lnSpc>
              <a:buFont typeface="Arial" panose="020B0604020202020204" pitchFamily="34" charset="0"/>
              <a:buChar char="●"/>
              <a:defRPr sz="120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3pPr>
            <a:lvl4pPr marL="1200150" indent="-171450" eaLnBrk="1" fontAlgn="auto" latinLnBrk="0" hangingPunct="1">
              <a:lnSpc>
                <a:spcPct val="120000"/>
              </a:lnSpc>
              <a:buFont typeface="Wingdings" panose="05000000000000000000" charset="0"/>
              <a:buChar char=""/>
              <a:defRPr sz="1050" u="none" strike="noStrike" kern="1200" cap="none" spc="150" normalizeH="0" baseline="0">
                <a:solidFill>
                  <a:schemeClr val="tx1">
                    <a:lumMod val="65000"/>
                    <a:lumOff val="35000"/>
                  </a:schemeClr>
                </a:solidFill>
                <a:latin typeface="Arial" panose="020B0604020202020204" pitchFamily="34" charset="0"/>
                <a:ea typeface="微软雅黑" panose="020B0503020204020204" pitchFamily="34" charset="-122"/>
              </a:defRPr>
            </a:lvl4pPr>
            <a:lvl5pPr eaLnBrk="1" fontAlgn="auto" latinLnBrk="0" hangingPunct="1">
              <a:lnSpc>
                <a:spcPct val="120000"/>
              </a:lnSpc>
              <a:defRPr sz="1050" u="none" strike="noStrike" kern="1200" cap="none" spc="150" normalizeH="0">
                <a:solidFill>
                  <a:schemeClr val="tx1">
                    <a:lumMod val="65000"/>
                    <a:lumOff val="35000"/>
                  </a:schemeClr>
                </a:solidFill>
                <a:latin typeface="Arial" panose="020B0604020202020204" pitchFamily="34" charset="0"/>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2026/5/22</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456300"/>
            <a:ext cx="8226900" cy="5292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456300" y="1071900"/>
            <a:ext cx="4006800" cy="286200"/>
          </a:xfrm>
        </p:spPr>
        <p:txBody>
          <a:bodyPr lIns="101600" tIns="38100" rIns="76200" bIns="38100" anchor="t" anchorCtr="0">
            <a:normAutofit/>
          </a:bodyPr>
          <a:lstStyle>
            <a:lvl1pPr marL="0" indent="0" eaLnBrk="1" fontAlgn="auto" latinLnBrk="0" hangingPunct="1">
              <a:lnSpc>
                <a:spcPct val="100000"/>
              </a:lnSpc>
              <a:spcAft>
                <a:spcPts val="0"/>
              </a:spcAft>
              <a:buNone/>
              <a:defRPr sz="1500" b="1" u="none" strike="noStrike" kern="1200" cap="none" spc="200" normalizeH="0" baseline="0">
                <a:solidFill>
                  <a:schemeClr val="tx1">
                    <a:lumMod val="75000"/>
                    <a:lumOff val="25000"/>
                  </a:schemeClr>
                </a:solidFill>
                <a:uFillTx/>
                <a:latin typeface="Arial" panose="020B0604020202020204" pitchFamily="34" charset="0"/>
                <a:ea typeface="微软雅黑" panose="020B0503020204020204" pitchFamily="34" charset="-122"/>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456300" y="1390500"/>
            <a:ext cx="4006800" cy="329670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4676813" y="1066297"/>
            <a:ext cx="4006800" cy="286200"/>
          </a:xfrm>
        </p:spPr>
        <p:txBody>
          <a:bodyPr vert="horz" lIns="101600" tIns="38100" rIns="76200" bIns="38100" rtlCol="0" anchor="t"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1500" b="1" i="0" u="none" strike="noStrike" kern="1200" cap="none" spc="200" normalizeH="0" baseline="0" noProof="1" dirty="0">
                <a:solidFill>
                  <a:schemeClr val="tx1">
                    <a:lumMod val="75000"/>
                    <a:lumOff val="25000"/>
                  </a:schemeClr>
                </a:solidFill>
                <a:uFillTx/>
                <a:latin typeface="Arial" panose="020B0604020202020204" pitchFamily="34" charset="0"/>
                <a:ea typeface="微软雅黑" panose="020B0503020204020204" pitchFamily="34" charset="-122"/>
                <a:cs typeface="+mn-cs"/>
                <a:sym typeface="+mn-ea"/>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4676813" y="1390500"/>
            <a:ext cx="4006800" cy="3296700"/>
          </a:xfrm>
        </p:spPr>
        <p:txBody>
          <a:bodyPr vert="horz" lIns="101600" tIns="0" rIns="82550" bIns="0" rtlCol="0">
            <a:normAutofit/>
          </a:bodyPr>
          <a:lstStyle>
            <a:lvl1pPr marL="171450" marR="0" lvl="0" indent="-171450" algn="l" defTabSz="914400" rtl="0" eaLnBrk="1" fontAlgn="auto" latinLnBrk="0" hangingPunct="1">
              <a:lnSpc>
                <a:spcPct val="13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1pPr>
            <a:lvl2pPr marL="514350" marR="0" lvl="1" indent="-17145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Lst>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2pPr>
            <a:lvl3pPr marL="857250" marR="0" lvl="2" indent="-171450" algn="l" defTabSz="914400" rtl="0" eaLnBrk="1" fontAlgn="auto" latinLnBrk="0" hangingPunct="1">
              <a:lnSpc>
                <a:spcPct val="120000"/>
              </a:lnSpc>
              <a:spcBef>
                <a:spcPts val="0"/>
              </a:spcBef>
              <a:spcAft>
                <a:spcPts val="600"/>
              </a:spcAft>
              <a:buFont typeface="Arial" panose="020B0604020202020204" pitchFamily="34" charset="0"/>
              <a:buChar char="●"/>
              <a:defRPr kumimoji="0" lang="zh-CN" altLang="en-US" sz="120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3pPr>
            <a:lvl4pPr marL="1200150" marR="0" lvl="3" indent="-171450" algn="l" defTabSz="914400" rtl="0" eaLnBrk="1" fontAlgn="auto" latinLnBrk="0" hangingPunct="1">
              <a:lnSpc>
                <a:spcPct val="120000"/>
              </a:lnSpc>
              <a:spcBef>
                <a:spcPts val="0"/>
              </a:spcBef>
              <a:spcAft>
                <a:spcPts val="300"/>
              </a:spcAft>
              <a:buFont typeface="Wingdings" panose="05000000000000000000"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4pPr>
            <a:lvl5pPr marL="1543050" marR="0" lvl="4" indent="-171450" algn="l" defTabSz="914400" rtl="0" eaLnBrk="1" fontAlgn="auto" latinLnBrk="0" hangingPunct="1">
              <a:lnSpc>
                <a:spcPct val="120000"/>
              </a:lnSpc>
              <a:spcBef>
                <a:spcPts val="0"/>
              </a:spcBef>
              <a:spcAft>
                <a:spcPts val="300"/>
              </a:spcAft>
              <a:buFont typeface="Arial" panose="020B0604020202020204" pitchFamily="34" charset="0"/>
              <a:buChar char="•"/>
              <a:defRPr kumimoji="0" lang="zh-CN" altLang="en-US" sz="1050" b="0" i="0" u="none" strike="noStrike" kern="1200" cap="none" spc="150" normalizeH="0" baseline="0" noProof="1" dirty="0">
                <a:solidFill>
                  <a:schemeClr val="tx1">
                    <a:lumMod val="65000"/>
                    <a:lumOff val="35000"/>
                  </a:schemeClr>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2026/5/22</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456300" y="456300"/>
            <a:ext cx="8226900" cy="529200"/>
          </a:xfrm>
        </p:spPr>
        <p:txBody>
          <a:bodyPr vert="horz" lIns="90000" tIns="46800" rIns="90000" bIns="46800" rtlCol="0" anchor="ctr" anchorCtr="0">
            <a:normAutofit/>
          </a:bodyPr>
          <a:lstStyle>
            <a:lvl1pPr marL="0" marR="0" lvl="0" algn="l" defTabSz="914400" rtl="0" eaLnBrk="1" fontAlgn="auto" latinLnBrk="0" hangingPunct="1">
              <a:lnSpc>
                <a:spcPct val="100000"/>
              </a:lnSpc>
              <a:buNone/>
              <a:defRPr kumimoji="0" lang="zh-CN" altLang="en-US" sz="2700" b="1" i="0" u="none" strike="noStrike" kern="1200" cap="none" spc="300" normalizeH="0" baseline="0" noProof="1" dirty="0">
                <a:solidFill>
                  <a:schemeClr val="tx1">
                    <a:lumMod val="85000"/>
                    <a:lumOff val="15000"/>
                  </a:schemeClr>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2026/5/22</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ags" Target="../tags/tag4.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ags" Target="../tags/tag3.xml"/><Relationship Id="rId2" Type="http://schemas.openxmlformats.org/officeDocument/2006/relationships/slideLayout" Target="../slideLayouts/slideLayout5.xml"/><Relationship Id="rId16" Type="http://schemas.openxmlformats.org/officeDocument/2006/relationships/tags" Target="../tags/tag7.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ags" Target="../tags/tag2.xml"/><Relationship Id="rId5" Type="http://schemas.openxmlformats.org/officeDocument/2006/relationships/slideLayout" Target="../slideLayouts/slideLayout8.xml"/><Relationship Id="rId15" Type="http://schemas.openxmlformats.org/officeDocument/2006/relationships/tags" Target="../tags/tag6.xml"/><Relationship Id="rId10" Type="http://schemas.openxmlformats.org/officeDocument/2006/relationships/theme" Target="../theme/theme2.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456300" y="456300"/>
            <a:ext cx="8226900" cy="5292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3"/>
            </p:custDataLst>
          </p:nvPr>
        </p:nvSpPr>
        <p:spPr>
          <a:xfrm>
            <a:off x="456300" y="1117800"/>
            <a:ext cx="8226900" cy="35694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4"/>
            </p:custDataLst>
          </p:nvPr>
        </p:nvSpPr>
        <p:spPr>
          <a:xfrm>
            <a:off x="459000" y="4735800"/>
            <a:ext cx="2025000" cy="237600"/>
          </a:xfrm>
          <a:prstGeom prst="rect">
            <a:avLst/>
          </a:prstGeom>
        </p:spPr>
        <p:txBody>
          <a:bodyPr vert="horz" lIns="91440" tIns="45720" rIns="91440" bIns="45720" rtlCol="0" anchor="ctr">
            <a:normAutofit/>
          </a:bodyPr>
          <a:lstStyle>
            <a:lvl1pPr algn="l">
              <a:defRPr sz="75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2026/5/22</a:t>
            </a:fld>
            <a:endParaRPr lang="zh-CN" altLang="en-US"/>
          </a:p>
        </p:txBody>
      </p:sp>
      <p:sp>
        <p:nvSpPr>
          <p:cNvPr id="5" name="页脚占位符 4"/>
          <p:cNvSpPr>
            <a:spLocks noGrp="1"/>
          </p:cNvSpPr>
          <p:nvPr>
            <p:ph type="ftr" sz="quarter" idx="3"/>
            <p:custDataLst>
              <p:tags r:id="rId15"/>
            </p:custDataLst>
          </p:nvPr>
        </p:nvSpPr>
        <p:spPr>
          <a:xfrm>
            <a:off x="3087000" y="4735800"/>
            <a:ext cx="2970000" cy="237600"/>
          </a:xfrm>
          <a:prstGeom prst="rect">
            <a:avLst/>
          </a:prstGeom>
        </p:spPr>
        <p:txBody>
          <a:bodyPr vert="horz" lIns="91440" tIns="45720" rIns="91440" bIns="45720" rtlCol="0" anchor="ctr">
            <a:normAutofit/>
          </a:bodyPr>
          <a:lstStyle>
            <a:lvl1pPr algn="ctr">
              <a:defRPr sz="75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6658200" y="4735800"/>
            <a:ext cx="2025000" cy="237600"/>
          </a:xfrm>
          <a:prstGeom prst="rect">
            <a:avLst/>
          </a:prstGeom>
        </p:spPr>
        <p:txBody>
          <a:bodyPr vert="horz" lIns="91440" tIns="45720" rIns="91440" bIns="45720" rtlCol="0" anchor="ctr">
            <a:normAutofit/>
          </a:bodyPr>
          <a:lstStyle>
            <a:lvl1pPr algn="r">
              <a:defRPr sz="75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ustDataLst>
      <p:tags r:id="rId11"/>
    </p:custDataLst>
  </p:cSld>
  <p:clrMap bg1="lt1" tx1="dk1" bg2="lt2" tx2="dk2" accent1="accent1" accent2="accent2" accent3="accent3" accent4="accent4" accent5="accent5" accent6="accent6" hlink="hlink" folHlink="folHlink"/>
  <p:sldLayoutIdLst>
    <p:sldLayoutId id="2147483653" r:id="rId1"/>
    <p:sldLayoutId id="2147483654" r:id="rId2"/>
    <p:sldLayoutId id="2147483655" r:id="rId3"/>
    <p:sldLayoutId id="2147483656" r:id="rId4"/>
    <p:sldLayoutId id="2147483657" r:id="rId5"/>
    <p:sldLayoutId id="2147483658" r:id="rId6"/>
    <p:sldLayoutId id="2147483660" r:id="rId7"/>
    <p:sldLayoutId id="2147483662" r:id="rId8"/>
    <p:sldLayoutId id="2147483663" r:id="rId9"/>
  </p:sldLayoutIdLst>
  <p:txStyles>
    <p:titleStyle>
      <a:lvl1pPr algn="l" defTabSz="685800" rtl="0" eaLnBrk="1" fontAlgn="auto" latinLnBrk="0" hangingPunct="1">
        <a:lnSpc>
          <a:spcPct val="100000"/>
        </a:lnSpc>
        <a:spcBef>
          <a:spcPct val="0"/>
        </a:spcBef>
        <a:buNone/>
        <a:defRPr sz="27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171450" indent="-171450" algn="l" defTabSz="685800" rtl="0" eaLnBrk="1" fontAlgn="auto" latinLnBrk="0" hangingPunct="1">
        <a:lnSpc>
          <a:spcPct val="130000"/>
        </a:lnSpc>
        <a:spcBef>
          <a:spcPts val="0"/>
        </a:spcBef>
        <a:spcAft>
          <a:spcPts val="1000"/>
        </a:spcAft>
        <a:buFont typeface="Arial" panose="020B0604020202020204" pitchFamily="34" charset="0"/>
        <a:buChar char="●"/>
        <a:defRPr sz="13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514350" indent="-171450" algn="l" defTabSz="685800" rtl="0" eaLnBrk="1" fontAlgn="auto" latinLnBrk="0" hangingPunct="1">
        <a:lnSpc>
          <a:spcPct val="120000"/>
        </a:lnSpc>
        <a:spcBef>
          <a:spcPts val="0"/>
        </a:spcBef>
        <a:spcAft>
          <a:spcPts val="600"/>
        </a:spcAft>
        <a:buFont typeface="Arial" panose="020B0604020202020204" pitchFamily="34" charset="0"/>
        <a:buChar char="●"/>
        <a:tabLst>
          <a:tab pos="1207135" algn="l"/>
          <a:tab pos="1207135" algn="l"/>
          <a:tab pos="1207135" algn="l"/>
          <a:tab pos="1207135" algn="l"/>
        </a:tabLst>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857250" indent="-171450" algn="l" defTabSz="685800" rtl="0" eaLnBrk="1" fontAlgn="auto" latinLnBrk="0" hangingPunct="1">
        <a:lnSpc>
          <a:spcPct val="120000"/>
        </a:lnSpc>
        <a:spcBef>
          <a:spcPts val="0"/>
        </a:spcBef>
        <a:spcAft>
          <a:spcPts val="600"/>
        </a:spcAft>
        <a:buFont typeface="Arial" panose="020B0604020202020204" pitchFamily="34" charset="0"/>
        <a:buChar char="●"/>
        <a:defRPr sz="12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200150" indent="-171450" algn="l" defTabSz="685800" rtl="0" eaLnBrk="1" fontAlgn="auto" latinLnBrk="0" hangingPunct="1">
        <a:lnSpc>
          <a:spcPct val="120000"/>
        </a:lnSpc>
        <a:spcBef>
          <a:spcPts val="0"/>
        </a:spcBef>
        <a:spcAft>
          <a:spcPts val="300"/>
        </a:spcAft>
        <a:buFont typeface="Wingdings" panose="05000000000000000000"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1543050" indent="-171450" algn="l" defTabSz="685800" rtl="0" eaLnBrk="1" fontAlgn="auto" latinLnBrk="0" hangingPunct="1">
        <a:lnSpc>
          <a:spcPct val="120000"/>
        </a:lnSpc>
        <a:spcBef>
          <a:spcPts val="0"/>
        </a:spcBef>
        <a:spcAft>
          <a:spcPts val="300"/>
        </a:spcAft>
        <a:buFont typeface="Arial" panose="020B0604020202020204" pitchFamily="34" charset="0"/>
        <a:buChar char="•"/>
        <a:defRPr sz="105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tags" Target="../tags/tag63.xml"/><Relationship Id="rId13" Type="http://schemas.openxmlformats.org/officeDocument/2006/relationships/tags" Target="../tags/tag68.xml"/><Relationship Id="rId18" Type="http://schemas.openxmlformats.org/officeDocument/2006/relationships/tags" Target="../tags/tag73.xml"/><Relationship Id="rId3" Type="http://schemas.openxmlformats.org/officeDocument/2006/relationships/tags" Target="../tags/tag58.xml"/><Relationship Id="rId21" Type="http://schemas.openxmlformats.org/officeDocument/2006/relationships/slideLayout" Target="../slideLayouts/slideLayout1.xml"/><Relationship Id="rId7" Type="http://schemas.openxmlformats.org/officeDocument/2006/relationships/tags" Target="../tags/tag62.xml"/><Relationship Id="rId12" Type="http://schemas.openxmlformats.org/officeDocument/2006/relationships/tags" Target="../tags/tag67.xml"/><Relationship Id="rId17" Type="http://schemas.openxmlformats.org/officeDocument/2006/relationships/tags" Target="../tags/tag72.xml"/><Relationship Id="rId25" Type="http://schemas.openxmlformats.org/officeDocument/2006/relationships/image" Target="../media/image9.png"/><Relationship Id="rId2" Type="http://schemas.openxmlformats.org/officeDocument/2006/relationships/tags" Target="../tags/tag57.xml"/><Relationship Id="rId16" Type="http://schemas.openxmlformats.org/officeDocument/2006/relationships/tags" Target="../tags/tag71.xml"/><Relationship Id="rId20" Type="http://schemas.openxmlformats.org/officeDocument/2006/relationships/tags" Target="../tags/tag75.xml"/><Relationship Id="rId1" Type="http://schemas.openxmlformats.org/officeDocument/2006/relationships/tags" Target="../tags/tag56.xml"/><Relationship Id="rId6" Type="http://schemas.openxmlformats.org/officeDocument/2006/relationships/tags" Target="../tags/tag61.xml"/><Relationship Id="rId11" Type="http://schemas.openxmlformats.org/officeDocument/2006/relationships/tags" Target="../tags/tag66.xml"/><Relationship Id="rId24" Type="http://schemas.openxmlformats.org/officeDocument/2006/relationships/image" Target="../media/image7.png"/><Relationship Id="rId5" Type="http://schemas.openxmlformats.org/officeDocument/2006/relationships/tags" Target="../tags/tag60.xml"/><Relationship Id="rId15" Type="http://schemas.openxmlformats.org/officeDocument/2006/relationships/tags" Target="../tags/tag70.xml"/><Relationship Id="rId23" Type="http://schemas.openxmlformats.org/officeDocument/2006/relationships/image" Target="../media/image6.png"/><Relationship Id="rId10" Type="http://schemas.openxmlformats.org/officeDocument/2006/relationships/tags" Target="../tags/tag65.xml"/><Relationship Id="rId19" Type="http://schemas.openxmlformats.org/officeDocument/2006/relationships/tags" Target="../tags/tag74.xml"/><Relationship Id="rId4" Type="http://schemas.openxmlformats.org/officeDocument/2006/relationships/tags" Target="../tags/tag59.xml"/><Relationship Id="rId9" Type="http://schemas.openxmlformats.org/officeDocument/2006/relationships/tags" Target="../tags/tag64.xml"/><Relationship Id="rId14" Type="http://schemas.openxmlformats.org/officeDocument/2006/relationships/tags" Target="../tags/tag69.xml"/><Relationship Id="rId2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9.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5"/>
          <a:stretch>
            <a:fillRect/>
          </a:stretch>
        </p:blipFill>
        <p:spPr>
          <a:xfrm flipH="1">
            <a:off x="563831" y="3844823"/>
            <a:ext cx="6072483" cy="1131608"/>
          </a:xfrm>
          <a:prstGeom prst="rect">
            <a:avLst/>
          </a:prstGeom>
        </p:spPr>
      </p:pic>
      <p:pic>
        <p:nvPicPr>
          <p:cNvPr id="4" name="图片 3" descr="红绸党建底边"/>
          <p:cNvPicPr>
            <a:picLocks noChangeAspect="1"/>
          </p:cNvPicPr>
          <p:nvPr/>
        </p:nvPicPr>
        <p:blipFill>
          <a:blip r:embed="rId6"/>
          <a:srcRect t="76346"/>
          <a:stretch>
            <a:fillRect/>
          </a:stretch>
        </p:blipFill>
        <p:spPr>
          <a:xfrm>
            <a:off x="635" y="4401820"/>
            <a:ext cx="9143365" cy="741680"/>
          </a:xfrm>
          <a:prstGeom prst="rect">
            <a:avLst/>
          </a:prstGeom>
        </p:spPr>
      </p:pic>
      <p:sp>
        <p:nvSpPr>
          <p:cNvPr id="24" name="文本框 23" descr="7b0a2020202022776f7264617274223a20227b5c2269645c223a32353030323136382c5c227469645c223a5c225c227d220a7d0a"/>
          <p:cNvSpPr txBox="1"/>
          <p:nvPr/>
        </p:nvSpPr>
        <p:spPr>
          <a:xfrm>
            <a:off x="892524" y="1577476"/>
            <a:ext cx="7282763" cy="1754326"/>
          </a:xfrm>
          <a:prstGeom prst="rect">
            <a:avLst/>
          </a:prstGeom>
        </p:spPr>
        <p:txBody>
          <a:bodyPr wrap="none">
            <a:spAutoFit/>
            <a:scene3d>
              <a:camera prst="obliqueBottomRight"/>
              <a:lightRig rig="flat" dir="t"/>
            </a:scene3d>
            <a:sp3d extrusionH="122997" contourW="5591" prstMaterial="matte">
              <a:extrusionClr>
                <a:srgbClr val="ED6145"/>
              </a:extrusionClr>
              <a:contourClr>
                <a:srgbClr val="D03314"/>
              </a:contourClr>
            </a:sp3d>
          </a:bodyPr>
          <a:lstStyle>
            <a:defPPr>
              <a:defRPr lang="zh-CN"/>
            </a:defPPr>
            <a:lvl1pPr marR="0" lvl="0" indent="0" algn="ctr" defTabSz="609600" fontAlgn="auto">
              <a:lnSpc>
                <a:spcPct val="100000"/>
              </a:lnSpc>
              <a:spcBef>
                <a:spcPts val="0"/>
              </a:spcBef>
              <a:spcAft>
                <a:spcPts val="0"/>
              </a:spcAft>
              <a:buClrTx/>
              <a:buSzTx/>
              <a:buFontTx/>
              <a:buNone/>
              <a:defRPr kumimoji="0" sz="8000" b="1" i="0" u="none" strike="noStrike" cap="none" spc="0" normalizeH="0" baseline="0">
                <a:ln w="19050">
                  <a:solidFill>
                    <a:prstClr val="white"/>
                  </a:solidFill>
                </a:ln>
                <a:gradFill flip="none" rotWithShape="1">
                  <a:gsLst>
                    <a:gs pos="0">
                      <a:srgbClr val="E57E20"/>
                    </a:gs>
                    <a:gs pos="71000">
                      <a:srgbClr val="D83417"/>
                    </a:gs>
                  </a:gsLst>
                  <a:lin ang="5400000" scaled="1"/>
                  <a:tileRect/>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defRPr>
            </a:lvl1pPr>
          </a:lstStyle>
          <a:p>
            <a:pPr algn="ctr"/>
            <a:r>
              <a:rPr lang="zh-CN" altLang="en-US" sz="5400" dirty="0">
                <a:solidFill>
                  <a:srgbClr val="FF0000"/>
                </a:solidFill>
                <a:latin typeface="Times New Roman" panose="02020603050405020304" pitchFamily="18" charset="0"/>
                <a:ea typeface="微软雅黑" panose="020B0503020204020204" pitchFamily="34" charset="-122"/>
                <a:sym typeface="+mn-ea"/>
              </a:rPr>
              <a:t>人人讲安全 个个会应急</a:t>
            </a:r>
          </a:p>
          <a:p>
            <a:pPr algn="ctr"/>
            <a:r>
              <a:rPr lang="zh-CN" altLang="en-US" sz="5400" b="0">
                <a:ln w="14909" cmpd="sng"/>
                <a:solidFill>
                  <a:srgbClr val="FFCB22"/>
                </a:solidFill>
                <a:effectLst/>
                <a:latin typeface="汉仪力量黑简" panose="00020600040101010101" charset="-122"/>
                <a:ea typeface="汉仪力量黑简" panose="00020600040101010101" charset="-122"/>
                <a:cs typeface="汉仪力量黑简" panose="00020600040101010101" charset="-122"/>
                <a:sym typeface="+mn-ea"/>
              </a:rPr>
              <a:t>排查整治风险隐患</a:t>
            </a:r>
            <a:endParaRPr lang="zh-CN" altLang="en-US" sz="5400" b="0" dirty="0">
              <a:ln w="14909" cmpd="sng"/>
              <a:solidFill>
                <a:srgbClr val="FFCB22"/>
              </a:solidFill>
              <a:effectLst/>
              <a:latin typeface="汉仪力量黑简" panose="00020600040101010101" charset="-122"/>
              <a:ea typeface="汉仪力量黑简" panose="00020600040101010101" charset="-122"/>
              <a:cs typeface="汉仪力量黑简" panose="00020600040101010101" charset="-122"/>
              <a:sym typeface="+mn-ea"/>
            </a:endParaRPr>
          </a:p>
        </p:txBody>
      </p:sp>
      <p:sp>
        <p:nvSpPr>
          <p:cNvPr id="27" name="文本框 26"/>
          <p:cNvSpPr txBox="1"/>
          <p:nvPr/>
        </p:nvSpPr>
        <p:spPr>
          <a:xfrm>
            <a:off x="2420183" y="902987"/>
            <a:ext cx="4227440" cy="553998"/>
          </a:xfrm>
          <a:prstGeom prst="rect">
            <a:avLst/>
          </a:prstGeom>
          <a:noFill/>
        </p:spPr>
        <p:txBody>
          <a:bodyPr wrap="none" rtlCol="0">
            <a:spAutoFit/>
          </a:bodyPr>
          <a:lstStyle>
            <a:defPPr>
              <a:defRPr lang="zh-CN"/>
            </a:defPPr>
            <a:lvl1pPr algn="ctr">
              <a:defRPr sz="3600" b="1">
                <a:solidFill>
                  <a:srgbClr val="E72E1B"/>
                </a:solidFill>
              </a:defRPr>
            </a:lvl1pPr>
          </a:lstStyle>
          <a:p>
            <a:r>
              <a:rPr lang="zh-CN" altLang="en-US" sz="3000" spc="75"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全国</a:t>
            </a:r>
            <a:r>
              <a:rPr lang="zh-CN" altLang="en-US" sz="3000" spc="75">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第</a:t>
            </a:r>
            <a:r>
              <a:rPr lang="en-US" altLang="zh-CN" sz="3000" spc="75">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25</a:t>
            </a:r>
            <a:r>
              <a:rPr lang="zh-CN" altLang="en-US" sz="3000" spc="75">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个</a:t>
            </a:r>
            <a:r>
              <a:rPr lang="zh-CN" altLang="en-US" sz="3000" spc="75" dirty="0">
                <a:solidFill>
                  <a:srgbClr val="C00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微软雅黑" panose="020B0503020204020204" pitchFamily="34" charset="-122"/>
              </a:rPr>
              <a:t>安全生产月</a:t>
            </a:r>
          </a:p>
        </p:txBody>
      </p:sp>
      <p:pic>
        <p:nvPicPr>
          <p:cNvPr id="16" name="Two Steps From Hell - Star Sky - Instrumenta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7121" y="1058192"/>
            <a:ext cx="457200" cy="457200"/>
          </a:xfrm>
          <a:prstGeom prst="rect">
            <a:avLst/>
          </a:prstGeom>
        </p:spPr>
      </p:pic>
      <p:pic>
        <p:nvPicPr>
          <p:cNvPr id="7" name="图片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80580" y="3709035"/>
            <a:ext cx="2087245" cy="1402715"/>
          </a:xfrm>
          <a:prstGeom prst="rect">
            <a:avLst/>
          </a:prstGeom>
          <a:effectLst>
            <a:outerShdw blurRad="50800" dist="38100" dir="2700000" algn="tl" rotWithShape="0">
              <a:srgbClr val="246E88">
                <a:alpha val="36000"/>
              </a:srgbClr>
            </a:outerShdw>
          </a:effectLst>
        </p:spPr>
      </p:pic>
      <p:pic>
        <p:nvPicPr>
          <p:cNvPr id="8" name="图片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180329" y="709922"/>
            <a:ext cx="1647825" cy="895350"/>
          </a:xfrm>
          <a:prstGeom prst="rect">
            <a:avLst/>
          </a:prstGeom>
        </p:spPr>
      </p:pic>
      <p:pic>
        <p:nvPicPr>
          <p:cNvPr id="3" name="图片 2" descr="红旗11"/>
          <p:cNvPicPr>
            <a:picLocks noChangeAspect="1"/>
          </p:cNvPicPr>
          <p:nvPr/>
        </p:nvPicPr>
        <p:blipFill>
          <a:blip r:embed="rId10"/>
          <a:stretch>
            <a:fillRect/>
          </a:stretch>
        </p:blipFill>
        <p:spPr>
          <a:xfrm>
            <a:off x="635" y="-10795"/>
            <a:ext cx="3937635" cy="12668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6"/>
                                        </p:tgtEl>
                                      </p:cBhvr>
                                    </p:cmd>
                                  </p:childTnLst>
                                </p:cTn>
                              </p:par>
                            </p:childTnLst>
                          </p:cTn>
                        </p:par>
                        <p:par>
                          <p:cTn id="7" fill="hold">
                            <p:stCondLst>
                              <p:cond delay="0"/>
                            </p:stCondLst>
                            <p:childTnLst>
                              <p:par>
                                <p:cTn id="8" presetID="22" presetClass="entr" presetSubtype="4"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par>
                          <p:cTn id="11" fill="hold">
                            <p:stCondLst>
                              <p:cond delay="500"/>
                            </p:stCondLst>
                            <p:childTnLst>
                              <p:par>
                                <p:cTn id="12" presetID="53" presetClass="entr" presetSubtype="16"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750" fill="hold"/>
                                        <p:tgtEl>
                                          <p:spTgt spid="7"/>
                                        </p:tgtEl>
                                        <p:attrNameLst>
                                          <p:attrName>ppt_w</p:attrName>
                                        </p:attrNameLst>
                                      </p:cBhvr>
                                      <p:tavLst>
                                        <p:tav tm="0">
                                          <p:val>
                                            <p:fltVal val="0"/>
                                          </p:val>
                                        </p:tav>
                                        <p:tav tm="100000">
                                          <p:val>
                                            <p:strVal val="#ppt_w"/>
                                          </p:val>
                                        </p:tav>
                                      </p:tavLst>
                                    </p:anim>
                                    <p:anim calcmode="lin" valueType="num">
                                      <p:cBhvr>
                                        <p:cTn id="21" dur="750" fill="hold"/>
                                        <p:tgtEl>
                                          <p:spTgt spid="7"/>
                                        </p:tgtEl>
                                        <p:attrNameLst>
                                          <p:attrName>ppt_h</p:attrName>
                                        </p:attrNameLst>
                                      </p:cBhvr>
                                      <p:tavLst>
                                        <p:tav tm="0">
                                          <p:val>
                                            <p:fltVal val="0"/>
                                          </p:val>
                                        </p:tav>
                                        <p:tav tm="100000">
                                          <p:val>
                                            <p:strVal val="#ppt_h"/>
                                          </p:val>
                                        </p:tav>
                                      </p:tavLst>
                                    </p:anim>
                                    <p:animEffect transition="in" filter="fade">
                                      <p:cBhvr>
                                        <p:cTn id="22" dur="750"/>
                                        <p:tgtEl>
                                          <p:spTgt spid="7"/>
                                        </p:tgtEl>
                                      </p:cBhvr>
                                    </p:animEffect>
                                  </p:childTnLst>
                                </p:cTn>
                              </p:par>
                            </p:childTnLst>
                          </p:cTn>
                        </p:par>
                        <p:par>
                          <p:cTn id="23" fill="hold">
                            <p:stCondLst>
                              <p:cond delay="2000"/>
                            </p:stCondLst>
                            <p:childTnLst>
                              <p:par>
                                <p:cTn id="24" presetID="26" presetClass="emph" presetSubtype="0" fill="hold" nodeType="afterEffect">
                                  <p:stCondLst>
                                    <p:cond delay="0"/>
                                  </p:stCondLst>
                                  <p:childTnLst>
                                    <p:animEffect transition="out" filter="fade">
                                      <p:cBhvr>
                                        <p:cTn id="25" dur="500" tmFilter="0, 0; .2, .5; .8, .5; 1, 0"/>
                                        <p:tgtEl>
                                          <p:spTgt spid="7"/>
                                        </p:tgtEl>
                                      </p:cBhvr>
                                    </p:animEffect>
                                    <p:animScale>
                                      <p:cBhvr>
                                        <p:cTn id="26" dur="250" fill="hold"/>
                                        <p:tgtEl>
                                          <p:spTgt spid="7"/>
                                        </p:tgtEl>
                                      </p:cBhvr>
                                      <p:by x="105000" y="105000"/>
                                    </p:animScale>
                                  </p:childTnLst>
                                </p:cTn>
                              </p:par>
                            </p:childTnLst>
                          </p:cTn>
                        </p:par>
                        <p:par>
                          <p:cTn id="27" fill="hold">
                            <p:stCondLst>
                              <p:cond delay="2500"/>
                            </p:stCondLst>
                            <p:childTnLst>
                              <p:par>
                                <p:cTn id="28" presetID="22" presetClass="entr" presetSubtype="8"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left)">
                                      <p:cBhvr>
                                        <p:cTn id="30" dur="1000"/>
                                        <p:tgtEl>
                                          <p:spTgt spid="27"/>
                                        </p:tgtEl>
                                      </p:cBhvr>
                                    </p:animEffect>
                                  </p:childTnLst>
                                </p:cTn>
                              </p:par>
                            </p:childTnLst>
                          </p:cTn>
                        </p:par>
                        <p:par>
                          <p:cTn id="31" fill="hold">
                            <p:stCondLst>
                              <p:cond delay="3500"/>
                            </p:stCondLst>
                            <p:childTnLst>
                              <p:par>
                                <p:cTn id="32" presetID="55" presetClass="entr" presetSubtype="0" fill="hold" grpId="0" nodeType="afterEffect">
                                  <p:stCondLst>
                                    <p:cond delay="0"/>
                                  </p:stCondLst>
                                  <p:iterate type="lt">
                                    <p:tmPct val="10000"/>
                                  </p:iterate>
                                  <p:childTnLst>
                                    <p:set>
                                      <p:cBhvr>
                                        <p:cTn id="33" dur="1" fill="hold">
                                          <p:stCondLst>
                                            <p:cond delay="0"/>
                                          </p:stCondLst>
                                        </p:cTn>
                                        <p:tgtEl>
                                          <p:spTgt spid="24"/>
                                        </p:tgtEl>
                                        <p:attrNameLst>
                                          <p:attrName>style.visibility</p:attrName>
                                        </p:attrNameLst>
                                      </p:cBhvr>
                                      <p:to>
                                        <p:strVal val="visible"/>
                                      </p:to>
                                    </p:set>
                                    <p:anim calcmode="lin" valueType="num">
                                      <p:cBhvr>
                                        <p:cTn id="34" dur="1000" fill="hold"/>
                                        <p:tgtEl>
                                          <p:spTgt spid="24"/>
                                        </p:tgtEl>
                                        <p:attrNameLst>
                                          <p:attrName>ppt_w</p:attrName>
                                        </p:attrNameLst>
                                      </p:cBhvr>
                                      <p:tavLst>
                                        <p:tav tm="0">
                                          <p:val>
                                            <p:strVal val="#ppt_w*0.70"/>
                                          </p:val>
                                        </p:tav>
                                        <p:tav tm="100000">
                                          <p:val>
                                            <p:strVal val="#ppt_w"/>
                                          </p:val>
                                        </p:tav>
                                      </p:tavLst>
                                    </p:anim>
                                    <p:anim calcmode="lin" valueType="num">
                                      <p:cBhvr>
                                        <p:cTn id="35" dur="1000" fill="hold"/>
                                        <p:tgtEl>
                                          <p:spTgt spid="24"/>
                                        </p:tgtEl>
                                        <p:attrNameLst>
                                          <p:attrName>ppt_h</p:attrName>
                                        </p:attrNameLst>
                                      </p:cBhvr>
                                      <p:tavLst>
                                        <p:tav tm="0">
                                          <p:val>
                                            <p:strVal val="#ppt_h"/>
                                          </p:val>
                                        </p:tav>
                                        <p:tav tm="100000">
                                          <p:val>
                                            <p:strVal val="#ppt_h"/>
                                          </p:val>
                                        </p:tav>
                                      </p:tavLst>
                                    </p:anim>
                                    <p:animEffect transition="in" filter="fade">
                                      <p:cBhvr>
                                        <p:cTn id="36"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7" repeatCount="indefinite" fill="hold" display="0">
                  <p:stCondLst>
                    <p:cond delay="indefinite"/>
                  </p:stCondLst>
                  <p:endCondLst>
                    <p:cond evt="onStopAudio" delay="0">
                      <p:tgtEl>
                        <p:sldTgt/>
                      </p:tgtEl>
                    </p:cond>
                  </p:endCondLst>
                </p:cTn>
                <p:tgtEl>
                  <p:spTgt spid="16"/>
                </p:tgtEl>
              </p:cMediaNode>
            </p:audio>
          </p:childTnLst>
        </p:cTn>
      </p:par>
    </p:tnLst>
    <p:bldLst>
      <p:bldP spid="24" grpId="0"/>
      <p:bldP spid="2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335887" y="1380431"/>
            <a:ext cx="7286185"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4" name="矩形 13"/>
          <p:cNvSpPr/>
          <p:nvPr/>
        </p:nvSpPr>
        <p:spPr>
          <a:xfrm>
            <a:off x="1268730" y="1289050"/>
            <a:ext cx="7129780" cy="519758"/>
          </a:xfrm>
          <a:prstGeom prst="rect">
            <a:avLst/>
          </a:prstGeom>
        </p:spPr>
        <p:txBody>
          <a:bodyPr wrap="square">
            <a:spAutoFit/>
          </a:bodyPr>
          <a:lstStyle/>
          <a:p>
            <a:pPr marL="0" algn="just" eaLnBrk="1" latinLnBrk="0" hangingPunct="1">
              <a:lnSpc>
                <a:spcPct val="150000"/>
              </a:lnSpc>
              <a:buClrTx/>
              <a:buSzTx/>
              <a:buFontTx/>
            </a:pPr>
            <a:r>
              <a:rPr lang="zh-CN" altLang="en-US" sz="2100" b="1">
                <a:solidFill>
                  <a:srgbClr val="FFFF00"/>
                </a:solidFill>
                <a:latin typeface="Times New Roman" panose="02020603050405020304" pitchFamily="18" charset="0"/>
                <a:ea typeface="微软雅黑" panose="020B0503020204020204" pitchFamily="34" charset="-122"/>
              </a:rPr>
              <a:t>（一）</a:t>
            </a:r>
            <a:r>
              <a:rPr lang="zh-CN" altLang="en-US" sz="2100" b="1">
                <a:solidFill>
                  <a:srgbClr val="FFFF00"/>
                </a:solidFill>
                <a:latin typeface="Times New Roman" panose="02020603050405020304" pitchFamily="18" charset="0"/>
                <a:ea typeface="微软雅黑" panose="020B0503020204020204" pitchFamily="34" charset="-122"/>
                <a:sym typeface="+mn-ea"/>
              </a:rPr>
              <a:t>深入宣传贯彻总书记关于安全生产重要论述和精神</a:t>
            </a:r>
            <a:endParaRPr lang="zh-CN" altLang="en-US" sz="2100" b="1" dirty="0">
              <a:solidFill>
                <a:srgbClr val="FFFF00"/>
              </a:solidFill>
              <a:latin typeface="Times New Roman" panose="02020603050405020304" pitchFamily="18" charset="0"/>
              <a:ea typeface="微软雅黑" panose="020B0503020204020204" pitchFamily="34" charset="-122"/>
              <a:sym typeface="+mn-ea"/>
            </a:endParaRPr>
          </a:p>
        </p:txBody>
      </p:sp>
      <p:sp>
        <p:nvSpPr>
          <p:cNvPr id="15" name="矩形 14"/>
          <p:cNvSpPr/>
          <p:nvPr/>
        </p:nvSpPr>
        <p:spPr>
          <a:xfrm>
            <a:off x="628650" y="138043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3"/>
          <a:stretch>
            <a:fillRect/>
          </a:stretch>
        </p:blipFill>
        <p:spPr>
          <a:xfrm>
            <a:off x="752110" y="1471089"/>
            <a:ext cx="352303" cy="355724"/>
          </a:xfrm>
          <a:prstGeom prst="rect">
            <a:avLst/>
          </a:prstGeom>
        </p:spPr>
      </p:pic>
      <p:sp>
        <p:nvSpPr>
          <p:cNvPr id="18" name="矩形 17"/>
          <p:cNvSpPr/>
          <p:nvPr/>
        </p:nvSpPr>
        <p:spPr>
          <a:xfrm>
            <a:off x="628650" y="2070555"/>
            <a:ext cx="7972413" cy="2308324"/>
          </a:xfrm>
          <a:prstGeom prst="rect">
            <a:avLst/>
          </a:prstGeom>
        </p:spPr>
        <p:txBody>
          <a:bodyPr wrap="square">
            <a:spAutoFit/>
          </a:bodyPr>
          <a:lstStyle/>
          <a:p>
            <a:pPr lvl="0" indent="407988" algn="just" defTabSz="914400" eaLnBrk="0" fontAlgn="base" hangingPunct="0">
              <a:spcBef>
                <a:spcPct val="0"/>
              </a:spcBef>
              <a:spcAft>
                <a:spcPct val="0"/>
              </a:spcAft>
            </a:pPr>
            <a:r>
              <a:rPr lang="zh-CN" altLang="zh-CN" sz="1600" b="1">
                <a:solidFill>
                  <a:srgbClr val="444444"/>
                </a:solidFill>
                <a:latin typeface="宋体" panose="02010600030101010101" pitchFamily="2" charset="-122"/>
              </a:rPr>
              <a:t>深入宣传贯彻习近平总书记关于安全生产的重要论述和重要指示批示精神</a:t>
            </a:r>
            <a:endParaRPr lang="zh-CN" altLang="zh-CN" sz="600"/>
          </a:p>
          <a:p>
            <a:pPr lvl="0" indent="406400" algn="just" defTabSz="914400" eaLnBrk="0" fontAlgn="base" hangingPunct="0">
              <a:spcBef>
                <a:spcPct val="0"/>
              </a:spcBef>
              <a:spcAft>
                <a:spcPct val="0"/>
              </a:spcAft>
            </a:pPr>
            <a:r>
              <a:rPr lang="zh-CN" altLang="zh-CN" sz="1600">
                <a:solidFill>
                  <a:srgbClr val="444444"/>
                </a:solidFill>
                <a:latin typeface="宋体" panose="02010600030101010101" pitchFamily="2" charset="-122"/>
              </a:rPr>
              <a:t>党的十八大以来，以习近平同志为核心的党中央高度重视安全生产工作，习近平总书记多次就安全生产工作发表重要讲话、作出重要指示批示，为新时代安全生产工作提供了根本遵循和行动指南。各地区、各有关部门和单位要深入系统学习习近平总书记关于安全生产的重要论述和重要指示批示精神，全面领会其重大意义、丰富内涵、科学体系和实践要求，努力将学习成果转化为科学谋划安全生产工作的创新思路、解决短板问题的务实举措、防范遏制重特大事故的实战能力。要贯彻落实“十五五”规划部署，加快推动安全生产治理模式向事前预防转型，全面完成治本攻坚三年行动各项任务，不断提升安全发展水平，更好保障人民群众生命财产安全和社会大局稳定。</a:t>
            </a:r>
            <a:endParaRPr lang="zh-CN" altLang="zh-CN" sz="1800">
              <a:latin typeface="Arial" panose="020B0604020202020204" pitchFamily="34" charset="0"/>
            </a:endParaRPr>
          </a:p>
        </p:txBody>
      </p:sp>
      <p:sp>
        <p:nvSpPr>
          <p:cNvPr id="11" name="文本框 10"/>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全国“安全生产月”活动主要内容</a:t>
            </a: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0-#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strips(downLeft)">
                                      <p:cBhvr>
                                        <p:cTn id="25" dur="500"/>
                                        <p:tgtEl>
                                          <p:spTgt spid="14"/>
                                        </p:tgtEl>
                                      </p:cBhvr>
                                    </p:animEffect>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250"/>
                                        <p:tgtEl>
                                          <p:spTgt spid="18"/>
                                        </p:tgtEl>
                                      </p:cBhvr>
                                    </p:animEffect>
                                    <p:anim calcmode="lin" valueType="num">
                                      <p:cBhvr>
                                        <p:cTn id="30" dur="1250" fill="hold"/>
                                        <p:tgtEl>
                                          <p:spTgt spid="18"/>
                                        </p:tgtEl>
                                        <p:attrNameLst>
                                          <p:attrName>ppt_x</p:attrName>
                                        </p:attrNameLst>
                                      </p:cBhvr>
                                      <p:tavLst>
                                        <p:tav tm="0">
                                          <p:val>
                                            <p:strVal val="#ppt_x"/>
                                          </p:val>
                                        </p:tav>
                                        <p:tav tm="100000">
                                          <p:val>
                                            <p:strVal val="#ppt_x"/>
                                          </p:val>
                                        </p:tav>
                                      </p:tavLst>
                                    </p:anim>
                                    <p:anim calcmode="lin" valueType="num">
                                      <p:cBhvr>
                                        <p:cTn id="31" dur="12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4" grpId="0"/>
      <p:bldP spid="15" grpId="0" bldLvl="0" animBg="1"/>
      <p:bldP spid="18" grpId="0"/>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335887" y="1380431"/>
            <a:ext cx="7286185"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4" name="矩形 13"/>
          <p:cNvSpPr/>
          <p:nvPr/>
        </p:nvSpPr>
        <p:spPr>
          <a:xfrm>
            <a:off x="1308100" y="1310005"/>
            <a:ext cx="7066915" cy="519758"/>
          </a:xfrm>
          <a:prstGeom prst="rect">
            <a:avLst/>
          </a:prstGeom>
        </p:spPr>
        <p:txBody>
          <a:bodyPr wrap="square">
            <a:spAutoFit/>
          </a:bodyPr>
          <a:lstStyle/>
          <a:p>
            <a:pPr algn="just">
              <a:lnSpc>
                <a:spcPct val="150000"/>
              </a:lnSpc>
              <a:buClrTx/>
              <a:buSzTx/>
              <a:buFontTx/>
            </a:pPr>
            <a:r>
              <a:rPr lang="zh-CN" altLang="en-US" sz="2100" b="1">
                <a:solidFill>
                  <a:srgbClr val="FFFF00"/>
                </a:solidFill>
                <a:latin typeface="Times New Roman" panose="02020603050405020304" pitchFamily="18" charset="0"/>
                <a:ea typeface="微软雅黑" panose="020B0503020204020204" pitchFamily="34" charset="-122"/>
              </a:rPr>
              <a:t>（二）</a:t>
            </a:r>
            <a:r>
              <a:rPr lang="zh-CN" altLang="en-US" sz="2100" b="1">
                <a:solidFill>
                  <a:srgbClr val="FFFF00"/>
                </a:solidFill>
                <a:latin typeface="Times New Roman" panose="02020603050405020304" pitchFamily="18" charset="0"/>
                <a:ea typeface="微软雅黑" panose="020B0503020204020204" pitchFamily="34" charset="-122"/>
                <a:sym typeface="+mn-ea"/>
              </a:rPr>
              <a:t>深入排查整治风险隐患</a:t>
            </a:r>
          </a:p>
        </p:txBody>
      </p:sp>
      <p:sp>
        <p:nvSpPr>
          <p:cNvPr id="15" name="矩形 14"/>
          <p:cNvSpPr/>
          <p:nvPr/>
        </p:nvSpPr>
        <p:spPr>
          <a:xfrm>
            <a:off x="628650" y="138043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3"/>
          <a:stretch>
            <a:fillRect/>
          </a:stretch>
        </p:blipFill>
        <p:spPr>
          <a:xfrm>
            <a:off x="752110" y="1471089"/>
            <a:ext cx="352303" cy="355724"/>
          </a:xfrm>
          <a:prstGeom prst="rect">
            <a:avLst/>
          </a:prstGeom>
        </p:spPr>
      </p:pic>
      <p:sp>
        <p:nvSpPr>
          <p:cNvPr id="18" name="矩形 17"/>
          <p:cNvSpPr/>
          <p:nvPr/>
        </p:nvSpPr>
        <p:spPr>
          <a:xfrm>
            <a:off x="628651" y="1971495"/>
            <a:ext cx="5149850" cy="3108543"/>
          </a:xfrm>
          <a:prstGeom prst="rect">
            <a:avLst/>
          </a:prstGeom>
        </p:spPr>
        <p:txBody>
          <a:bodyPr wrap="square">
            <a:spAutoFit/>
          </a:bodyPr>
          <a:lstStyle/>
          <a:p>
            <a:pPr lvl="0" indent="406400" algn="just" defTabSz="914400" eaLnBrk="0" fontAlgn="base" hangingPunct="0">
              <a:spcBef>
                <a:spcPct val="0"/>
              </a:spcBef>
              <a:spcAft>
                <a:spcPct val="0"/>
              </a:spcAft>
            </a:pPr>
            <a:r>
              <a:rPr lang="zh-CN" altLang="zh-CN" sz="1400">
                <a:solidFill>
                  <a:srgbClr val="000000"/>
                </a:solidFill>
                <a:latin typeface="宋体" panose="02010600030101010101" pitchFamily="2" charset="-122"/>
              </a:rPr>
              <a:t>各地区、各有关部门和单位要深刻吸取近年来发生的各类事故教训，围绕今年活动主题广泛动员、全民参与，深入排查整治各类风险隐患。要畅通安全生产风险隐患举报渠道，鼓励从业人员主动排查报告身边隐患，推动生产经营单位持续完善内部隐患报告奖励机制，实现小隐患小奖、大隐患大奖。要学好用好重大事故隐患判定标准，采取专家解读、骨干宣讲等多种形式，提升基层一线隐患辨识和处置能力。要突出矿山、危险化学品、建筑施工、交通运输、工贸、烟花爆竹、燃气、消防等重点行业领域，聚焦“九小场所”、多业态混合生产经营场所、人员密集场所，扎实开展“一件事”全链条整治和指导帮扶。要用好“明查暗访+媒体曝光”工作机制，开设“风险隐患曝光台”专栏，集中曝光一批典型问题和突出隐患。要广泛组织以隐患识别、应急处置、逃生避险为重点的数字推演、实战模拟和综合演练，进一步提升基层应急管理能力。</a:t>
            </a:r>
            <a:endParaRPr lang="zh-CN" altLang="zh-CN" sz="1600">
              <a:latin typeface="Arial" panose="020B0604020202020204" pitchFamily="34" charset="0"/>
            </a:endParaRPr>
          </a:p>
        </p:txBody>
      </p:sp>
      <p:pic>
        <p:nvPicPr>
          <p:cNvPr id="2" name="图片 1"/>
          <p:cNvPicPr>
            <a:picLocks noChangeAspect="1"/>
          </p:cNvPicPr>
          <p:nvPr/>
        </p:nvPicPr>
        <p:blipFill>
          <a:blip r:embed="rId4"/>
          <a:stretch>
            <a:fillRect/>
          </a:stretch>
        </p:blipFill>
        <p:spPr>
          <a:xfrm>
            <a:off x="5763062" y="2228670"/>
            <a:ext cx="2859010" cy="2254430"/>
          </a:xfrm>
          <a:prstGeom prst="rect">
            <a:avLst/>
          </a:prstGeom>
        </p:spPr>
      </p:pic>
      <p:sp>
        <p:nvSpPr>
          <p:cNvPr id="11" name="文本框 10"/>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全国“安全生产月”活动主要内容</a:t>
            </a: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0-#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strips(downLeft)">
                                      <p:cBhvr>
                                        <p:cTn id="25" dur="500"/>
                                        <p:tgtEl>
                                          <p:spTgt spid="14"/>
                                        </p:tgtEl>
                                      </p:cBhvr>
                                    </p:animEffect>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250"/>
                                        <p:tgtEl>
                                          <p:spTgt spid="18"/>
                                        </p:tgtEl>
                                      </p:cBhvr>
                                    </p:animEffect>
                                    <p:anim calcmode="lin" valueType="num">
                                      <p:cBhvr>
                                        <p:cTn id="30" dur="1250" fill="hold"/>
                                        <p:tgtEl>
                                          <p:spTgt spid="18"/>
                                        </p:tgtEl>
                                        <p:attrNameLst>
                                          <p:attrName>ppt_x</p:attrName>
                                        </p:attrNameLst>
                                      </p:cBhvr>
                                      <p:tavLst>
                                        <p:tav tm="0">
                                          <p:val>
                                            <p:strVal val="#ppt_x"/>
                                          </p:val>
                                        </p:tav>
                                        <p:tav tm="100000">
                                          <p:val>
                                            <p:strVal val="#ppt_x"/>
                                          </p:val>
                                        </p:tav>
                                      </p:tavLst>
                                    </p:anim>
                                    <p:anim calcmode="lin" valueType="num">
                                      <p:cBhvr>
                                        <p:cTn id="31" dur="125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fade">
                                      <p:cBhvr>
                                        <p:cTn id="36" dur="1000"/>
                                        <p:tgtEl>
                                          <p:spTgt spid="2"/>
                                        </p:tgtEl>
                                      </p:cBhvr>
                                    </p:animEffect>
                                    <p:anim calcmode="lin" valueType="num">
                                      <p:cBhvr>
                                        <p:cTn id="37" dur="1000" fill="hold"/>
                                        <p:tgtEl>
                                          <p:spTgt spid="2"/>
                                        </p:tgtEl>
                                        <p:attrNameLst>
                                          <p:attrName>ppt_x</p:attrName>
                                        </p:attrNameLst>
                                      </p:cBhvr>
                                      <p:tavLst>
                                        <p:tav tm="0">
                                          <p:val>
                                            <p:strVal val="#ppt_x"/>
                                          </p:val>
                                        </p:tav>
                                        <p:tav tm="100000">
                                          <p:val>
                                            <p:strVal val="#ppt_x"/>
                                          </p:val>
                                        </p:tav>
                                      </p:tavLst>
                                    </p:anim>
                                    <p:anim calcmode="lin" valueType="num">
                                      <p:cBhvr>
                                        <p:cTn id="38" dur="900" fill="hold"/>
                                        <p:tgtEl>
                                          <p:spTgt spid="2"/>
                                        </p:tgtEl>
                                        <p:attrNameLst>
                                          <p:attrName>ppt_y</p:attrName>
                                        </p:attrNameLst>
                                      </p:cBhvr>
                                      <p:tavLst>
                                        <p:tav tm="0">
                                          <p:val>
                                            <p:strVal val="#ppt_y+1"/>
                                          </p:val>
                                        </p:tav>
                                        <p:tav tm="100000">
                                          <p:val>
                                            <p:strVal val="#ppt_y-.03"/>
                                          </p:val>
                                        </p:tav>
                                      </p:tavLst>
                                    </p:anim>
                                    <p:anim calcmode="lin" valueType="num">
                                      <p:cBhvr>
                                        <p:cTn id="39" dur="1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4" grpId="0"/>
      <p:bldP spid="15" grpId="0" bldLvl="0" animBg="1"/>
      <p:bldP spid="18"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335887" y="1380431"/>
            <a:ext cx="7286185"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4" name="矩形 13"/>
          <p:cNvSpPr/>
          <p:nvPr/>
        </p:nvSpPr>
        <p:spPr>
          <a:xfrm>
            <a:off x="1151255" y="1292225"/>
            <a:ext cx="7528560" cy="519758"/>
          </a:xfrm>
          <a:prstGeom prst="rect">
            <a:avLst/>
          </a:prstGeom>
        </p:spPr>
        <p:txBody>
          <a:bodyPr wrap="square">
            <a:spAutoFit/>
          </a:bodyPr>
          <a:lstStyle/>
          <a:p>
            <a:pPr algn="just">
              <a:lnSpc>
                <a:spcPct val="150000"/>
              </a:lnSpc>
              <a:buClrTx/>
              <a:buSzTx/>
              <a:buFontTx/>
            </a:pPr>
            <a:r>
              <a:rPr lang="zh-CN" altLang="en-US" sz="2100" b="1" dirty="0">
                <a:solidFill>
                  <a:srgbClr val="FFFF00"/>
                </a:solidFill>
                <a:latin typeface="Times New Roman" panose="02020603050405020304" pitchFamily="18" charset="0"/>
                <a:ea typeface="微软雅黑" panose="020B0503020204020204" pitchFamily="34" charset="-122"/>
              </a:rPr>
              <a:t>（</a:t>
            </a:r>
            <a:r>
              <a:rPr lang="zh-CN" altLang="en-US" sz="2100" b="1">
                <a:solidFill>
                  <a:srgbClr val="FFFF00"/>
                </a:solidFill>
                <a:latin typeface="Times New Roman" panose="02020603050405020304" pitchFamily="18" charset="0"/>
                <a:ea typeface="微软雅黑" panose="020B0503020204020204" pitchFamily="34" charset="-122"/>
              </a:rPr>
              <a:t>三）</a:t>
            </a:r>
            <a:r>
              <a:rPr lang="zh-CN" altLang="en-US" sz="2100" b="1">
                <a:solidFill>
                  <a:srgbClr val="FFFF00"/>
                </a:solidFill>
                <a:latin typeface="Times New Roman" panose="02020603050405020304" pitchFamily="18" charset="0"/>
                <a:ea typeface="微软雅黑" panose="020B0503020204020204" pitchFamily="34" charset="-122"/>
                <a:sym typeface="+mn-ea"/>
              </a:rPr>
              <a:t>持续推进安全宣传“五进”工作</a:t>
            </a:r>
            <a:endParaRPr lang="zh-CN" altLang="en-US" sz="2100" b="1" dirty="0">
              <a:solidFill>
                <a:srgbClr val="FFFF00"/>
              </a:solidFill>
              <a:latin typeface="Times New Roman" panose="02020603050405020304" pitchFamily="18" charset="0"/>
              <a:ea typeface="微软雅黑" panose="020B0503020204020204" pitchFamily="34" charset="-122"/>
              <a:sym typeface="+mn-ea"/>
            </a:endParaRPr>
          </a:p>
        </p:txBody>
      </p:sp>
      <p:sp>
        <p:nvSpPr>
          <p:cNvPr id="15" name="矩形 14"/>
          <p:cNvSpPr/>
          <p:nvPr/>
        </p:nvSpPr>
        <p:spPr>
          <a:xfrm>
            <a:off x="628650" y="138043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3"/>
          <a:stretch>
            <a:fillRect/>
          </a:stretch>
        </p:blipFill>
        <p:spPr>
          <a:xfrm>
            <a:off x="752110" y="1471089"/>
            <a:ext cx="352303" cy="355724"/>
          </a:xfrm>
          <a:prstGeom prst="rect">
            <a:avLst/>
          </a:prstGeom>
        </p:spPr>
      </p:pic>
      <p:sp>
        <p:nvSpPr>
          <p:cNvPr id="24" name="文本框 23"/>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全国“安全生产月”活动主要内容</a:t>
            </a:r>
          </a:p>
        </p:txBody>
      </p:sp>
      <p:sp>
        <p:nvSpPr>
          <p:cNvPr id="3" name="矩形 2">
            <a:extLst>
              <a:ext uri="{FF2B5EF4-FFF2-40B4-BE49-F238E27FC236}">
                <a16:creationId xmlns:a16="http://schemas.microsoft.com/office/drawing/2014/main" id="{4B59D6AA-8263-45EC-8E76-A02D32F6C18E}"/>
              </a:ext>
            </a:extLst>
          </p:cNvPr>
          <p:cNvSpPr/>
          <p:nvPr/>
        </p:nvSpPr>
        <p:spPr>
          <a:xfrm>
            <a:off x="512049" y="2145322"/>
            <a:ext cx="8240065" cy="2754600"/>
          </a:xfrm>
          <a:prstGeom prst="rect">
            <a:avLst/>
          </a:prstGeom>
        </p:spPr>
        <p:txBody>
          <a:bodyPr wrap="square">
            <a:spAutoFit/>
          </a:bodyPr>
          <a:lstStyle/>
          <a:p>
            <a:pPr lvl="0" indent="406400" algn="just" defTabSz="914400" eaLnBrk="0" fontAlgn="base" hangingPunct="0">
              <a:spcBef>
                <a:spcPct val="0"/>
              </a:spcBef>
              <a:spcAft>
                <a:spcPct val="0"/>
              </a:spcAft>
            </a:pPr>
            <a:r>
              <a:rPr lang="zh-CN" altLang="zh-CN" sz="1400">
                <a:solidFill>
                  <a:srgbClr val="444444"/>
                </a:solidFill>
                <a:latin typeface="宋体" panose="02010600030101010101" pitchFamily="2" charset="-122"/>
              </a:rPr>
              <a:t>各地区、各有关部门和单位要将安全宣传“五</a:t>
            </a:r>
            <a:r>
              <a:rPr lang="zh-CN" altLang="zh-CN" sz="1400">
                <a:solidFill>
                  <a:srgbClr val="000000"/>
                </a:solidFill>
                <a:latin typeface="宋体" panose="02010600030101010101" pitchFamily="2" charset="-122"/>
              </a:rPr>
              <a:t>进</a:t>
            </a:r>
            <a:r>
              <a:rPr lang="zh-CN" altLang="zh-CN" sz="1400">
                <a:solidFill>
                  <a:srgbClr val="444444"/>
                </a:solidFill>
                <a:latin typeface="宋体" panose="02010600030101010101" pitchFamily="2" charset="-122"/>
              </a:rPr>
              <a:t>”作为全国“安全生产月</a:t>
            </a:r>
            <a:r>
              <a:rPr lang="zh-CN" altLang="zh-CN" sz="1400">
                <a:solidFill>
                  <a:srgbClr val="000000"/>
                </a:solidFill>
                <a:latin typeface="宋体" panose="02010600030101010101" pitchFamily="2" charset="-122"/>
              </a:rPr>
              <a:t>”活动</a:t>
            </a:r>
            <a:r>
              <a:rPr lang="zh-CN" altLang="zh-CN" sz="1400">
                <a:solidFill>
                  <a:srgbClr val="444444"/>
                </a:solidFill>
                <a:latin typeface="宋体" panose="02010600030101010101" pitchFamily="2" charset="-122"/>
              </a:rPr>
              <a:t>的重要抓手，推动安全宣传直达基层末梢。安全宣传进企业，要督促企业主要负责人带头讲安全课，开展“安全生产大家谈”“以案普法”等活动，</a:t>
            </a:r>
            <a:r>
              <a:rPr lang="zh-CN" altLang="zh-CN" sz="1400">
                <a:solidFill>
                  <a:srgbClr val="000000"/>
                </a:solidFill>
                <a:latin typeface="宋体" panose="02010600030101010101" pitchFamily="2" charset="-122"/>
              </a:rPr>
              <a:t>提升员工安全素养</a:t>
            </a:r>
            <a:r>
              <a:rPr lang="zh-CN" altLang="zh-CN" sz="1400">
                <a:solidFill>
                  <a:srgbClr val="444444"/>
                </a:solidFill>
                <a:latin typeface="宋体" panose="02010600030101010101" pitchFamily="2" charset="-122"/>
              </a:rPr>
              <a:t>；安全宣传进农村，要依托乡村广播、宣传栏等阵地，深入大集、文化广场等人员密集场所普及</a:t>
            </a:r>
            <a:r>
              <a:rPr lang="zh-CN" altLang="zh-CN" sz="1400">
                <a:solidFill>
                  <a:srgbClr val="000000"/>
                </a:solidFill>
                <a:latin typeface="宋体" panose="02010600030101010101" pitchFamily="2" charset="-122"/>
              </a:rPr>
              <a:t>有限空间、烟花爆竹燃放、</a:t>
            </a:r>
            <a:r>
              <a:rPr lang="zh-CN" altLang="zh-CN" sz="1400">
                <a:solidFill>
                  <a:srgbClr val="444444"/>
                </a:solidFill>
                <a:latin typeface="宋体" panose="02010600030101010101" pitchFamily="2" charset="-122"/>
              </a:rPr>
              <a:t>农机安全、用电用气、防溺水等知识；安全宣传进社区，要发挥网格员、物业人员、志愿者作用，建设社区安全宣教体验角，组织邻里互助式应急培训；安全宣传进学校，要加强校园安全教育，开展“小手拉大手”活动，全面普及安全知识，提升师生应急避险能力；安全宣传进家庭，要结合“敲门行动”发放家庭应急手册，指导排查燃气、消防、电动车充电等隐患，倡导储备家庭应急物资。要创新开展安全宣传“五进”，推动传统“宣教式”向“互动式”升级，在形式灵活多样、内容通俗易懂、寓教于乐上下功夫，通过科普大篷车、应急志愿者、应急科普讲解员等进村入户，实现面对面、点对点的精准科普；加强科普读物、动漫游戏、短视频等群众性安全宣传产品的开发和推送，普及安全生产法律法规和安全知识；依托各类安全体验馆、防灾减灾科普馆、应急实训基地等安全体验场所，开展科普宣传和技能培训。</a:t>
            </a:r>
            <a:endParaRPr lang="zh-CN" altLang="zh-CN" sz="1600">
              <a:latin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0-#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strips(downLeft)">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4" grpId="0"/>
      <p:bldP spid="15" grpId="0" bldLvl="0" animBg="1"/>
      <p:bldP spid="2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335887" y="1380431"/>
            <a:ext cx="7286185"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4" name="矩形 13"/>
          <p:cNvSpPr/>
          <p:nvPr/>
        </p:nvSpPr>
        <p:spPr>
          <a:xfrm>
            <a:off x="1287780" y="1289050"/>
            <a:ext cx="7219950" cy="519758"/>
          </a:xfrm>
          <a:prstGeom prst="rect">
            <a:avLst/>
          </a:prstGeom>
        </p:spPr>
        <p:txBody>
          <a:bodyPr wrap="square">
            <a:spAutoFit/>
          </a:bodyPr>
          <a:lstStyle/>
          <a:p>
            <a:pPr algn="just">
              <a:lnSpc>
                <a:spcPct val="150000"/>
              </a:lnSpc>
            </a:pPr>
            <a:r>
              <a:rPr lang="zh-CN" altLang="en-US" sz="2100" b="1">
                <a:solidFill>
                  <a:srgbClr val="FFFF00"/>
                </a:solidFill>
                <a:latin typeface="Times New Roman" panose="02020603050405020304" pitchFamily="18" charset="0"/>
                <a:ea typeface="微软雅黑" panose="020B0503020204020204" pitchFamily="34" charset="-122"/>
              </a:rPr>
              <a:t>（四）</a:t>
            </a:r>
            <a:r>
              <a:rPr lang="zh-CN" altLang="en-US" sz="2100" b="1">
                <a:solidFill>
                  <a:srgbClr val="FFFF00"/>
                </a:solidFill>
                <a:latin typeface="Times New Roman" panose="02020603050405020304" pitchFamily="18" charset="0"/>
                <a:ea typeface="微软雅黑" panose="020B0503020204020204" pitchFamily="34" charset="-122"/>
                <a:sym typeface="+mn-ea"/>
              </a:rPr>
              <a:t>认真组织开展全国“安全宣传咨询日”活动</a:t>
            </a:r>
          </a:p>
        </p:txBody>
      </p:sp>
      <p:sp>
        <p:nvSpPr>
          <p:cNvPr id="15" name="矩形 14"/>
          <p:cNvSpPr/>
          <p:nvPr/>
        </p:nvSpPr>
        <p:spPr>
          <a:xfrm>
            <a:off x="628650" y="138043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3"/>
          <a:stretch>
            <a:fillRect/>
          </a:stretch>
        </p:blipFill>
        <p:spPr>
          <a:xfrm>
            <a:off x="752110" y="1471089"/>
            <a:ext cx="352303" cy="355724"/>
          </a:xfrm>
          <a:prstGeom prst="rect">
            <a:avLst/>
          </a:prstGeom>
        </p:spPr>
      </p:pic>
      <p:sp>
        <p:nvSpPr>
          <p:cNvPr id="18" name="矩形 17"/>
          <p:cNvSpPr/>
          <p:nvPr/>
        </p:nvSpPr>
        <p:spPr>
          <a:xfrm>
            <a:off x="413385" y="2003425"/>
            <a:ext cx="8317230" cy="2308324"/>
          </a:xfrm>
          <a:prstGeom prst="rect">
            <a:avLst/>
          </a:prstGeom>
        </p:spPr>
        <p:txBody>
          <a:bodyPr wrap="square">
            <a:spAutoFit/>
          </a:bodyPr>
          <a:lstStyle/>
          <a:p>
            <a:r>
              <a:rPr lang="en-US" altLang="zh-CN" sz="1600"/>
              <a:t>6</a:t>
            </a:r>
            <a:r>
              <a:rPr lang="zh-CN" altLang="zh-CN" sz="1600"/>
              <a:t>月</a:t>
            </a:r>
            <a:r>
              <a:rPr lang="en-US" altLang="zh-CN" sz="1600"/>
              <a:t>16</a:t>
            </a:r>
            <a:r>
              <a:rPr lang="zh-CN" altLang="zh-CN" sz="1600"/>
              <a:t>日在安徽省合肥市组织开展全国“安全宣传咨询日”主场活动。各地区、各有关部门和单位要结合工作实际，围绕今年全国“安全生产月”活动主题，本着务实简约的原则，策划和组织开展形式多样、内容丰富、线上线下相结合的安全宣传咨询活动。要通过设置咨询台、发放宣传资料、展示应急装备、组织互动体验等方式全面普及安全知识和应急技能。要通过文艺演出、巡回宣讲、安全闯关、创意征集、文创推广等，充分调动社会公众学习应急知识的积极性。同时，要注重典型引领，鼓励“时代楷模”“最美应急管理工作者”等先进典型和行业领域先进模范参与活动，进行现场宣讲、互动答疑、事迹展播等，积极营造全社会关注、全民参与的良好氛围。</a:t>
            </a:r>
          </a:p>
          <a:p>
            <a:endParaRPr lang="zh-CN" altLang="zh-CN" sz="1600"/>
          </a:p>
        </p:txBody>
      </p:sp>
      <p:sp>
        <p:nvSpPr>
          <p:cNvPr id="24" name="文本框 23"/>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全国“安全生产月”活动主要内容</a:t>
            </a: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0-#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strips(downLeft)">
                                      <p:cBhvr>
                                        <p:cTn id="25" dur="500"/>
                                        <p:tgtEl>
                                          <p:spTgt spid="14"/>
                                        </p:tgtEl>
                                      </p:cBhvr>
                                    </p:animEffect>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250"/>
                                        <p:tgtEl>
                                          <p:spTgt spid="18"/>
                                        </p:tgtEl>
                                      </p:cBhvr>
                                    </p:animEffect>
                                    <p:anim calcmode="lin" valueType="num">
                                      <p:cBhvr>
                                        <p:cTn id="30" dur="1250" fill="hold"/>
                                        <p:tgtEl>
                                          <p:spTgt spid="18"/>
                                        </p:tgtEl>
                                        <p:attrNameLst>
                                          <p:attrName>ppt_x</p:attrName>
                                        </p:attrNameLst>
                                      </p:cBhvr>
                                      <p:tavLst>
                                        <p:tav tm="0">
                                          <p:val>
                                            <p:strVal val="#ppt_x"/>
                                          </p:val>
                                        </p:tav>
                                        <p:tav tm="100000">
                                          <p:val>
                                            <p:strVal val="#ppt_x"/>
                                          </p:val>
                                        </p:tav>
                                      </p:tavLst>
                                    </p:anim>
                                    <p:anim calcmode="lin" valueType="num">
                                      <p:cBhvr>
                                        <p:cTn id="31" dur="12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4" grpId="0"/>
      <p:bldP spid="15" grpId="0" bldLvl="0" animBg="1"/>
      <p:bldP spid="18" grpId="0"/>
      <p:bldP spid="2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1335887" y="1380431"/>
            <a:ext cx="7286185"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4" name="矩形 13"/>
          <p:cNvSpPr/>
          <p:nvPr/>
        </p:nvSpPr>
        <p:spPr>
          <a:xfrm>
            <a:off x="1287780" y="1289050"/>
            <a:ext cx="7219950" cy="519758"/>
          </a:xfrm>
          <a:prstGeom prst="rect">
            <a:avLst/>
          </a:prstGeom>
        </p:spPr>
        <p:txBody>
          <a:bodyPr wrap="square">
            <a:spAutoFit/>
          </a:bodyPr>
          <a:lstStyle/>
          <a:p>
            <a:pPr algn="just">
              <a:lnSpc>
                <a:spcPct val="150000"/>
              </a:lnSpc>
            </a:pPr>
            <a:r>
              <a:rPr lang="zh-CN" altLang="en-US" sz="2100" b="1">
                <a:solidFill>
                  <a:srgbClr val="FFFF00"/>
                </a:solidFill>
                <a:latin typeface="Times New Roman" panose="02020603050405020304" pitchFamily="18" charset="0"/>
                <a:ea typeface="微软雅黑" panose="020B0503020204020204" pitchFamily="34" charset="-122"/>
              </a:rPr>
              <a:t>（五）</a:t>
            </a:r>
            <a:r>
              <a:rPr lang="zh-CN" altLang="en-US" sz="2100" b="1">
                <a:solidFill>
                  <a:srgbClr val="FFFF00"/>
                </a:solidFill>
                <a:latin typeface="Times New Roman" panose="02020603050405020304" pitchFamily="18" charset="0"/>
                <a:ea typeface="微软雅黑" panose="020B0503020204020204" pitchFamily="34" charset="-122"/>
                <a:sym typeface="+mn-ea"/>
              </a:rPr>
              <a:t>大力培育安全文化</a:t>
            </a:r>
          </a:p>
        </p:txBody>
      </p:sp>
      <p:sp>
        <p:nvSpPr>
          <p:cNvPr id="15" name="矩形 14"/>
          <p:cNvSpPr/>
          <p:nvPr/>
        </p:nvSpPr>
        <p:spPr>
          <a:xfrm>
            <a:off x="628650" y="138043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6" name="图片 15"/>
          <p:cNvPicPr>
            <a:picLocks noChangeAspect="1"/>
          </p:cNvPicPr>
          <p:nvPr/>
        </p:nvPicPr>
        <p:blipFill>
          <a:blip r:embed="rId3"/>
          <a:stretch>
            <a:fillRect/>
          </a:stretch>
        </p:blipFill>
        <p:spPr>
          <a:xfrm>
            <a:off x="752110" y="1471089"/>
            <a:ext cx="352303" cy="355724"/>
          </a:xfrm>
          <a:prstGeom prst="rect">
            <a:avLst/>
          </a:prstGeom>
        </p:spPr>
      </p:pic>
      <p:sp>
        <p:nvSpPr>
          <p:cNvPr id="18" name="矩形 17"/>
          <p:cNvSpPr/>
          <p:nvPr/>
        </p:nvSpPr>
        <p:spPr>
          <a:xfrm>
            <a:off x="413385" y="1917471"/>
            <a:ext cx="8317230" cy="3293209"/>
          </a:xfrm>
          <a:prstGeom prst="rect">
            <a:avLst/>
          </a:prstGeom>
        </p:spPr>
        <p:txBody>
          <a:bodyPr wrap="square">
            <a:spAutoFit/>
          </a:bodyPr>
          <a:lstStyle/>
          <a:p>
            <a:pPr lvl="0" indent="406400" algn="just" defTabSz="914400" eaLnBrk="0" fontAlgn="base" hangingPunct="0">
              <a:spcBef>
                <a:spcPct val="0"/>
              </a:spcBef>
              <a:spcAft>
                <a:spcPct val="0"/>
              </a:spcAft>
            </a:pPr>
            <a:r>
              <a:rPr lang="zh-CN" altLang="zh-CN" sz="1600">
                <a:solidFill>
                  <a:srgbClr val="444444"/>
                </a:solidFill>
                <a:latin typeface="宋体" panose="02010600030101010101" pitchFamily="2" charset="-122"/>
              </a:rPr>
              <a:t>各地区、各有关部门和单位要积极培育安全文化，组织创作一批贴近实际、贴近生活、贴近群众的微电影、短视频、挂图、读本等安全文化精品，办好“全民安全公开课”，组织观看全国“安全生产月”活动主题片、警示教育片；结合地域和行业特点，打造安全文化主题公园、安全科普长廊、应急安全体验馆等实体阵地，定期组织公众开放日活动；鼓励文艺团体、社会组织开展安全文化下基层、安全文艺汇演、安全书画摄影展等活动，以群众喜闻乐见的方式传播安全知识；鼓励企事业单位设置安全主题图书屋（角），指导企业开展“一封安全家书”“我为安全献一计”和安全读书活动；依托城市商圈、地标建筑等宣传大屏，公园、商场、公交车站、候车室、航站楼等公共场所电子屏，地铁、公交、飞机、高铁等移动终端播放全国“安全生产月”活动宣传片、公益广告、海报等；协调通信运营商推送全国“安全生产月”活动主题、安全知识短信；协调电子政务、社交娱乐、生活服务等热门APP开屏展示活动主题，发起话题讨论，推送安全知识，推动形成“人人讲安全、个个会应急”的生动局面。</a:t>
            </a:r>
            <a:endParaRPr lang="zh-CN" altLang="zh-CN" sz="1800">
              <a:latin typeface="Arial" panose="020B0604020202020204" pitchFamily="34" charset="0"/>
            </a:endParaRPr>
          </a:p>
          <a:p>
            <a:endParaRPr lang="zh-CN" altLang="zh-CN" sz="1600"/>
          </a:p>
        </p:txBody>
      </p:sp>
      <p:sp>
        <p:nvSpPr>
          <p:cNvPr id="24" name="文本框 23"/>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全国“安全生产月”活动主要内容</a:t>
            </a:r>
          </a:p>
        </p:txBody>
      </p:sp>
    </p:spTree>
    <p:extLst>
      <p:ext uri="{BB962C8B-B14F-4D97-AF65-F5344CB8AC3E}">
        <p14:creationId xmlns:p14="http://schemas.microsoft.com/office/powerpoint/2010/main" val="1801395021"/>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0-#ppt_w/2"/>
                                          </p:val>
                                        </p:tav>
                                        <p:tav tm="100000">
                                          <p:val>
                                            <p:strVal val="#ppt_x"/>
                                          </p:val>
                                        </p:tav>
                                      </p:tavLst>
                                    </p:anim>
                                    <p:anim calcmode="lin" valueType="num">
                                      <p:cBhvr additive="base">
                                        <p:cTn id="11" dur="500" fill="hold"/>
                                        <p:tgtEl>
                                          <p:spTgt spid="15"/>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right)">
                                      <p:cBhvr>
                                        <p:cTn id="21" dur="500"/>
                                        <p:tgtEl>
                                          <p:spTgt spid="10"/>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strips(downLeft)">
                                      <p:cBhvr>
                                        <p:cTn id="25" dur="500"/>
                                        <p:tgtEl>
                                          <p:spTgt spid="14"/>
                                        </p:tgtEl>
                                      </p:cBhvr>
                                    </p:animEffect>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250"/>
                                        <p:tgtEl>
                                          <p:spTgt spid="18"/>
                                        </p:tgtEl>
                                      </p:cBhvr>
                                    </p:animEffect>
                                    <p:anim calcmode="lin" valueType="num">
                                      <p:cBhvr>
                                        <p:cTn id="30" dur="1250" fill="hold"/>
                                        <p:tgtEl>
                                          <p:spTgt spid="18"/>
                                        </p:tgtEl>
                                        <p:attrNameLst>
                                          <p:attrName>ppt_x</p:attrName>
                                        </p:attrNameLst>
                                      </p:cBhvr>
                                      <p:tavLst>
                                        <p:tav tm="0">
                                          <p:val>
                                            <p:strVal val="#ppt_x"/>
                                          </p:val>
                                        </p:tav>
                                        <p:tav tm="100000">
                                          <p:val>
                                            <p:strVal val="#ppt_x"/>
                                          </p:val>
                                        </p:tav>
                                      </p:tavLst>
                                    </p:anim>
                                    <p:anim calcmode="lin" valueType="num">
                                      <p:cBhvr>
                                        <p:cTn id="31" dur="125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4" grpId="0"/>
      <p:bldP spid="15" grpId="0" bldLvl="0" animBg="1"/>
      <p:bldP spid="18" grpId="0"/>
      <p:bldP spid="2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800330" y="1820738"/>
            <a:ext cx="7543338" cy="9036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10000"/>
              </a:lnSpc>
            </a:pPr>
            <a:r>
              <a:rPr lang="zh-CN" altLang="en-US" sz="4800" b="1"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sym typeface="+mn-lt"/>
              </a:rPr>
              <a:t>新安全生产法十大亮点</a:t>
            </a:r>
          </a:p>
        </p:txBody>
      </p:sp>
      <p:grpSp>
        <p:nvGrpSpPr>
          <p:cNvPr id="7" name="组合 6"/>
          <p:cNvGrpSpPr/>
          <p:nvPr/>
        </p:nvGrpSpPr>
        <p:grpSpPr>
          <a:xfrm>
            <a:off x="3525552" y="1299207"/>
            <a:ext cx="2092894" cy="413681"/>
            <a:chOff x="4737100" y="3134993"/>
            <a:chExt cx="2476158" cy="413681"/>
          </a:xfrm>
        </p:grpSpPr>
        <p:sp>
          <p:nvSpPr>
            <p:cNvPr id="8" name="圆角矩形 7"/>
            <p:cNvSpPr/>
            <p:nvPr/>
          </p:nvSpPr>
          <p:spPr>
            <a:xfrm>
              <a:off x="4737100" y="3134993"/>
              <a:ext cx="2476158" cy="413681"/>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lstStyle/>
            <a:p>
              <a:endParaRPr lang="zh-CN" altLang="en-US" sz="1100" b="1">
                <a:solidFill>
                  <a:srgbClr val="C42F0B"/>
                </a:solidFill>
                <a:latin typeface="微软雅黑" panose="020B0503020204020204" pitchFamily="34" charset="-122"/>
                <a:ea typeface="微软雅黑" panose="020B0503020204020204" pitchFamily="34" charset="-122"/>
                <a:cs typeface="+mn-ea"/>
                <a:sym typeface="+mn-lt"/>
              </a:endParaRPr>
            </a:p>
          </p:txBody>
        </p:sp>
        <p:sp>
          <p:nvSpPr>
            <p:cNvPr id="9" name="Rectangle 5"/>
            <p:cNvSpPr>
              <a:spLocks noChangeArrowheads="1"/>
            </p:cNvSpPr>
            <p:nvPr/>
          </p:nvSpPr>
          <p:spPr bwMode="auto">
            <a:xfrm>
              <a:off x="5231125" y="3157167"/>
              <a:ext cx="1658838" cy="368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sz="1800" b="1" spc="600" dirty="0">
                  <a:ln cmpd="sng">
                    <a:noFill/>
                    <a:prstDash val="solid"/>
                  </a:ln>
                  <a:solidFill>
                    <a:srgbClr val="FFFF00"/>
                  </a:solidFill>
                  <a:latin typeface="Times New Roman" panose="02020603050405020304" pitchFamily="18" charset="0"/>
                  <a:ea typeface="微软雅黑" panose="020B0503020204020204" pitchFamily="34" charset="-122"/>
                  <a:cs typeface="+mn-ea"/>
                  <a:sym typeface="+mn-lt"/>
                </a:rPr>
                <a:t>第三部分</a:t>
              </a:r>
            </a:p>
          </p:txBody>
        </p:sp>
      </p:grpSp>
      <p:pic>
        <p:nvPicPr>
          <p:cNvPr id="12" name="图片 11"/>
          <p:cNvPicPr>
            <a:picLocks noChangeAspect="1"/>
          </p:cNvPicPr>
          <p:nvPr/>
        </p:nvPicPr>
        <p:blipFill>
          <a:blip r:embed="rId3"/>
          <a:stretch>
            <a:fillRect/>
          </a:stretch>
        </p:blipFill>
        <p:spPr>
          <a:xfrm flipH="1">
            <a:off x="2267537" y="3691526"/>
            <a:ext cx="6072483" cy="1266490"/>
          </a:xfrm>
          <a:prstGeom prst="rect">
            <a:avLst/>
          </a:prstGeom>
        </p:spPr>
      </p:pic>
      <p:pic>
        <p:nvPicPr>
          <p:cNvPr id="4" name="图片 3" descr="红绸党建底边"/>
          <p:cNvPicPr>
            <a:picLocks noChangeAspect="1"/>
          </p:cNvPicPr>
          <p:nvPr/>
        </p:nvPicPr>
        <p:blipFill>
          <a:blip r:embed="rId4"/>
          <a:srcRect t="76346"/>
          <a:stretch>
            <a:fillRect/>
          </a:stretch>
        </p:blipFill>
        <p:spPr>
          <a:xfrm>
            <a:off x="635" y="4401820"/>
            <a:ext cx="9143365" cy="741680"/>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52" y="3432304"/>
            <a:ext cx="2368062" cy="1591157"/>
          </a:xfrm>
          <a:prstGeom prst="rect">
            <a:avLst/>
          </a:prstGeom>
          <a:effectLst>
            <a:outerShdw blurRad="50800" dist="38100" dir="2700000" algn="tl" rotWithShape="0">
              <a:srgbClr val="246E88">
                <a:alpha val="36000"/>
              </a:srgbClr>
            </a:outerShdw>
          </a:effectLst>
        </p:spPr>
      </p:pic>
      <p:pic>
        <p:nvPicPr>
          <p:cNvPr id="3" name="图片 2" descr="红旗11"/>
          <p:cNvPicPr>
            <a:picLocks noChangeAspect="1"/>
          </p:cNvPicPr>
          <p:nvPr/>
        </p:nvPicPr>
        <p:blipFill>
          <a:blip r:embed="rId6"/>
          <a:stretch>
            <a:fillRect/>
          </a:stretch>
        </p:blipFill>
        <p:spPr>
          <a:xfrm>
            <a:off x="635" y="-10795"/>
            <a:ext cx="3937635" cy="1266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750" fill="hold"/>
                                        <p:tgtEl>
                                          <p:spTgt spid="11"/>
                                        </p:tgtEl>
                                        <p:attrNameLst>
                                          <p:attrName>ppt_w</p:attrName>
                                        </p:attrNameLst>
                                      </p:cBhvr>
                                      <p:tavLst>
                                        <p:tav tm="0">
                                          <p:val>
                                            <p:fltVal val="0"/>
                                          </p:val>
                                        </p:tav>
                                        <p:tav tm="100000">
                                          <p:val>
                                            <p:strVal val="#ppt_w"/>
                                          </p:val>
                                        </p:tav>
                                      </p:tavLst>
                                    </p:anim>
                                    <p:anim calcmode="lin" valueType="num">
                                      <p:cBhvr>
                                        <p:cTn id="12" dur="750" fill="hold"/>
                                        <p:tgtEl>
                                          <p:spTgt spid="11"/>
                                        </p:tgtEl>
                                        <p:attrNameLst>
                                          <p:attrName>ppt_h</p:attrName>
                                        </p:attrNameLst>
                                      </p:cBhvr>
                                      <p:tavLst>
                                        <p:tav tm="0">
                                          <p:val>
                                            <p:fltVal val="0"/>
                                          </p:val>
                                        </p:tav>
                                        <p:tav tm="100000">
                                          <p:val>
                                            <p:strVal val="#ppt_h"/>
                                          </p:val>
                                        </p:tav>
                                      </p:tavLst>
                                    </p:anim>
                                    <p:animEffect transition="in" filter="fade">
                                      <p:cBhvr>
                                        <p:cTn id="13" dur="750"/>
                                        <p:tgtEl>
                                          <p:spTgt spid="11"/>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11"/>
                                        </p:tgtEl>
                                      </p:cBhvr>
                                    </p:animEffect>
                                    <p:animScale>
                                      <p:cBhvr>
                                        <p:cTn id="17" dur="250" fill="hold"/>
                                        <p:tgtEl>
                                          <p:spTgt spid="11"/>
                                        </p:tgtEl>
                                      </p:cBhvr>
                                      <p:by x="105000" y="105000"/>
                                    </p:animScale>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anim calcmode="lin" valueType="num">
                                      <p:cBhvr>
                                        <p:cTn id="26" dur="750" fill="hold"/>
                                        <p:tgtEl>
                                          <p:spTgt spid="6"/>
                                        </p:tgtEl>
                                        <p:attrNameLst>
                                          <p:attrName>ppt_x</p:attrName>
                                        </p:attrNameLst>
                                      </p:cBhvr>
                                      <p:tavLst>
                                        <p:tav tm="0">
                                          <p:val>
                                            <p:strVal val="#ppt_x"/>
                                          </p:val>
                                        </p:tav>
                                        <p:tav tm="100000">
                                          <p:val>
                                            <p:strVal val="#ppt_x"/>
                                          </p:val>
                                        </p:tav>
                                      </p:tavLst>
                                    </p:anim>
                                    <p:anim calcmode="lin" valueType="num">
                                      <p:cBhvr>
                                        <p:cTn id="27"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1030957" y="1814216"/>
            <a:ext cx="3341018" cy="455412"/>
            <a:chOff x="1279359" y="2418955"/>
            <a:chExt cx="4454691" cy="607216"/>
          </a:xfrm>
        </p:grpSpPr>
        <p:grpSp>
          <p:nvGrpSpPr>
            <p:cNvPr id="9" name="组合 8"/>
            <p:cNvGrpSpPr/>
            <p:nvPr/>
          </p:nvGrpSpPr>
          <p:grpSpPr>
            <a:xfrm>
              <a:off x="1279359" y="2418955"/>
              <a:ext cx="4454691" cy="607216"/>
              <a:chOff x="1279359" y="2342755"/>
              <a:chExt cx="4454691" cy="607216"/>
            </a:xfrm>
          </p:grpSpPr>
          <p:sp>
            <p:nvSpPr>
              <p:cNvPr id="2" name="文本框 1"/>
              <p:cNvSpPr txBox="1"/>
              <p:nvPr/>
            </p:nvSpPr>
            <p:spPr>
              <a:xfrm>
                <a:off x="2113623" y="2498184"/>
                <a:ext cx="3040834" cy="367453"/>
              </a:xfrm>
              <a:prstGeom prst="rect">
                <a:avLst/>
              </a:prstGeom>
              <a:noFill/>
            </p:spPr>
            <p:txBody>
              <a:bodyPr wrap="square" rtlCol="0">
                <a:spAutoFit/>
              </a:bodyPr>
              <a:lstStyle/>
              <a:p>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mn-ea"/>
                    <a:sym typeface="+mn-lt"/>
                  </a:rPr>
                  <a:t>坚持以人为本，推进安全发展</a:t>
                </a:r>
              </a:p>
            </p:txBody>
          </p:sp>
          <p:sp>
            <p:nvSpPr>
              <p:cNvPr id="3" name="矩形 2"/>
              <p:cNvSpPr/>
              <p:nvPr/>
            </p:nvSpPr>
            <p:spPr>
              <a:xfrm>
                <a:off x="1279359" y="2342755"/>
                <a:ext cx="607216"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40" name="矩形 39"/>
              <p:cNvSpPr/>
              <p:nvPr/>
            </p:nvSpPr>
            <p:spPr>
              <a:xfrm>
                <a:off x="1890287" y="2342755"/>
                <a:ext cx="3843763"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grpSp>
        <p:sp>
          <p:nvSpPr>
            <p:cNvPr id="10" name="文本框 9"/>
            <p:cNvSpPr txBox="1"/>
            <p:nvPr/>
          </p:nvSpPr>
          <p:spPr>
            <a:xfrm>
              <a:off x="1370388" y="2448998"/>
              <a:ext cx="457819" cy="553997"/>
            </a:xfrm>
            <a:prstGeom prst="rect">
              <a:avLst/>
            </a:prstGeom>
            <a:noFill/>
          </p:spPr>
          <p:txBody>
            <a:bodyPr wrap="none" rtlCol="0">
              <a:spAutoFit/>
            </a:bodyPr>
            <a:lstStyle/>
            <a:p>
              <a:pPr algn="ctr"/>
              <a:r>
                <a:rPr lang="en-US" altLang="zh-CN" sz="2100" b="1" dirty="0">
                  <a:solidFill>
                    <a:srgbClr val="FFFF00"/>
                  </a:solidFill>
                  <a:latin typeface="Noto Sans S Chinese Bold" panose="020B0800000000000000" pitchFamily="34" charset="-122"/>
                  <a:ea typeface="Noto Sans S Chinese Bold" panose="020B0800000000000000" pitchFamily="34" charset="-122"/>
                </a:rPr>
                <a:t>1</a:t>
              </a:r>
              <a:endParaRPr lang="zh-CN" altLang="en-US" sz="2100" b="1"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22" name="组合 21"/>
          <p:cNvGrpSpPr/>
          <p:nvPr/>
        </p:nvGrpSpPr>
        <p:grpSpPr>
          <a:xfrm>
            <a:off x="1030957" y="2383097"/>
            <a:ext cx="3350543" cy="455412"/>
            <a:chOff x="1279359" y="3208418"/>
            <a:chExt cx="4467391" cy="607216"/>
          </a:xfrm>
        </p:grpSpPr>
        <p:grpSp>
          <p:nvGrpSpPr>
            <p:cNvPr id="8" name="组合 7"/>
            <p:cNvGrpSpPr/>
            <p:nvPr/>
          </p:nvGrpSpPr>
          <p:grpSpPr>
            <a:xfrm>
              <a:off x="1279359" y="3208418"/>
              <a:ext cx="4467391" cy="607216"/>
              <a:chOff x="1279359" y="3170350"/>
              <a:chExt cx="4467391" cy="607216"/>
            </a:xfrm>
          </p:grpSpPr>
          <p:sp>
            <p:nvSpPr>
              <p:cNvPr id="23" name="文本框 22"/>
              <p:cNvSpPr txBox="1"/>
              <p:nvPr/>
            </p:nvSpPr>
            <p:spPr>
              <a:xfrm>
                <a:off x="2113623" y="3288872"/>
                <a:ext cx="3585535" cy="367453"/>
              </a:xfrm>
              <a:prstGeom prst="rect">
                <a:avLst/>
              </a:prstGeom>
              <a:noFill/>
            </p:spPr>
            <p:txBody>
              <a:bodyPr wrap="square" rtlCol="0">
                <a:spAutoFit/>
              </a:bodyPr>
              <a:lstStyle/>
              <a:p>
                <a:pPr fontAlgn="auto"/>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mn-ea"/>
                    <a:sym typeface="+mn-lt"/>
                  </a:rPr>
                  <a:t>建立完善安全生产方针和工作机制</a:t>
                </a:r>
              </a:p>
            </p:txBody>
          </p:sp>
          <p:sp>
            <p:nvSpPr>
              <p:cNvPr id="41" name="矩形 40"/>
              <p:cNvSpPr/>
              <p:nvPr/>
            </p:nvSpPr>
            <p:spPr>
              <a:xfrm>
                <a:off x="1279359" y="3170350"/>
                <a:ext cx="607216"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42" name="矩形 41"/>
              <p:cNvSpPr/>
              <p:nvPr/>
            </p:nvSpPr>
            <p:spPr>
              <a:xfrm>
                <a:off x="1890287" y="3170350"/>
                <a:ext cx="3856463"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grpSp>
        <p:sp>
          <p:nvSpPr>
            <p:cNvPr id="51" name="文本框 50"/>
            <p:cNvSpPr txBox="1"/>
            <p:nvPr/>
          </p:nvSpPr>
          <p:spPr>
            <a:xfrm>
              <a:off x="1365044" y="3250417"/>
              <a:ext cx="457819" cy="553997"/>
            </a:xfrm>
            <a:prstGeom prst="rect">
              <a:avLst/>
            </a:prstGeom>
            <a:noFill/>
          </p:spPr>
          <p:txBody>
            <a:bodyPr wrap="none" rtlCol="0">
              <a:spAutoFit/>
            </a:bodyPr>
            <a:lstStyle/>
            <a:p>
              <a:pPr algn="ctr"/>
              <a:r>
                <a:rPr lang="en-US" altLang="zh-CN" sz="2100" b="1" dirty="0">
                  <a:solidFill>
                    <a:srgbClr val="FFFF00"/>
                  </a:solidFill>
                  <a:latin typeface="Noto Sans S Chinese Bold" panose="020B0800000000000000" pitchFamily="34" charset="-122"/>
                  <a:ea typeface="Noto Sans S Chinese Bold" panose="020B0800000000000000" pitchFamily="34" charset="-122"/>
                </a:rPr>
                <a:t>2</a:t>
              </a:r>
              <a:endParaRPr lang="zh-CN" altLang="en-US" sz="2100" b="1"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50" name="组合 49"/>
          <p:cNvGrpSpPr/>
          <p:nvPr/>
        </p:nvGrpSpPr>
        <p:grpSpPr>
          <a:xfrm>
            <a:off x="1030957" y="2951975"/>
            <a:ext cx="3350543" cy="461664"/>
            <a:chOff x="1279359" y="3997881"/>
            <a:chExt cx="4467391" cy="615552"/>
          </a:xfrm>
        </p:grpSpPr>
        <p:grpSp>
          <p:nvGrpSpPr>
            <p:cNvPr id="7" name="组合 6"/>
            <p:cNvGrpSpPr/>
            <p:nvPr/>
          </p:nvGrpSpPr>
          <p:grpSpPr>
            <a:xfrm>
              <a:off x="1279359" y="3997881"/>
              <a:ext cx="4467391" cy="613833"/>
              <a:chOff x="1279359" y="3997111"/>
              <a:chExt cx="4467391" cy="613833"/>
            </a:xfrm>
          </p:grpSpPr>
          <p:sp>
            <p:nvSpPr>
              <p:cNvPr id="32" name="文本框 31"/>
              <p:cNvSpPr txBox="1"/>
              <p:nvPr/>
            </p:nvSpPr>
            <p:spPr>
              <a:xfrm>
                <a:off x="2085048" y="3997111"/>
                <a:ext cx="3649002" cy="613833"/>
              </a:xfrm>
              <a:prstGeom prst="rect">
                <a:avLst/>
              </a:prstGeom>
              <a:noFill/>
            </p:spPr>
            <p:txBody>
              <a:bodyPr wrap="square" rtlCol="0">
                <a:spAutoFit/>
              </a:bodyPr>
              <a:lstStyle>
                <a:defPPr>
                  <a:defRPr lang="zh-CN"/>
                </a:defPPr>
                <a:lvl1pPr algn="just" fontAlgn="auto">
                  <a:lnSpc>
                    <a:spcPct val="150000"/>
                  </a:lnSpc>
                  <a:defRPr b="1">
                    <a:solidFill>
                      <a:srgbClr val="582808"/>
                    </a:solidFill>
                    <a:latin typeface="微软雅黑" panose="020B0503020204020204" pitchFamily="34" charset="-122"/>
                    <a:ea typeface="微软雅黑" panose="020B0503020204020204" pitchFamily="34" charset="-122"/>
                    <a:cs typeface="+mn-ea"/>
                  </a:defRPr>
                </a:lvl1pPr>
              </a:lstStyle>
              <a:p>
                <a:pPr algn="l">
                  <a:lnSpc>
                    <a:spcPct val="100000"/>
                  </a:lnSpc>
                </a:pPr>
                <a:r>
                  <a:rPr lang="zh-CN" altLang="en-US" sz="1200" dirty="0">
                    <a:solidFill>
                      <a:schemeClr val="tx1">
                        <a:lumMod val="65000"/>
                        <a:lumOff val="35000"/>
                      </a:schemeClr>
                    </a:solidFill>
                    <a:latin typeface="Times New Roman" panose="02020603050405020304" pitchFamily="18" charset="0"/>
                    <a:ea typeface="微软雅黑" panose="020B0503020204020204" pitchFamily="34" charset="-122"/>
                    <a:sym typeface="+mn-lt"/>
                  </a:rPr>
                  <a:t>落实“三个必须”，明确安全监管部门执法地位。</a:t>
                </a:r>
              </a:p>
            </p:txBody>
          </p:sp>
          <p:sp>
            <p:nvSpPr>
              <p:cNvPr id="43" name="矩形 42"/>
              <p:cNvSpPr/>
              <p:nvPr/>
            </p:nvSpPr>
            <p:spPr>
              <a:xfrm>
                <a:off x="1279359" y="3997945"/>
                <a:ext cx="607216"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44" name="矩形 43"/>
              <p:cNvSpPr/>
              <p:nvPr/>
            </p:nvSpPr>
            <p:spPr>
              <a:xfrm>
                <a:off x="1883937" y="3997945"/>
                <a:ext cx="3862813"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grpSp>
        <p:sp>
          <p:nvSpPr>
            <p:cNvPr id="52" name="文本框 51"/>
            <p:cNvSpPr txBox="1"/>
            <p:nvPr/>
          </p:nvSpPr>
          <p:spPr>
            <a:xfrm>
              <a:off x="1344988" y="4059436"/>
              <a:ext cx="457819" cy="553997"/>
            </a:xfrm>
            <a:prstGeom prst="rect">
              <a:avLst/>
            </a:prstGeom>
            <a:noFill/>
          </p:spPr>
          <p:txBody>
            <a:bodyPr wrap="none" rtlCol="0">
              <a:spAutoFit/>
            </a:bodyPr>
            <a:lstStyle/>
            <a:p>
              <a:r>
                <a:rPr lang="en-US" altLang="zh-CN" sz="2100" dirty="0">
                  <a:solidFill>
                    <a:srgbClr val="FFFF00"/>
                  </a:solidFill>
                  <a:latin typeface="Noto Sans S Chinese Bold" panose="020B0800000000000000" pitchFamily="34" charset="-122"/>
                  <a:ea typeface="Noto Sans S Chinese Bold" panose="020B0800000000000000" pitchFamily="34" charset="-122"/>
                </a:rPr>
                <a:t>3</a:t>
              </a:r>
              <a:endParaRPr lang="zh-CN" altLang="en-US" sz="2100"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55" name="组合 54"/>
          <p:cNvGrpSpPr/>
          <p:nvPr/>
        </p:nvGrpSpPr>
        <p:grpSpPr>
          <a:xfrm>
            <a:off x="1030957" y="3521487"/>
            <a:ext cx="3360330" cy="465659"/>
            <a:chOff x="1279359" y="4788178"/>
            <a:chExt cx="4480441" cy="620878"/>
          </a:xfrm>
        </p:grpSpPr>
        <p:grpSp>
          <p:nvGrpSpPr>
            <p:cNvPr id="6" name="组合 5"/>
            <p:cNvGrpSpPr/>
            <p:nvPr/>
          </p:nvGrpSpPr>
          <p:grpSpPr>
            <a:xfrm>
              <a:off x="1279359" y="4788178"/>
              <a:ext cx="4480441" cy="620878"/>
              <a:chOff x="1279359" y="4854206"/>
              <a:chExt cx="4480441" cy="620878"/>
            </a:xfrm>
          </p:grpSpPr>
          <p:sp>
            <p:nvSpPr>
              <p:cNvPr id="33" name="文本框 32"/>
              <p:cNvSpPr txBox="1"/>
              <p:nvPr/>
            </p:nvSpPr>
            <p:spPr>
              <a:xfrm>
                <a:off x="2083145" y="4861251"/>
                <a:ext cx="3676655" cy="613833"/>
              </a:xfrm>
              <a:prstGeom prst="rect">
                <a:avLst/>
              </a:prstGeom>
              <a:noFill/>
              <a:ln>
                <a:noFill/>
              </a:ln>
            </p:spPr>
            <p:txBody>
              <a:bodyPr wrap="square" rtlCol="0">
                <a:spAutoFit/>
              </a:bodyPr>
              <a:lstStyle>
                <a:defPPr>
                  <a:defRPr lang="zh-CN"/>
                </a:defPPr>
                <a:lvl1pPr fontAlgn="auto">
                  <a:lnSpc>
                    <a:spcPct val="100000"/>
                  </a:lnSpc>
                  <a:defRPr b="1">
                    <a:solidFill>
                      <a:srgbClr val="582808"/>
                    </a:solidFill>
                    <a:latin typeface="微软雅黑" panose="020B0503020204020204" pitchFamily="34" charset="-122"/>
                    <a:ea typeface="微软雅黑" panose="020B0503020204020204" pitchFamily="34" charset="-122"/>
                    <a:cs typeface="+mn-ea"/>
                  </a:defRPr>
                </a:lvl1pPr>
              </a:lstStyle>
              <a:p>
                <a:r>
                  <a:rPr lang="zh-CN" altLang="en-US" sz="1200" dirty="0">
                    <a:solidFill>
                      <a:schemeClr val="tx1">
                        <a:lumMod val="65000"/>
                        <a:lumOff val="35000"/>
                      </a:schemeClr>
                    </a:solidFill>
                    <a:latin typeface="Times New Roman" panose="02020603050405020304" pitchFamily="18" charset="0"/>
                    <a:ea typeface="微软雅黑" panose="020B0503020204020204" pitchFamily="34" charset="-122"/>
                    <a:sym typeface="+mn-lt"/>
                  </a:rPr>
                  <a:t>明确乡镇人民政府以及街道办事处、开发区管理机构安全生产职责</a:t>
                </a:r>
              </a:p>
            </p:txBody>
          </p:sp>
          <p:sp>
            <p:nvSpPr>
              <p:cNvPr id="45" name="矩形 44"/>
              <p:cNvSpPr/>
              <p:nvPr/>
            </p:nvSpPr>
            <p:spPr>
              <a:xfrm>
                <a:off x="1279359" y="4854206"/>
                <a:ext cx="607216"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46" name="矩形 45"/>
              <p:cNvSpPr/>
              <p:nvPr/>
            </p:nvSpPr>
            <p:spPr>
              <a:xfrm>
                <a:off x="1893462" y="4854206"/>
                <a:ext cx="3853288" cy="607216"/>
              </a:xfrm>
              <a:prstGeom prst="rect">
                <a:avLst/>
              </a:prstGeom>
              <a:no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grpSp>
        <p:sp>
          <p:nvSpPr>
            <p:cNvPr id="53" name="文本框 52"/>
            <p:cNvSpPr txBox="1"/>
            <p:nvPr/>
          </p:nvSpPr>
          <p:spPr>
            <a:xfrm>
              <a:off x="1344988" y="4826001"/>
              <a:ext cx="457819" cy="553997"/>
            </a:xfrm>
            <a:prstGeom prst="rect">
              <a:avLst/>
            </a:prstGeom>
            <a:noFill/>
          </p:spPr>
          <p:txBody>
            <a:bodyPr wrap="none" rtlCol="0">
              <a:spAutoFit/>
            </a:bodyPr>
            <a:lstStyle/>
            <a:p>
              <a:r>
                <a:rPr lang="en-US" altLang="zh-CN" sz="2100" b="1" dirty="0">
                  <a:solidFill>
                    <a:srgbClr val="FFFF00"/>
                  </a:solidFill>
                  <a:latin typeface="Noto Sans S Chinese Bold" panose="020B0800000000000000" pitchFamily="34" charset="-122"/>
                  <a:ea typeface="Noto Sans S Chinese Bold" panose="020B0800000000000000" pitchFamily="34" charset="-122"/>
                </a:rPr>
                <a:t>4</a:t>
              </a:r>
              <a:endParaRPr lang="zh-CN" altLang="en-US" sz="2100" b="1"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56" name="组合 55"/>
          <p:cNvGrpSpPr/>
          <p:nvPr/>
        </p:nvGrpSpPr>
        <p:grpSpPr>
          <a:xfrm>
            <a:off x="1030957" y="4090362"/>
            <a:ext cx="3350543" cy="468311"/>
            <a:chOff x="1279359" y="5577644"/>
            <a:chExt cx="4467391" cy="624414"/>
          </a:xfrm>
        </p:grpSpPr>
        <p:grpSp>
          <p:nvGrpSpPr>
            <p:cNvPr id="5" name="组合 4"/>
            <p:cNvGrpSpPr/>
            <p:nvPr/>
          </p:nvGrpSpPr>
          <p:grpSpPr>
            <a:xfrm>
              <a:off x="1279359" y="5577644"/>
              <a:ext cx="4467391" cy="624414"/>
              <a:chOff x="1279359" y="5363060"/>
              <a:chExt cx="4868444" cy="680470"/>
            </a:xfrm>
          </p:grpSpPr>
          <p:sp>
            <p:nvSpPr>
              <p:cNvPr id="34" name="文本框 33"/>
              <p:cNvSpPr txBox="1"/>
              <p:nvPr/>
            </p:nvSpPr>
            <p:spPr>
              <a:xfrm>
                <a:off x="2113623" y="5374591"/>
                <a:ext cx="4020340" cy="668939"/>
              </a:xfrm>
              <a:prstGeom prst="rect">
                <a:avLst/>
              </a:prstGeom>
              <a:noFill/>
            </p:spPr>
            <p:txBody>
              <a:bodyPr wrap="square" rtlCol="0">
                <a:spAutoFit/>
              </a:bodyPr>
              <a:lstStyle>
                <a:defPPr>
                  <a:defRPr lang="zh-CN"/>
                </a:defPPr>
                <a:lvl1pPr fontAlgn="auto">
                  <a:lnSpc>
                    <a:spcPct val="100000"/>
                  </a:lnSpc>
                  <a:defRPr b="1">
                    <a:solidFill>
                      <a:srgbClr val="582808"/>
                    </a:solidFill>
                    <a:latin typeface="微软雅黑" panose="020B0503020204020204" pitchFamily="34" charset="-122"/>
                    <a:ea typeface="微软雅黑" panose="020B0503020204020204" pitchFamily="34" charset="-122"/>
                    <a:cs typeface="+mn-ea"/>
                  </a:defRPr>
                </a:lvl1pPr>
              </a:lstStyle>
              <a:p>
                <a:r>
                  <a:rPr lang="zh-CN" altLang="en-US" sz="1200" dirty="0">
                    <a:solidFill>
                      <a:schemeClr val="tx1">
                        <a:lumMod val="65000"/>
                        <a:lumOff val="35000"/>
                      </a:schemeClr>
                    </a:solidFill>
                    <a:latin typeface="Times New Roman" panose="02020603050405020304" pitchFamily="18" charset="0"/>
                    <a:ea typeface="微软雅黑" panose="020B0503020204020204" pitchFamily="34" charset="-122"/>
                    <a:sym typeface="+mn-lt"/>
                  </a:rPr>
                  <a:t>进一步强化生产经营单位的安全生产主体责任</a:t>
                </a:r>
              </a:p>
            </p:txBody>
          </p:sp>
          <p:sp>
            <p:nvSpPr>
              <p:cNvPr id="47" name="矩形 46"/>
              <p:cNvSpPr/>
              <p:nvPr/>
            </p:nvSpPr>
            <p:spPr>
              <a:xfrm>
                <a:off x="1279359" y="5363060"/>
                <a:ext cx="661728" cy="661728"/>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48" name="矩形 47"/>
              <p:cNvSpPr/>
              <p:nvPr/>
            </p:nvSpPr>
            <p:spPr>
              <a:xfrm>
                <a:off x="1941087" y="5363060"/>
                <a:ext cx="4206716" cy="66172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grpSp>
        <p:sp>
          <p:nvSpPr>
            <p:cNvPr id="54" name="文本框 53"/>
            <p:cNvSpPr txBox="1"/>
            <p:nvPr/>
          </p:nvSpPr>
          <p:spPr>
            <a:xfrm>
              <a:off x="1370388" y="5601604"/>
              <a:ext cx="457819" cy="553998"/>
            </a:xfrm>
            <a:prstGeom prst="rect">
              <a:avLst/>
            </a:prstGeom>
            <a:noFill/>
          </p:spPr>
          <p:txBody>
            <a:bodyPr wrap="none" rtlCol="0">
              <a:spAutoFit/>
            </a:bodyPr>
            <a:lstStyle/>
            <a:p>
              <a:r>
                <a:rPr lang="en-US" altLang="zh-CN" sz="2100" b="1" dirty="0">
                  <a:solidFill>
                    <a:srgbClr val="FFFF00"/>
                  </a:solidFill>
                  <a:latin typeface="Noto Sans S Chinese Bold" panose="020B0800000000000000" pitchFamily="34" charset="-122"/>
                  <a:ea typeface="Noto Sans S Chinese Bold" panose="020B0800000000000000" pitchFamily="34" charset="-122"/>
                </a:rPr>
                <a:t>5</a:t>
              </a:r>
              <a:endParaRPr lang="zh-CN" altLang="en-US" sz="2100" b="1"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60" name="组合 59"/>
          <p:cNvGrpSpPr/>
          <p:nvPr/>
        </p:nvGrpSpPr>
        <p:grpSpPr>
          <a:xfrm>
            <a:off x="4789386" y="1815704"/>
            <a:ext cx="3341018" cy="455412"/>
            <a:chOff x="1279359" y="2418955"/>
            <a:chExt cx="4454691" cy="607216"/>
          </a:xfrm>
        </p:grpSpPr>
        <p:grpSp>
          <p:nvGrpSpPr>
            <p:cNvPr id="61" name="组合 60"/>
            <p:cNvGrpSpPr/>
            <p:nvPr/>
          </p:nvGrpSpPr>
          <p:grpSpPr>
            <a:xfrm>
              <a:off x="1279359" y="2418955"/>
              <a:ext cx="4454691" cy="607216"/>
              <a:chOff x="1279359" y="2342755"/>
              <a:chExt cx="4454691" cy="607216"/>
            </a:xfrm>
          </p:grpSpPr>
          <p:sp>
            <p:nvSpPr>
              <p:cNvPr id="63" name="文本框 62"/>
              <p:cNvSpPr txBox="1"/>
              <p:nvPr/>
            </p:nvSpPr>
            <p:spPr>
              <a:xfrm>
                <a:off x="2113623" y="2472784"/>
                <a:ext cx="3620427" cy="367453"/>
              </a:xfrm>
              <a:prstGeom prst="rect">
                <a:avLst/>
              </a:prstGeom>
              <a:noFill/>
            </p:spPr>
            <p:txBody>
              <a:bodyPr wrap="square" rtlCol="0">
                <a:spAutoFit/>
              </a:bodyPr>
              <a:lstStyle/>
              <a:p>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mn-ea"/>
                    <a:sym typeface="+mn-lt"/>
                  </a:rPr>
                  <a:t>建立事故预防和应急救援的制度</a:t>
                </a:r>
              </a:p>
            </p:txBody>
          </p:sp>
          <p:sp>
            <p:nvSpPr>
              <p:cNvPr id="64" name="矩形 63"/>
              <p:cNvSpPr/>
              <p:nvPr/>
            </p:nvSpPr>
            <p:spPr>
              <a:xfrm>
                <a:off x="1279359" y="2342755"/>
                <a:ext cx="607216"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65" name="矩形 64"/>
              <p:cNvSpPr/>
              <p:nvPr/>
            </p:nvSpPr>
            <p:spPr>
              <a:xfrm>
                <a:off x="1890287" y="2342755"/>
                <a:ext cx="3843763"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grpSp>
        <p:sp>
          <p:nvSpPr>
            <p:cNvPr id="62" name="文本框 61"/>
            <p:cNvSpPr txBox="1"/>
            <p:nvPr/>
          </p:nvSpPr>
          <p:spPr>
            <a:xfrm>
              <a:off x="1370388" y="2448998"/>
              <a:ext cx="457819" cy="553997"/>
            </a:xfrm>
            <a:prstGeom prst="rect">
              <a:avLst/>
            </a:prstGeom>
            <a:noFill/>
          </p:spPr>
          <p:txBody>
            <a:bodyPr wrap="none" rtlCol="0">
              <a:spAutoFit/>
            </a:bodyPr>
            <a:lstStyle/>
            <a:p>
              <a:r>
                <a:rPr lang="en-US" altLang="zh-CN" sz="2100" b="1" dirty="0">
                  <a:solidFill>
                    <a:srgbClr val="FFFF00"/>
                  </a:solidFill>
                  <a:latin typeface="Noto Sans S Chinese Bold" panose="020B0800000000000000" pitchFamily="34" charset="-122"/>
                  <a:ea typeface="Noto Sans S Chinese Bold" panose="020B0800000000000000" pitchFamily="34" charset="-122"/>
                </a:rPr>
                <a:t>6</a:t>
              </a:r>
              <a:endParaRPr lang="zh-CN" altLang="en-US" sz="2100" b="1"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57" name="组合 56"/>
          <p:cNvGrpSpPr/>
          <p:nvPr/>
        </p:nvGrpSpPr>
        <p:grpSpPr>
          <a:xfrm>
            <a:off x="4781766" y="2377845"/>
            <a:ext cx="3386739" cy="455412"/>
            <a:chOff x="6489987" y="3151598"/>
            <a:chExt cx="4515653" cy="607216"/>
          </a:xfrm>
        </p:grpSpPr>
        <p:sp>
          <p:nvSpPr>
            <p:cNvPr id="36" name="矩形 17"/>
            <p:cNvSpPr/>
            <p:nvPr/>
          </p:nvSpPr>
          <p:spPr>
            <a:xfrm>
              <a:off x="7333377" y="3266737"/>
              <a:ext cx="3672263" cy="367453"/>
            </a:xfrm>
            <a:prstGeom prst="rect">
              <a:avLst/>
            </a:prstGeom>
            <a:noFill/>
          </p:spPr>
          <p:txBody>
            <a:bodyPr wrap="square" rtlCol="0">
              <a:spAutoFit/>
            </a:bodyPr>
            <a:lstStyle/>
            <a:p>
              <a:pPr algn="l">
                <a:buClrTx/>
                <a:buSzTx/>
                <a:buFontTx/>
              </a:pPr>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mn-ea"/>
                  <a:sym typeface="+mn-lt"/>
                </a:rPr>
                <a:t>建立事故预防和应急救援的制度</a:t>
              </a:r>
            </a:p>
          </p:txBody>
        </p:sp>
        <p:grpSp>
          <p:nvGrpSpPr>
            <p:cNvPr id="66" name="组合 65"/>
            <p:cNvGrpSpPr/>
            <p:nvPr/>
          </p:nvGrpSpPr>
          <p:grpSpPr>
            <a:xfrm>
              <a:off x="6489987" y="3151598"/>
              <a:ext cx="4464851" cy="607216"/>
              <a:chOff x="1279359" y="2418955"/>
              <a:chExt cx="4464851" cy="607216"/>
            </a:xfrm>
          </p:grpSpPr>
          <p:grpSp>
            <p:nvGrpSpPr>
              <p:cNvPr id="67" name="组合 66"/>
              <p:cNvGrpSpPr/>
              <p:nvPr/>
            </p:nvGrpSpPr>
            <p:grpSpPr>
              <a:xfrm>
                <a:off x="1279359" y="2418955"/>
                <a:ext cx="4464851" cy="607216"/>
                <a:chOff x="1279359" y="2342755"/>
                <a:chExt cx="4464851" cy="607216"/>
              </a:xfrm>
            </p:grpSpPr>
            <p:sp>
              <p:nvSpPr>
                <p:cNvPr id="70" name="矩形 69"/>
                <p:cNvSpPr/>
                <p:nvPr/>
              </p:nvSpPr>
              <p:spPr>
                <a:xfrm>
                  <a:off x="1279359" y="2342755"/>
                  <a:ext cx="607216"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71" name="矩形 70"/>
                <p:cNvSpPr/>
                <p:nvPr/>
              </p:nvSpPr>
              <p:spPr>
                <a:xfrm>
                  <a:off x="1890287" y="2342755"/>
                  <a:ext cx="3853923"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grpSp>
          <p:sp>
            <p:nvSpPr>
              <p:cNvPr id="68" name="文本框 67"/>
              <p:cNvSpPr txBox="1"/>
              <p:nvPr/>
            </p:nvSpPr>
            <p:spPr>
              <a:xfrm>
                <a:off x="1357688" y="2448998"/>
                <a:ext cx="457819" cy="553997"/>
              </a:xfrm>
              <a:prstGeom prst="rect">
                <a:avLst/>
              </a:prstGeom>
              <a:noFill/>
            </p:spPr>
            <p:txBody>
              <a:bodyPr wrap="none" rtlCol="0">
                <a:spAutoFit/>
              </a:bodyPr>
              <a:lstStyle/>
              <a:p>
                <a:r>
                  <a:rPr lang="en-US" altLang="zh-CN" sz="2100" b="1" dirty="0">
                    <a:solidFill>
                      <a:srgbClr val="FFFF00"/>
                    </a:solidFill>
                    <a:latin typeface="Noto Sans S Chinese Bold" panose="020B0800000000000000" pitchFamily="34" charset="-122"/>
                    <a:ea typeface="Noto Sans S Chinese Bold" panose="020B0800000000000000" pitchFamily="34" charset="-122"/>
                  </a:rPr>
                  <a:t>7</a:t>
                </a:r>
                <a:endParaRPr lang="zh-CN" altLang="en-US" sz="2100" b="1" dirty="0">
                  <a:solidFill>
                    <a:srgbClr val="FFFF00"/>
                  </a:solidFill>
                  <a:latin typeface="Noto Sans S Chinese Bold" panose="020B0800000000000000" pitchFamily="34" charset="-122"/>
                  <a:ea typeface="Noto Sans S Chinese Bold" panose="020B0800000000000000" pitchFamily="34" charset="-122"/>
                </a:endParaRPr>
              </a:p>
            </p:txBody>
          </p:sp>
        </p:grpSp>
      </p:grpSp>
      <p:grpSp>
        <p:nvGrpSpPr>
          <p:cNvPr id="79" name="组合 78"/>
          <p:cNvGrpSpPr/>
          <p:nvPr/>
        </p:nvGrpSpPr>
        <p:grpSpPr>
          <a:xfrm>
            <a:off x="4781766" y="2939987"/>
            <a:ext cx="3348638" cy="455412"/>
            <a:chOff x="1279359" y="2418955"/>
            <a:chExt cx="4464851" cy="607216"/>
          </a:xfrm>
        </p:grpSpPr>
        <p:grpSp>
          <p:nvGrpSpPr>
            <p:cNvPr id="80" name="组合 79"/>
            <p:cNvGrpSpPr/>
            <p:nvPr/>
          </p:nvGrpSpPr>
          <p:grpSpPr>
            <a:xfrm>
              <a:off x="1279359" y="2418955"/>
              <a:ext cx="4464851" cy="607216"/>
              <a:chOff x="1279359" y="2342755"/>
              <a:chExt cx="4464851" cy="607216"/>
            </a:xfrm>
          </p:grpSpPr>
          <p:sp>
            <p:nvSpPr>
              <p:cNvPr id="82" name="文本框 81"/>
              <p:cNvSpPr txBox="1"/>
              <p:nvPr/>
            </p:nvSpPr>
            <p:spPr>
              <a:xfrm>
                <a:off x="2113623" y="2460084"/>
                <a:ext cx="3630587" cy="367453"/>
              </a:xfrm>
              <a:prstGeom prst="rect">
                <a:avLst/>
              </a:prstGeom>
              <a:noFill/>
            </p:spPr>
            <p:txBody>
              <a:bodyPr wrap="square" rtlCol="0">
                <a:spAutoFit/>
              </a:bodyPr>
              <a:lstStyle/>
              <a:p>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mn-ea"/>
                    <a:sym typeface="+mn-lt"/>
                  </a:rPr>
                  <a:t>推行注册安全工程师制度</a:t>
                </a:r>
              </a:p>
            </p:txBody>
          </p:sp>
          <p:sp>
            <p:nvSpPr>
              <p:cNvPr id="83" name="矩形 82"/>
              <p:cNvSpPr/>
              <p:nvPr/>
            </p:nvSpPr>
            <p:spPr>
              <a:xfrm>
                <a:off x="1279359" y="2342755"/>
                <a:ext cx="607216"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84" name="矩形 83"/>
              <p:cNvSpPr/>
              <p:nvPr/>
            </p:nvSpPr>
            <p:spPr>
              <a:xfrm>
                <a:off x="1890287" y="2342755"/>
                <a:ext cx="3853923"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grpSp>
        <p:sp>
          <p:nvSpPr>
            <p:cNvPr id="81" name="文本框 80"/>
            <p:cNvSpPr txBox="1"/>
            <p:nvPr/>
          </p:nvSpPr>
          <p:spPr>
            <a:xfrm>
              <a:off x="1357688" y="2448998"/>
              <a:ext cx="457819" cy="553997"/>
            </a:xfrm>
            <a:prstGeom prst="rect">
              <a:avLst/>
            </a:prstGeom>
            <a:noFill/>
          </p:spPr>
          <p:txBody>
            <a:bodyPr wrap="none" rtlCol="0">
              <a:spAutoFit/>
            </a:bodyPr>
            <a:lstStyle/>
            <a:p>
              <a:r>
                <a:rPr lang="en-US" altLang="zh-CN" sz="2100" b="1" dirty="0">
                  <a:solidFill>
                    <a:srgbClr val="FFFF00"/>
                  </a:solidFill>
                  <a:latin typeface="Noto Sans S Chinese Bold" panose="020B0800000000000000" pitchFamily="34" charset="-122"/>
                  <a:ea typeface="Noto Sans S Chinese Bold" panose="020B0800000000000000" pitchFamily="34" charset="-122"/>
                </a:rPr>
                <a:t>8</a:t>
              </a:r>
              <a:endParaRPr lang="zh-CN" altLang="en-US" sz="2100" b="1"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85" name="组合 84"/>
          <p:cNvGrpSpPr/>
          <p:nvPr/>
        </p:nvGrpSpPr>
        <p:grpSpPr>
          <a:xfrm>
            <a:off x="4781766" y="3502128"/>
            <a:ext cx="3348638" cy="455412"/>
            <a:chOff x="1279359" y="2418955"/>
            <a:chExt cx="4464851" cy="607216"/>
          </a:xfrm>
        </p:grpSpPr>
        <p:grpSp>
          <p:nvGrpSpPr>
            <p:cNvPr id="86" name="组合 85"/>
            <p:cNvGrpSpPr/>
            <p:nvPr/>
          </p:nvGrpSpPr>
          <p:grpSpPr>
            <a:xfrm>
              <a:off x="1279359" y="2418955"/>
              <a:ext cx="4464851" cy="607216"/>
              <a:chOff x="1279359" y="2342755"/>
              <a:chExt cx="4464851" cy="607216"/>
            </a:xfrm>
          </p:grpSpPr>
          <p:sp>
            <p:nvSpPr>
              <p:cNvPr id="88" name="文本框 87"/>
              <p:cNvSpPr txBox="1"/>
              <p:nvPr/>
            </p:nvSpPr>
            <p:spPr>
              <a:xfrm>
                <a:off x="2113623" y="2472784"/>
                <a:ext cx="3630587" cy="367453"/>
              </a:xfrm>
              <a:prstGeom prst="rect">
                <a:avLst/>
              </a:prstGeom>
              <a:noFill/>
            </p:spPr>
            <p:txBody>
              <a:bodyPr wrap="square" rtlCol="0">
                <a:spAutoFit/>
              </a:bodyPr>
              <a:lstStyle/>
              <a:p>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mn-ea"/>
                    <a:sym typeface="+mn-lt"/>
                  </a:rPr>
                  <a:t>推进安全生产责任保险制度</a:t>
                </a:r>
              </a:p>
            </p:txBody>
          </p:sp>
          <p:sp>
            <p:nvSpPr>
              <p:cNvPr id="89" name="矩形 88"/>
              <p:cNvSpPr/>
              <p:nvPr/>
            </p:nvSpPr>
            <p:spPr>
              <a:xfrm>
                <a:off x="1279359" y="2342755"/>
                <a:ext cx="607216"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90" name="矩形 89"/>
              <p:cNvSpPr/>
              <p:nvPr/>
            </p:nvSpPr>
            <p:spPr>
              <a:xfrm>
                <a:off x="1890287" y="2342755"/>
                <a:ext cx="3853923"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grpSp>
        <p:sp>
          <p:nvSpPr>
            <p:cNvPr id="87" name="文本框 86"/>
            <p:cNvSpPr txBox="1"/>
            <p:nvPr/>
          </p:nvSpPr>
          <p:spPr>
            <a:xfrm>
              <a:off x="1383088" y="2448998"/>
              <a:ext cx="457819" cy="553997"/>
            </a:xfrm>
            <a:prstGeom prst="rect">
              <a:avLst/>
            </a:prstGeom>
            <a:noFill/>
          </p:spPr>
          <p:txBody>
            <a:bodyPr wrap="none" rtlCol="0">
              <a:spAutoFit/>
            </a:bodyPr>
            <a:lstStyle/>
            <a:p>
              <a:r>
                <a:rPr lang="en-US" altLang="zh-CN" sz="2100" b="1" dirty="0">
                  <a:solidFill>
                    <a:srgbClr val="FFFF00"/>
                  </a:solidFill>
                  <a:latin typeface="Noto Sans S Chinese Bold" panose="020B0800000000000000" pitchFamily="34" charset="-122"/>
                  <a:ea typeface="Noto Sans S Chinese Bold" panose="020B0800000000000000" pitchFamily="34" charset="-122"/>
                </a:rPr>
                <a:t>9</a:t>
              </a:r>
              <a:endParaRPr lang="zh-CN" altLang="en-US" sz="2100" b="1"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91" name="组合 90"/>
          <p:cNvGrpSpPr/>
          <p:nvPr/>
        </p:nvGrpSpPr>
        <p:grpSpPr>
          <a:xfrm>
            <a:off x="4771978" y="4064272"/>
            <a:ext cx="3358426" cy="474077"/>
            <a:chOff x="1266308" y="2418955"/>
            <a:chExt cx="4477902" cy="632102"/>
          </a:xfrm>
        </p:grpSpPr>
        <p:grpSp>
          <p:nvGrpSpPr>
            <p:cNvPr id="92" name="组合 91"/>
            <p:cNvGrpSpPr/>
            <p:nvPr/>
          </p:nvGrpSpPr>
          <p:grpSpPr>
            <a:xfrm>
              <a:off x="1279359" y="2418955"/>
              <a:ext cx="4464851" cy="632102"/>
              <a:chOff x="1279359" y="2342755"/>
              <a:chExt cx="4464851" cy="632102"/>
            </a:xfrm>
          </p:grpSpPr>
          <p:sp>
            <p:nvSpPr>
              <p:cNvPr id="94" name="文本框 93"/>
              <p:cNvSpPr txBox="1"/>
              <p:nvPr/>
            </p:nvSpPr>
            <p:spPr>
              <a:xfrm>
                <a:off x="2113620" y="2361024"/>
                <a:ext cx="3630588" cy="613833"/>
              </a:xfrm>
              <a:prstGeom prst="rect">
                <a:avLst/>
              </a:prstGeom>
              <a:noFill/>
            </p:spPr>
            <p:txBody>
              <a:bodyPr wrap="square" rtlCol="0">
                <a:spAutoFit/>
              </a:bodyPr>
              <a:lstStyle/>
              <a:p>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cs typeface="+mn-ea"/>
                    <a:sym typeface="+mn-lt"/>
                  </a:rPr>
                  <a:t>加大对安全生产违法行为的责任追究力度</a:t>
                </a:r>
              </a:p>
            </p:txBody>
          </p:sp>
          <p:sp>
            <p:nvSpPr>
              <p:cNvPr id="95" name="矩形 94"/>
              <p:cNvSpPr/>
              <p:nvPr/>
            </p:nvSpPr>
            <p:spPr>
              <a:xfrm>
                <a:off x="1279359" y="2342755"/>
                <a:ext cx="607216"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96" name="矩形 95"/>
              <p:cNvSpPr/>
              <p:nvPr/>
            </p:nvSpPr>
            <p:spPr>
              <a:xfrm>
                <a:off x="1890287" y="2342755"/>
                <a:ext cx="3853923"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grpSp>
        <p:sp>
          <p:nvSpPr>
            <p:cNvPr id="93" name="文本框 92"/>
            <p:cNvSpPr txBox="1"/>
            <p:nvPr/>
          </p:nvSpPr>
          <p:spPr>
            <a:xfrm>
              <a:off x="1266308" y="2448998"/>
              <a:ext cx="669415" cy="553997"/>
            </a:xfrm>
            <a:prstGeom prst="rect">
              <a:avLst/>
            </a:prstGeom>
            <a:noFill/>
          </p:spPr>
          <p:txBody>
            <a:bodyPr wrap="none" rtlCol="0">
              <a:spAutoFit/>
            </a:bodyPr>
            <a:lstStyle/>
            <a:p>
              <a:pPr algn="ctr"/>
              <a:r>
                <a:rPr lang="en-US" altLang="zh-CN" sz="2100" b="1" dirty="0">
                  <a:solidFill>
                    <a:srgbClr val="FFFF00"/>
                  </a:solidFill>
                  <a:latin typeface="Noto Sans S Chinese Bold" panose="020B0800000000000000" pitchFamily="34" charset="-122"/>
                  <a:ea typeface="Noto Sans S Chinese Bold" panose="020B0800000000000000" pitchFamily="34" charset="-122"/>
                </a:rPr>
                <a:t>10</a:t>
              </a:r>
              <a:endParaRPr lang="zh-CN" altLang="en-US" sz="2100" b="1" dirty="0">
                <a:solidFill>
                  <a:srgbClr val="FFFF00"/>
                </a:solidFill>
                <a:latin typeface="Noto Sans S Chinese Bold" panose="020B0800000000000000" pitchFamily="34" charset="-122"/>
                <a:ea typeface="Noto Sans S Chinese Bold" panose="020B0800000000000000" pitchFamily="34" charset="-122"/>
              </a:endParaRPr>
            </a:p>
          </p:txBody>
        </p:sp>
      </p:grpSp>
      <p:sp>
        <p:nvSpPr>
          <p:cNvPr id="69" name="矩形 68"/>
          <p:cNvSpPr/>
          <p:nvPr/>
        </p:nvSpPr>
        <p:spPr>
          <a:xfrm>
            <a:off x="1733115" y="1124390"/>
            <a:ext cx="6397289"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72" name="矩形 71"/>
          <p:cNvSpPr/>
          <p:nvPr/>
        </p:nvSpPr>
        <p:spPr>
          <a:xfrm>
            <a:off x="2013518" y="1169365"/>
            <a:ext cx="5836482" cy="398780"/>
          </a:xfrm>
          <a:prstGeom prst="rect">
            <a:avLst/>
          </a:prstGeom>
        </p:spPr>
        <p:txBody>
          <a:bodyPr wrap="square">
            <a:spAutoFit/>
          </a:bodyPr>
          <a:lstStyle/>
          <a:p>
            <a:pPr algn="ctr"/>
            <a:r>
              <a:rPr lang="zh-CN" altLang="en-US" sz="2000" b="1" dirty="0">
                <a:solidFill>
                  <a:srgbClr val="FFFF00"/>
                </a:solidFill>
                <a:latin typeface="Times New Roman" panose="02020603050405020304" pitchFamily="18" charset="0"/>
                <a:ea typeface="微软雅黑" panose="020B0503020204020204" pitchFamily="34" charset="-122"/>
                <a:sym typeface="+mn-ea"/>
              </a:rPr>
              <a:t>新安全生产法 “十大亮点”</a:t>
            </a:r>
          </a:p>
        </p:txBody>
      </p:sp>
      <p:sp>
        <p:nvSpPr>
          <p:cNvPr id="73" name="矩形 72"/>
          <p:cNvSpPr/>
          <p:nvPr/>
        </p:nvSpPr>
        <p:spPr>
          <a:xfrm>
            <a:off x="1025878" y="1124390"/>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74" name="图片 73"/>
          <p:cNvPicPr>
            <a:picLocks noChangeAspect="1"/>
          </p:cNvPicPr>
          <p:nvPr/>
        </p:nvPicPr>
        <p:blipFill>
          <a:blip r:embed="rId3"/>
          <a:stretch>
            <a:fillRect/>
          </a:stretch>
        </p:blipFill>
        <p:spPr>
          <a:xfrm>
            <a:off x="1149338" y="1215048"/>
            <a:ext cx="352303" cy="355724"/>
          </a:xfrm>
          <a:prstGeom prst="rect">
            <a:avLst/>
          </a:prstGeom>
        </p:spPr>
      </p:pic>
      <p:sp>
        <p:nvSpPr>
          <p:cNvPr id="75" name="文本框 74"/>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wipe(down)">
                                      <p:cBhvr>
                                        <p:cTn id="7" dur="500"/>
                                        <p:tgtEl>
                                          <p:spTgt spid="75"/>
                                        </p:tgtEl>
                                      </p:cBhvr>
                                    </p:animEffect>
                                  </p:childTnLst>
                                </p:cTn>
                              </p:par>
                              <p:par>
                                <p:cTn id="8" presetID="2" presetClass="entr" presetSubtype="8" fill="hold" grpId="0" nodeType="withEffect">
                                  <p:stCondLst>
                                    <p:cond delay="0"/>
                                  </p:stCondLst>
                                  <p:childTnLst>
                                    <p:set>
                                      <p:cBhvr>
                                        <p:cTn id="9" dur="1" fill="hold">
                                          <p:stCondLst>
                                            <p:cond delay="0"/>
                                          </p:stCondLst>
                                        </p:cTn>
                                        <p:tgtEl>
                                          <p:spTgt spid="73"/>
                                        </p:tgtEl>
                                        <p:attrNameLst>
                                          <p:attrName>style.visibility</p:attrName>
                                        </p:attrNameLst>
                                      </p:cBhvr>
                                      <p:to>
                                        <p:strVal val="visible"/>
                                      </p:to>
                                    </p:set>
                                    <p:anim calcmode="lin" valueType="num">
                                      <p:cBhvr additive="base">
                                        <p:cTn id="10" dur="500" fill="hold"/>
                                        <p:tgtEl>
                                          <p:spTgt spid="73"/>
                                        </p:tgtEl>
                                        <p:attrNameLst>
                                          <p:attrName>ppt_x</p:attrName>
                                        </p:attrNameLst>
                                      </p:cBhvr>
                                      <p:tavLst>
                                        <p:tav tm="0">
                                          <p:val>
                                            <p:strVal val="0-#ppt_w/2"/>
                                          </p:val>
                                        </p:tav>
                                        <p:tav tm="100000">
                                          <p:val>
                                            <p:strVal val="#ppt_x"/>
                                          </p:val>
                                        </p:tav>
                                      </p:tavLst>
                                    </p:anim>
                                    <p:anim calcmode="lin" valueType="num">
                                      <p:cBhvr additive="base">
                                        <p:cTn id="11" dur="500" fill="hold"/>
                                        <p:tgtEl>
                                          <p:spTgt spid="73"/>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4"/>
                                        </p:tgtEl>
                                        <p:attrNameLst>
                                          <p:attrName>style.visibility</p:attrName>
                                        </p:attrNameLst>
                                      </p:cBhvr>
                                      <p:to>
                                        <p:strVal val="visible"/>
                                      </p:to>
                                    </p:set>
                                    <p:anim calcmode="lin" valueType="num">
                                      <p:cBhvr>
                                        <p:cTn id="15" dur="500" fill="hold"/>
                                        <p:tgtEl>
                                          <p:spTgt spid="74"/>
                                        </p:tgtEl>
                                        <p:attrNameLst>
                                          <p:attrName>ppt_w</p:attrName>
                                        </p:attrNameLst>
                                      </p:cBhvr>
                                      <p:tavLst>
                                        <p:tav tm="0">
                                          <p:val>
                                            <p:fltVal val="0"/>
                                          </p:val>
                                        </p:tav>
                                        <p:tav tm="100000">
                                          <p:val>
                                            <p:strVal val="#ppt_w"/>
                                          </p:val>
                                        </p:tav>
                                      </p:tavLst>
                                    </p:anim>
                                    <p:anim calcmode="lin" valueType="num">
                                      <p:cBhvr>
                                        <p:cTn id="16" dur="500" fill="hold"/>
                                        <p:tgtEl>
                                          <p:spTgt spid="74"/>
                                        </p:tgtEl>
                                        <p:attrNameLst>
                                          <p:attrName>ppt_h</p:attrName>
                                        </p:attrNameLst>
                                      </p:cBhvr>
                                      <p:tavLst>
                                        <p:tav tm="0">
                                          <p:val>
                                            <p:fltVal val="0"/>
                                          </p:val>
                                        </p:tav>
                                        <p:tav tm="100000">
                                          <p:val>
                                            <p:strVal val="#ppt_h"/>
                                          </p:val>
                                        </p:tav>
                                      </p:tavLst>
                                    </p:anim>
                                    <p:animEffect transition="in" filter="fade">
                                      <p:cBhvr>
                                        <p:cTn id="17" dur="500"/>
                                        <p:tgtEl>
                                          <p:spTgt spid="74"/>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69"/>
                                        </p:tgtEl>
                                        <p:attrNameLst>
                                          <p:attrName>style.visibility</p:attrName>
                                        </p:attrNameLst>
                                      </p:cBhvr>
                                      <p:to>
                                        <p:strVal val="visible"/>
                                      </p:to>
                                    </p:set>
                                    <p:animEffect transition="in" filter="wipe(right)">
                                      <p:cBhvr>
                                        <p:cTn id="21" dur="500"/>
                                        <p:tgtEl>
                                          <p:spTgt spid="69"/>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72"/>
                                        </p:tgtEl>
                                        <p:attrNameLst>
                                          <p:attrName>style.visibility</p:attrName>
                                        </p:attrNameLst>
                                      </p:cBhvr>
                                      <p:to>
                                        <p:strVal val="visible"/>
                                      </p:to>
                                    </p:set>
                                    <p:animEffect transition="in" filter="strips(downLeft)">
                                      <p:cBhvr>
                                        <p:cTn id="25" dur="500"/>
                                        <p:tgtEl>
                                          <p:spTgt spid="72"/>
                                        </p:tgtEl>
                                      </p:cBhvr>
                                    </p:animEffect>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750"/>
                                        <p:tgtEl>
                                          <p:spTgt spid="15"/>
                                        </p:tgtEl>
                                      </p:cBhvr>
                                    </p:animEffect>
                                    <p:anim calcmode="lin" valueType="num">
                                      <p:cBhvr>
                                        <p:cTn id="30" dur="750" fill="hold"/>
                                        <p:tgtEl>
                                          <p:spTgt spid="15"/>
                                        </p:tgtEl>
                                        <p:attrNameLst>
                                          <p:attrName>ppt_x</p:attrName>
                                        </p:attrNameLst>
                                      </p:cBhvr>
                                      <p:tavLst>
                                        <p:tav tm="0">
                                          <p:val>
                                            <p:strVal val="#ppt_x"/>
                                          </p:val>
                                        </p:tav>
                                        <p:tav tm="100000">
                                          <p:val>
                                            <p:strVal val="#ppt_x"/>
                                          </p:val>
                                        </p:tav>
                                      </p:tavLst>
                                    </p:anim>
                                    <p:anim calcmode="lin" valueType="num">
                                      <p:cBhvr>
                                        <p:cTn id="31" dur="750" fill="hold"/>
                                        <p:tgtEl>
                                          <p:spTgt spid="15"/>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750"/>
                                        <p:tgtEl>
                                          <p:spTgt spid="22"/>
                                        </p:tgtEl>
                                      </p:cBhvr>
                                    </p:animEffect>
                                    <p:anim calcmode="lin" valueType="num">
                                      <p:cBhvr>
                                        <p:cTn id="36" dur="750" fill="hold"/>
                                        <p:tgtEl>
                                          <p:spTgt spid="22"/>
                                        </p:tgtEl>
                                        <p:attrNameLst>
                                          <p:attrName>ppt_x</p:attrName>
                                        </p:attrNameLst>
                                      </p:cBhvr>
                                      <p:tavLst>
                                        <p:tav tm="0">
                                          <p:val>
                                            <p:strVal val="#ppt_x"/>
                                          </p:val>
                                        </p:tav>
                                        <p:tav tm="100000">
                                          <p:val>
                                            <p:strVal val="#ppt_x"/>
                                          </p:val>
                                        </p:tav>
                                      </p:tavLst>
                                    </p:anim>
                                    <p:anim calcmode="lin" valueType="num">
                                      <p:cBhvr>
                                        <p:cTn id="37" dur="750" fill="hold"/>
                                        <p:tgtEl>
                                          <p:spTgt spid="22"/>
                                        </p:tgtEl>
                                        <p:attrNameLst>
                                          <p:attrName>ppt_y</p:attrName>
                                        </p:attrNameLst>
                                      </p:cBhvr>
                                      <p:tavLst>
                                        <p:tav tm="0">
                                          <p:val>
                                            <p:strVal val="#ppt_y+.1"/>
                                          </p:val>
                                        </p:tav>
                                        <p:tav tm="100000">
                                          <p:val>
                                            <p:strVal val="#ppt_y"/>
                                          </p:val>
                                        </p:tav>
                                      </p:tavLst>
                                    </p:anim>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50"/>
                                        </p:tgtEl>
                                        <p:attrNameLst>
                                          <p:attrName>style.visibility</p:attrName>
                                        </p:attrNameLst>
                                      </p:cBhvr>
                                      <p:to>
                                        <p:strVal val="visible"/>
                                      </p:to>
                                    </p:set>
                                    <p:animEffect transition="in" filter="fade">
                                      <p:cBhvr>
                                        <p:cTn id="41" dur="750"/>
                                        <p:tgtEl>
                                          <p:spTgt spid="50"/>
                                        </p:tgtEl>
                                      </p:cBhvr>
                                    </p:animEffect>
                                    <p:anim calcmode="lin" valueType="num">
                                      <p:cBhvr>
                                        <p:cTn id="42" dur="750" fill="hold"/>
                                        <p:tgtEl>
                                          <p:spTgt spid="50"/>
                                        </p:tgtEl>
                                        <p:attrNameLst>
                                          <p:attrName>ppt_x</p:attrName>
                                        </p:attrNameLst>
                                      </p:cBhvr>
                                      <p:tavLst>
                                        <p:tav tm="0">
                                          <p:val>
                                            <p:strVal val="#ppt_x"/>
                                          </p:val>
                                        </p:tav>
                                        <p:tav tm="100000">
                                          <p:val>
                                            <p:strVal val="#ppt_x"/>
                                          </p:val>
                                        </p:tav>
                                      </p:tavLst>
                                    </p:anim>
                                    <p:anim calcmode="lin" valueType="num">
                                      <p:cBhvr>
                                        <p:cTn id="43" dur="750" fill="hold"/>
                                        <p:tgtEl>
                                          <p:spTgt spid="50"/>
                                        </p:tgtEl>
                                        <p:attrNameLst>
                                          <p:attrName>ppt_y</p:attrName>
                                        </p:attrNameLst>
                                      </p:cBhvr>
                                      <p:tavLst>
                                        <p:tav tm="0">
                                          <p:val>
                                            <p:strVal val="#ppt_y+.1"/>
                                          </p:val>
                                        </p:tav>
                                        <p:tav tm="100000">
                                          <p:val>
                                            <p:strVal val="#ppt_y"/>
                                          </p:val>
                                        </p:tav>
                                      </p:tavLst>
                                    </p:anim>
                                  </p:childTnLst>
                                </p:cTn>
                              </p:par>
                            </p:childTnLst>
                          </p:cTn>
                        </p:par>
                        <p:par>
                          <p:cTn id="44" fill="hold">
                            <p:stCondLst>
                              <p:cond delay="5000"/>
                            </p:stCondLst>
                            <p:childTnLst>
                              <p:par>
                                <p:cTn id="45" presetID="42" presetClass="entr" presetSubtype="0" fill="hold" nodeType="afterEffect">
                                  <p:stCondLst>
                                    <p:cond delay="0"/>
                                  </p:stCondLst>
                                  <p:childTnLst>
                                    <p:set>
                                      <p:cBhvr>
                                        <p:cTn id="46" dur="1" fill="hold">
                                          <p:stCondLst>
                                            <p:cond delay="0"/>
                                          </p:stCondLst>
                                        </p:cTn>
                                        <p:tgtEl>
                                          <p:spTgt spid="55"/>
                                        </p:tgtEl>
                                        <p:attrNameLst>
                                          <p:attrName>style.visibility</p:attrName>
                                        </p:attrNameLst>
                                      </p:cBhvr>
                                      <p:to>
                                        <p:strVal val="visible"/>
                                      </p:to>
                                    </p:set>
                                    <p:animEffect transition="in" filter="fade">
                                      <p:cBhvr>
                                        <p:cTn id="47" dur="750"/>
                                        <p:tgtEl>
                                          <p:spTgt spid="55"/>
                                        </p:tgtEl>
                                      </p:cBhvr>
                                    </p:animEffect>
                                    <p:anim calcmode="lin" valueType="num">
                                      <p:cBhvr>
                                        <p:cTn id="48" dur="750" fill="hold"/>
                                        <p:tgtEl>
                                          <p:spTgt spid="55"/>
                                        </p:tgtEl>
                                        <p:attrNameLst>
                                          <p:attrName>ppt_x</p:attrName>
                                        </p:attrNameLst>
                                      </p:cBhvr>
                                      <p:tavLst>
                                        <p:tav tm="0">
                                          <p:val>
                                            <p:strVal val="#ppt_x"/>
                                          </p:val>
                                        </p:tav>
                                        <p:tav tm="100000">
                                          <p:val>
                                            <p:strVal val="#ppt_x"/>
                                          </p:val>
                                        </p:tav>
                                      </p:tavLst>
                                    </p:anim>
                                    <p:anim calcmode="lin" valueType="num">
                                      <p:cBhvr>
                                        <p:cTn id="49" dur="750" fill="hold"/>
                                        <p:tgtEl>
                                          <p:spTgt spid="55"/>
                                        </p:tgtEl>
                                        <p:attrNameLst>
                                          <p:attrName>ppt_y</p:attrName>
                                        </p:attrNameLst>
                                      </p:cBhvr>
                                      <p:tavLst>
                                        <p:tav tm="0">
                                          <p:val>
                                            <p:strVal val="#ppt_y+.1"/>
                                          </p:val>
                                        </p:tav>
                                        <p:tav tm="100000">
                                          <p:val>
                                            <p:strVal val="#ppt_y"/>
                                          </p:val>
                                        </p:tav>
                                      </p:tavLst>
                                    </p:anim>
                                  </p:childTnLst>
                                </p:cTn>
                              </p:par>
                            </p:childTnLst>
                          </p:cTn>
                        </p:par>
                        <p:par>
                          <p:cTn id="50" fill="hold">
                            <p:stCondLst>
                              <p:cond delay="6000"/>
                            </p:stCondLst>
                            <p:childTnLst>
                              <p:par>
                                <p:cTn id="51" presetID="42" presetClass="entr" presetSubtype="0" fill="hold" nodeType="afterEffect">
                                  <p:stCondLst>
                                    <p:cond delay="0"/>
                                  </p:stCondLst>
                                  <p:childTnLst>
                                    <p:set>
                                      <p:cBhvr>
                                        <p:cTn id="52" dur="1" fill="hold">
                                          <p:stCondLst>
                                            <p:cond delay="0"/>
                                          </p:stCondLst>
                                        </p:cTn>
                                        <p:tgtEl>
                                          <p:spTgt spid="56"/>
                                        </p:tgtEl>
                                        <p:attrNameLst>
                                          <p:attrName>style.visibility</p:attrName>
                                        </p:attrNameLst>
                                      </p:cBhvr>
                                      <p:to>
                                        <p:strVal val="visible"/>
                                      </p:to>
                                    </p:set>
                                    <p:animEffect transition="in" filter="fade">
                                      <p:cBhvr>
                                        <p:cTn id="53" dur="750"/>
                                        <p:tgtEl>
                                          <p:spTgt spid="56"/>
                                        </p:tgtEl>
                                      </p:cBhvr>
                                    </p:animEffect>
                                    <p:anim calcmode="lin" valueType="num">
                                      <p:cBhvr>
                                        <p:cTn id="54" dur="750" fill="hold"/>
                                        <p:tgtEl>
                                          <p:spTgt spid="56"/>
                                        </p:tgtEl>
                                        <p:attrNameLst>
                                          <p:attrName>ppt_x</p:attrName>
                                        </p:attrNameLst>
                                      </p:cBhvr>
                                      <p:tavLst>
                                        <p:tav tm="0">
                                          <p:val>
                                            <p:strVal val="#ppt_x"/>
                                          </p:val>
                                        </p:tav>
                                        <p:tav tm="100000">
                                          <p:val>
                                            <p:strVal val="#ppt_x"/>
                                          </p:val>
                                        </p:tav>
                                      </p:tavLst>
                                    </p:anim>
                                    <p:anim calcmode="lin" valueType="num">
                                      <p:cBhvr>
                                        <p:cTn id="55" dur="750" fill="hold"/>
                                        <p:tgtEl>
                                          <p:spTgt spid="56"/>
                                        </p:tgtEl>
                                        <p:attrNameLst>
                                          <p:attrName>ppt_y</p:attrName>
                                        </p:attrNameLst>
                                      </p:cBhvr>
                                      <p:tavLst>
                                        <p:tav tm="0">
                                          <p:val>
                                            <p:strVal val="#ppt_y+.1"/>
                                          </p:val>
                                        </p:tav>
                                        <p:tav tm="100000">
                                          <p:val>
                                            <p:strVal val="#ppt_y"/>
                                          </p:val>
                                        </p:tav>
                                      </p:tavLst>
                                    </p:anim>
                                  </p:childTnLst>
                                </p:cTn>
                              </p:par>
                            </p:childTnLst>
                          </p:cTn>
                        </p:par>
                        <p:par>
                          <p:cTn id="56" fill="hold">
                            <p:stCondLst>
                              <p:cond delay="7000"/>
                            </p:stCondLst>
                            <p:childTnLst>
                              <p:par>
                                <p:cTn id="57" presetID="42" presetClass="entr" presetSubtype="0" fill="hold" nodeType="afterEffect">
                                  <p:stCondLst>
                                    <p:cond delay="0"/>
                                  </p:stCondLst>
                                  <p:childTnLst>
                                    <p:set>
                                      <p:cBhvr>
                                        <p:cTn id="58" dur="1" fill="hold">
                                          <p:stCondLst>
                                            <p:cond delay="0"/>
                                          </p:stCondLst>
                                        </p:cTn>
                                        <p:tgtEl>
                                          <p:spTgt spid="60"/>
                                        </p:tgtEl>
                                        <p:attrNameLst>
                                          <p:attrName>style.visibility</p:attrName>
                                        </p:attrNameLst>
                                      </p:cBhvr>
                                      <p:to>
                                        <p:strVal val="visible"/>
                                      </p:to>
                                    </p:set>
                                    <p:animEffect transition="in" filter="fade">
                                      <p:cBhvr>
                                        <p:cTn id="59" dur="750"/>
                                        <p:tgtEl>
                                          <p:spTgt spid="60"/>
                                        </p:tgtEl>
                                      </p:cBhvr>
                                    </p:animEffect>
                                    <p:anim calcmode="lin" valueType="num">
                                      <p:cBhvr>
                                        <p:cTn id="60" dur="750" fill="hold"/>
                                        <p:tgtEl>
                                          <p:spTgt spid="60"/>
                                        </p:tgtEl>
                                        <p:attrNameLst>
                                          <p:attrName>ppt_x</p:attrName>
                                        </p:attrNameLst>
                                      </p:cBhvr>
                                      <p:tavLst>
                                        <p:tav tm="0">
                                          <p:val>
                                            <p:strVal val="#ppt_x"/>
                                          </p:val>
                                        </p:tav>
                                        <p:tav tm="100000">
                                          <p:val>
                                            <p:strVal val="#ppt_x"/>
                                          </p:val>
                                        </p:tav>
                                      </p:tavLst>
                                    </p:anim>
                                    <p:anim calcmode="lin" valueType="num">
                                      <p:cBhvr>
                                        <p:cTn id="61" dur="750" fill="hold"/>
                                        <p:tgtEl>
                                          <p:spTgt spid="60"/>
                                        </p:tgtEl>
                                        <p:attrNameLst>
                                          <p:attrName>ppt_y</p:attrName>
                                        </p:attrNameLst>
                                      </p:cBhvr>
                                      <p:tavLst>
                                        <p:tav tm="0">
                                          <p:val>
                                            <p:strVal val="#ppt_y+.1"/>
                                          </p:val>
                                        </p:tav>
                                        <p:tav tm="100000">
                                          <p:val>
                                            <p:strVal val="#ppt_y"/>
                                          </p:val>
                                        </p:tav>
                                      </p:tavLst>
                                    </p:anim>
                                  </p:childTnLst>
                                </p:cTn>
                              </p:par>
                            </p:childTnLst>
                          </p:cTn>
                        </p:par>
                        <p:par>
                          <p:cTn id="62" fill="hold">
                            <p:stCondLst>
                              <p:cond delay="8000"/>
                            </p:stCondLst>
                            <p:childTnLst>
                              <p:par>
                                <p:cTn id="63" presetID="42" presetClass="entr" presetSubtype="0" fill="hold" nodeType="after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750"/>
                                        <p:tgtEl>
                                          <p:spTgt spid="57"/>
                                        </p:tgtEl>
                                      </p:cBhvr>
                                    </p:animEffect>
                                    <p:anim calcmode="lin" valueType="num">
                                      <p:cBhvr>
                                        <p:cTn id="66" dur="750" fill="hold"/>
                                        <p:tgtEl>
                                          <p:spTgt spid="57"/>
                                        </p:tgtEl>
                                        <p:attrNameLst>
                                          <p:attrName>ppt_x</p:attrName>
                                        </p:attrNameLst>
                                      </p:cBhvr>
                                      <p:tavLst>
                                        <p:tav tm="0">
                                          <p:val>
                                            <p:strVal val="#ppt_x"/>
                                          </p:val>
                                        </p:tav>
                                        <p:tav tm="100000">
                                          <p:val>
                                            <p:strVal val="#ppt_x"/>
                                          </p:val>
                                        </p:tav>
                                      </p:tavLst>
                                    </p:anim>
                                    <p:anim calcmode="lin" valueType="num">
                                      <p:cBhvr>
                                        <p:cTn id="67" dur="750" fill="hold"/>
                                        <p:tgtEl>
                                          <p:spTgt spid="57"/>
                                        </p:tgtEl>
                                        <p:attrNameLst>
                                          <p:attrName>ppt_y</p:attrName>
                                        </p:attrNameLst>
                                      </p:cBhvr>
                                      <p:tavLst>
                                        <p:tav tm="0">
                                          <p:val>
                                            <p:strVal val="#ppt_y+.1"/>
                                          </p:val>
                                        </p:tav>
                                        <p:tav tm="100000">
                                          <p:val>
                                            <p:strVal val="#ppt_y"/>
                                          </p:val>
                                        </p:tav>
                                      </p:tavLst>
                                    </p:anim>
                                  </p:childTnLst>
                                </p:cTn>
                              </p:par>
                            </p:childTnLst>
                          </p:cTn>
                        </p:par>
                        <p:par>
                          <p:cTn id="68" fill="hold">
                            <p:stCondLst>
                              <p:cond delay="9000"/>
                            </p:stCondLst>
                            <p:childTnLst>
                              <p:par>
                                <p:cTn id="69" presetID="42" presetClass="entr" presetSubtype="0" fill="hold" nodeType="afterEffect">
                                  <p:stCondLst>
                                    <p:cond delay="0"/>
                                  </p:stCondLst>
                                  <p:childTnLst>
                                    <p:set>
                                      <p:cBhvr>
                                        <p:cTn id="70" dur="1" fill="hold">
                                          <p:stCondLst>
                                            <p:cond delay="0"/>
                                          </p:stCondLst>
                                        </p:cTn>
                                        <p:tgtEl>
                                          <p:spTgt spid="79"/>
                                        </p:tgtEl>
                                        <p:attrNameLst>
                                          <p:attrName>style.visibility</p:attrName>
                                        </p:attrNameLst>
                                      </p:cBhvr>
                                      <p:to>
                                        <p:strVal val="visible"/>
                                      </p:to>
                                    </p:set>
                                    <p:animEffect transition="in" filter="fade">
                                      <p:cBhvr>
                                        <p:cTn id="71" dur="750"/>
                                        <p:tgtEl>
                                          <p:spTgt spid="79"/>
                                        </p:tgtEl>
                                      </p:cBhvr>
                                    </p:animEffect>
                                    <p:anim calcmode="lin" valueType="num">
                                      <p:cBhvr>
                                        <p:cTn id="72" dur="750" fill="hold"/>
                                        <p:tgtEl>
                                          <p:spTgt spid="79"/>
                                        </p:tgtEl>
                                        <p:attrNameLst>
                                          <p:attrName>ppt_x</p:attrName>
                                        </p:attrNameLst>
                                      </p:cBhvr>
                                      <p:tavLst>
                                        <p:tav tm="0">
                                          <p:val>
                                            <p:strVal val="#ppt_x"/>
                                          </p:val>
                                        </p:tav>
                                        <p:tav tm="100000">
                                          <p:val>
                                            <p:strVal val="#ppt_x"/>
                                          </p:val>
                                        </p:tav>
                                      </p:tavLst>
                                    </p:anim>
                                    <p:anim calcmode="lin" valueType="num">
                                      <p:cBhvr>
                                        <p:cTn id="73" dur="750" fill="hold"/>
                                        <p:tgtEl>
                                          <p:spTgt spid="79"/>
                                        </p:tgtEl>
                                        <p:attrNameLst>
                                          <p:attrName>ppt_y</p:attrName>
                                        </p:attrNameLst>
                                      </p:cBhvr>
                                      <p:tavLst>
                                        <p:tav tm="0">
                                          <p:val>
                                            <p:strVal val="#ppt_y+.1"/>
                                          </p:val>
                                        </p:tav>
                                        <p:tav tm="100000">
                                          <p:val>
                                            <p:strVal val="#ppt_y"/>
                                          </p:val>
                                        </p:tav>
                                      </p:tavLst>
                                    </p:anim>
                                  </p:childTnLst>
                                </p:cTn>
                              </p:par>
                            </p:childTnLst>
                          </p:cTn>
                        </p:par>
                        <p:par>
                          <p:cTn id="74" fill="hold">
                            <p:stCondLst>
                              <p:cond delay="10000"/>
                            </p:stCondLst>
                            <p:childTnLst>
                              <p:par>
                                <p:cTn id="75" presetID="42" presetClass="entr" presetSubtype="0" fill="hold" nodeType="afterEffect">
                                  <p:stCondLst>
                                    <p:cond delay="0"/>
                                  </p:stCondLst>
                                  <p:childTnLst>
                                    <p:set>
                                      <p:cBhvr>
                                        <p:cTn id="76" dur="1" fill="hold">
                                          <p:stCondLst>
                                            <p:cond delay="0"/>
                                          </p:stCondLst>
                                        </p:cTn>
                                        <p:tgtEl>
                                          <p:spTgt spid="85"/>
                                        </p:tgtEl>
                                        <p:attrNameLst>
                                          <p:attrName>style.visibility</p:attrName>
                                        </p:attrNameLst>
                                      </p:cBhvr>
                                      <p:to>
                                        <p:strVal val="visible"/>
                                      </p:to>
                                    </p:set>
                                    <p:animEffect transition="in" filter="fade">
                                      <p:cBhvr>
                                        <p:cTn id="77" dur="750"/>
                                        <p:tgtEl>
                                          <p:spTgt spid="85"/>
                                        </p:tgtEl>
                                      </p:cBhvr>
                                    </p:animEffect>
                                    <p:anim calcmode="lin" valueType="num">
                                      <p:cBhvr>
                                        <p:cTn id="78" dur="750" fill="hold"/>
                                        <p:tgtEl>
                                          <p:spTgt spid="85"/>
                                        </p:tgtEl>
                                        <p:attrNameLst>
                                          <p:attrName>ppt_x</p:attrName>
                                        </p:attrNameLst>
                                      </p:cBhvr>
                                      <p:tavLst>
                                        <p:tav tm="0">
                                          <p:val>
                                            <p:strVal val="#ppt_x"/>
                                          </p:val>
                                        </p:tav>
                                        <p:tav tm="100000">
                                          <p:val>
                                            <p:strVal val="#ppt_x"/>
                                          </p:val>
                                        </p:tav>
                                      </p:tavLst>
                                    </p:anim>
                                    <p:anim calcmode="lin" valueType="num">
                                      <p:cBhvr>
                                        <p:cTn id="79" dur="750" fill="hold"/>
                                        <p:tgtEl>
                                          <p:spTgt spid="85"/>
                                        </p:tgtEl>
                                        <p:attrNameLst>
                                          <p:attrName>ppt_y</p:attrName>
                                        </p:attrNameLst>
                                      </p:cBhvr>
                                      <p:tavLst>
                                        <p:tav tm="0">
                                          <p:val>
                                            <p:strVal val="#ppt_y+.1"/>
                                          </p:val>
                                        </p:tav>
                                        <p:tav tm="100000">
                                          <p:val>
                                            <p:strVal val="#ppt_y"/>
                                          </p:val>
                                        </p:tav>
                                      </p:tavLst>
                                    </p:anim>
                                  </p:childTnLst>
                                </p:cTn>
                              </p:par>
                            </p:childTnLst>
                          </p:cTn>
                        </p:par>
                        <p:par>
                          <p:cTn id="80" fill="hold">
                            <p:stCondLst>
                              <p:cond delay="11000"/>
                            </p:stCondLst>
                            <p:childTnLst>
                              <p:par>
                                <p:cTn id="81" presetID="42" presetClass="entr" presetSubtype="0" fill="hold" nodeType="afterEffect">
                                  <p:stCondLst>
                                    <p:cond delay="0"/>
                                  </p:stCondLst>
                                  <p:childTnLst>
                                    <p:set>
                                      <p:cBhvr>
                                        <p:cTn id="82" dur="1" fill="hold">
                                          <p:stCondLst>
                                            <p:cond delay="0"/>
                                          </p:stCondLst>
                                        </p:cTn>
                                        <p:tgtEl>
                                          <p:spTgt spid="91"/>
                                        </p:tgtEl>
                                        <p:attrNameLst>
                                          <p:attrName>style.visibility</p:attrName>
                                        </p:attrNameLst>
                                      </p:cBhvr>
                                      <p:to>
                                        <p:strVal val="visible"/>
                                      </p:to>
                                    </p:set>
                                    <p:animEffect transition="in" filter="fade">
                                      <p:cBhvr>
                                        <p:cTn id="83" dur="750"/>
                                        <p:tgtEl>
                                          <p:spTgt spid="91"/>
                                        </p:tgtEl>
                                      </p:cBhvr>
                                    </p:animEffect>
                                    <p:anim calcmode="lin" valueType="num">
                                      <p:cBhvr>
                                        <p:cTn id="84" dur="750" fill="hold"/>
                                        <p:tgtEl>
                                          <p:spTgt spid="91"/>
                                        </p:tgtEl>
                                        <p:attrNameLst>
                                          <p:attrName>ppt_x</p:attrName>
                                        </p:attrNameLst>
                                      </p:cBhvr>
                                      <p:tavLst>
                                        <p:tav tm="0">
                                          <p:val>
                                            <p:strVal val="#ppt_x"/>
                                          </p:val>
                                        </p:tav>
                                        <p:tav tm="100000">
                                          <p:val>
                                            <p:strVal val="#ppt_x"/>
                                          </p:val>
                                        </p:tav>
                                      </p:tavLst>
                                    </p:anim>
                                    <p:anim calcmode="lin" valueType="num">
                                      <p:cBhvr>
                                        <p:cTn id="85" dur="75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bldLvl="0" animBg="1"/>
      <p:bldP spid="72" grpId="0"/>
      <p:bldP spid="73" grpId="0" bldLvl="0" animBg="1"/>
      <p:bldP spid="7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806525" y="2519447"/>
            <a:ext cx="4536999" cy="1769745"/>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965" algn="l" defTabSz="1218565" rtl="0" eaLnBrk="1" latinLnBrk="0" hangingPunct="1">
              <a:defRPr sz="2400" kern="1200">
                <a:solidFill>
                  <a:schemeClr val="tx1"/>
                </a:solidFill>
                <a:latin typeface="+mn-lt"/>
                <a:ea typeface="+mn-ea"/>
                <a:cs typeface="+mn-cs"/>
              </a:defRPr>
            </a:lvl7pPr>
            <a:lvl8pPr marL="4266565" algn="l" defTabSz="1218565" rtl="0" eaLnBrk="1" latinLnBrk="0" hangingPunct="1">
              <a:defRPr sz="2400" kern="1200">
                <a:solidFill>
                  <a:schemeClr val="tx1"/>
                </a:solidFill>
                <a:latin typeface="+mn-lt"/>
                <a:ea typeface="+mn-ea"/>
                <a:cs typeface="+mn-cs"/>
              </a:defRPr>
            </a:lvl8pPr>
            <a:lvl9pPr marL="4876165" algn="l" defTabSz="1218565" rtl="0" eaLnBrk="1" latinLnBrk="0" hangingPunct="1">
              <a:defRPr sz="2400" kern="1200">
                <a:solidFill>
                  <a:schemeClr val="tx1"/>
                </a:solidFill>
                <a:latin typeface="+mn-lt"/>
                <a:ea typeface="+mn-ea"/>
                <a:cs typeface="+mn-cs"/>
              </a:defRPr>
            </a:lvl9pPr>
          </a:lstStyle>
          <a:p>
            <a:pPr fontAlgn="auto">
              <a:lnSpc>
                <a:spcPct val="130000"/>
              </a:lnSpc>
            </a:pPr>
            <a:r>
              <a:rPr lang="zh-CN" altLang="en-US" sz="1200" dirty="0">
                <a:solidFill>
                  <a:schemeClr val="tx1">
                    <a:lumMod val="65000"/>
                    <a:lumOff val="35000"/>
                  </a:schemeClr>
                </a:solidFill>
                <a:latin typeface="Times New Roman" panose="02020603050405020304" pitchFamily="18" charset="0"/>
                <a:ea typeface="微软雅黑" panose="020B0503020204020204" pitchFamily="34" charset="-122"/>
              </a:rPr>
              <a:t>新法提出安全生产工作应当以人为本，充分体现了等中央领导同志近一年来关于安全生产工作一系列重要指示精神，对于坚守发展决不能以牺牲人的生命为代价这条红线，牢固树立</a:t>
            </a:r>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rPr>
              <a:t>以人为本、生命至上</a:t>
            </a:r>
            <a:r>
              <a:rPr lang="zh-CN" altLang="en-US" sz="1200" dirty="0">
                <a:solidFill>
                  <a:schemeClr val="tx1">
                    <a:lumMod val="65000"/>
                    <a:lumOff val="35000"/>
                  </a:schemeClr>
                </a:solidFill>
                <a:latin typeface="Times New Roman" panose="02020603050405020304" pitchFamily="18" charset="0"/>
                <a:ea typeface="微软雅黑" panose="020B0503020204020204" pitchFamily="34" charset="-122"/>
              </a:rPr>
              <a:t>的理念，正确处理重大险情和事故应急救援中</a:t>
            </a:r>
            <a:r>
              <a:rPr lang="zh-CN" altLang="en-US" sz="1200" b="1" dirty="0">
                <a:solidFill>
                  <a:schemeClr val="accent1"/>
                </a:solidFill>
                <a:latin typeface="Times New Roman" panose="02020603050405020304" pitchFamily="18" charset="0"/>
                <a:ea typeface="微软雅黑" panose="020B0503020204020204" pitchFamily="34" charset="-122"/>
              </a:rPr>
              <a:t>“保财产”</a:t>
            </a:r>
            <a:r>
              <a:rPr lang="zh-CN" altLang="en-US" sz="1200" dirty="0">
                <a:solidFill>
                  <a:schemeClr val="tx1">
                    <a:lumMod val="65000"/>
                    <a:lumOff val="35000"/>
                  </a:schemeClr>
                </a:solidFill>
                <a:latin typeface="Times New Roman" panose="02020603050405020304" pitchFamily="18" charset="0"/>
                <a:ea typeface="微软雅黑" panose="020B0503020204020204" pitchFamily="34" charset="-122"/>
              </a:rPr>
              <a:t>还是</a:t>
            </a:r>
            <a:r>
              <a:rPr lang="zh-CN" altLang="en-US" sz="1200" b="1" dirty="0">
                <a:solidFill>
                  <a:schemeClr val="accent1"/>
                </a:solidFill>
                <a:latin typeface="Times New Roman" panose="02020603050405020304" pitchFamily="18" charset="0"/>
                <a:ea typeface="微软雅黑" panose="020B0503020204020204" pitchFamily="34" charset="-122"/>
              </a:rPr>
              <a:t>“保人命”</a:t>
            </a:r>
            <a:r>
              <a:rPr lang="zh-CN" altLang="en-US" sz="1200" dirty="0">
                <a:solidFill>
                  <a:schemeClr val="tx1">
                    <a:lumMod val="65000"/>
                    <a:lumOff val="35000"/>
                  </a:schemeClr>
                </a:solidFill>
                <a:latin typeface="Times New Roman" panose="02020603050405020304" pitchFamily="18" charset="0"/>
                <a:ea typeface="微软雅黑" panose="020B0503020204020204" pitchFamily="34" charset="-122"/>
              </a:rPr>
              <a:t>问题，具有重大意义。为强化安全生产工作的重要地位，明确安全生产在国民经济和社会发展中的重要地位，推进安全生产形势持续稳定好转，新法将坚持安全发展写入了总则。</a:t>
            </a:r>
          </a:p>
        </p:txBody>
      </p:sp>
      <p:pic>
        <p:nvPicPr>
          <p:cNvPr id="3" name="图片 2"/>
          <p:cNvPicPr>
            <a:picLocks noChangeAspect="1"/>
          </p:cNvPicPr>
          <p:nvPr/>
        </p:nvPicPr>
        <p:blipFill>
          <a:blip r:embed="rId3"/>
          <a:stretch>
            <a:fillRect/>
          </a:stretch>
        </p:blipFill>
        <p:spPr>
          <a:xfrm>
            <a:off x="5482782" y="2420474"/>
            <a:ext cx="2757488" cy="1999125"/>
          </a:xfrm>
          <a:prstGeom prst="rect">
            <a:avLst/>
          </a:prstGeom>
        </p:spPr>
      </p:pic>
      <p:sp>
        <p:nvSpPr>
          <p:cNvPr id="15" name="矩形 14"/>
          <p:cNvSpPr/>
          <p:nvPr/>
        </p:nvSpPr>
        <p:spPr>
          <a:xfrm>
            <a:off x="1574013" y="138043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2298863" y="1415941"/>
            <a:ext cx="5836482" cy="414020"/>
          </a:xfrm>
          <a:prstGeom prst="rect">
            <a:avLst/>
          </a:prstGeom>
        </p:spPr>
        <p:txBody>
          <a:bodyPr wrap="square">
            <a:spAutoFit/>
          </a:bodyPr>
          <a:lstStyle/>
          <a:p>
            <a:pPr algn="ctr"/>
            <a:r>
              <a:rPr lang="zh-CN" altLang="en-US" sz="2100" b="1" dirty="0">
                <a:solidFill>
                  <a:srgbClr val="FFFF00"/>
                </a:solidFill>
                <a:latin typeface="Times New Roman" panose="02020603050405020304" pitchFamily="18" charset="0"/>
                <a:ea typeface="微软雅黑" panose="020B0503020204020204" pitchFamily="34" charset="-122"/>
              </a:rPr>
              <a:t>一、坚持以人为本，推进安全发展。</a:t>
            </a:r>
          </a:p>
        </p:txBody>
      </p:sp>
      <p:sp>
        <p:nvSpPr>
          <p:cNvPr id="18" name="矩形 17"/>
          <p:cNvSpPr/>
          <p:nvPr/>
        </p:nvSpPr>
        <p:spPr>
          <a:xfrm>
            <a:off x="866775" y="138043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4"/>
          <a:stretch>
            <a:fillRect/>
          </a:stretch>
        </p:blipFill>
        <p:spPr>
          <a:xfrm>
            <a:off x="990235" y="1471089"/>
            <a:ext cx="352303" cy="355724"/>
          </a:xfrm>
          <a:prstGeom prst="rect">
            <a:avLst/>
          </a:prstGeom>
        </p:spPr>
      </p:pic>
      <p:sp>
        <p:nvSpPr>
          <p:cNvPr id="20" name="矩形 19"/>
          <p:cNvSpPr/>
          <p:nvPr/>
        </p:nvSpPr>
        <p:spPr>
          <a:xfrm>
            <a:off x="542925" y="2050501"/>
            <a:ext cx="8079147" cy="460375"/>
          </a:xfrm>
          <a:prstGeom prst="rect">
            <a:avLst/>
          </a:prstGeom>
        </p:spPr>
        <p:txBody>
          <a:bodyPr wrap="square">
            <a:spAutoFit/>
          </a:bodyPr>
          <a:lstStyle/>
          <a:p>
            <a:r>
              <a:rPr lang="zh-CN" altLang="en-US" sz="2400" dirty="0">
                <a:solidFill>
                  <a:schemeClr val="accent1"/>
                </a:solidFill>
                <a:latin typeface="Times New Roman" panose="02020603050405020304" pitchFamily="18" charset="0"/>
                <a:ea typeface="微软雅黑" panose="020B0503020204020204" pitchFamily="34" charset="-122"/>
              </a:rPr>
              <a:t>“以人为本  生命至上”</a:t>
            </a:r>
          </a:p>
        </p:txBody>
      </p:sp>
      <p:sp>
        <p:nvSpPr>
          <p:cNvPr id="10" name="文本框 9"/>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250"/>
                                        <p:tgtEl>
                                          <p:spTgt spid="20"/>
                                        </p:tgtEl>
                                      </p:cBhvr>
                                    </p:animEffect>
                                    <p:anim calcmode="lin" valueType="num">
                                      <p:cBhvr>
                                        <p:cTn id="30" dur="1250" fill="hold"/>
                                        <p:tgtEl>
                                          <p:spTgt spid="20"/>
                                        </p:tgtEl>
                                        <p:attrNameLst>
                                          <p:attrName>ppt_x</p:attrName>
                                        </p:attrNameLst>
                                      </p:cBhvr>
                                      <p:tavLst>
                                        <p:tav tm="0">
                                          <p:val>
                                            <p:strVal val="#ppt_x"/>
                                          </p:val>
                                        </p:tav>
                                        <p:tav tm="100000">
                                          <p:val>
                                            <p:strVal val="#ppt_x"/>
                                          </p:val>
                                        </p:tav>
                                      </p:tavLst>
                                    </p:anim>
                                    <p:anim calcmode="lin" valueType="num">
                                      <p:cBhvr>
                                        <p:cTn id="31" dur="1250" fill="hold"/>
                                        <p:tgtEl>
                                          <p:spTgt spid="20"/>
                                        </p:tgtEl>
                                        <p:attrNameLst>
                                          <p:attrName>ppt_y</p:attrName>
                                        </p:attrNameLst>
                                      </p:cBhvr>
                                      <p:tavLst>
                                        <p:tav tm="0">
                                          <p:val>
                                            <p:strVal val="#ppt_y+.1"/>
                                          </p:val>
                                        </p:tav>
                                        <p:tav tm="100000">
                                          <p:val>
                                            <p:strVal val="#ppt_y"/>
                                          </p:val>
                                        </p:tav>
                                      </p:tavLst>
                                    </p:anim>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16">
                                            <p:txEl>
                                              <p:pRg st="0" end="0"/>
                                            </p:txEl>
                                          </p:spTgt>
                                        </p:tgtEl>
                                        <p:attrNameLst>
                                          <p:attrName>style.visibility</p:attrName>
                                        </p:attrNameLst>
                                      </p:cBhvr>
                                      <p:to>
                                        <p:strVal val="visible"/>
                                      </p:to>
                                    </p:set>
                                    <p:animEffect transition="in" filter="wipe(up)">
                                      <p:cBhvr>
                                        <p:cTn id="35" dur="1000"/>
                                        <p:tgtEl>
                                          <p:spTgt spid="16">
                                            <p:txEl>
                                              <p:pRg st="0" end="0"/>
                                            </p:txEl>
                                          </p:spTgt>
                                        </p:tgtEl>
                                      </p:cBhvr>
                                    </p:animEffect>
                                  </p:childTnLst>
                                </p:cTn>
                              </p:par>
                            </p:childTnLst>
                          </p:cTn>
                        </p:par>
                        <p:par>
                          <p:cTn id="36" fill="hold">
                            <p:stCondLst>
                              <p:cond delay="4500"/>
                            </p:stCondLst>
                            <p:childTnLst>
                              <p:par>
                                <p:cTn id="37" presetID="42" presetClass="entr" presetSubtype="0" fill="hold" nodeType="after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1000"/>
                                        <p:tgtEl>
                                          <p:spTgt spid="3"/>
                                        </p:tgtEl>
                                      </p:cBhvr>
                                    </p:animEffect>
                                    <p:anim calcmode="lin" valueType="num">
                                      <p:cBhvr>
                                        <p:cTn id="40" dur="1000" fill="hold"/>
                                        <p:tgtEl>
                                          <p:spTgt spid="3"/>
                                        </p:tgtEl>
                                        <p:attrNameLst>
                                          <p:attrName>ppt_x</p:attrName>
                                        </p:attrNameLst>
                                      </p:cBhvr>
                                      <p:tavLst>
                                        <p:tav tm="0">
                                          <p:val>
                                            <p:strVal val="#ppt_x"/>
                                          </p:val>
                                        </p:tav>
                                        <p:tav tm="100000">
                                          <p:val>
                                            <p:strVal val="#ppt_x"/>
                                          </p:val>
                                        </p:tav>
                                      </p:tavLst>
                                    </p:anim>
                                    <p:anim calcmode="lin" valueType="num">
                                      <p:cBhvr>
                                        <p:cTn id="4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5" grpId="0" bldLvl="0" animBg="1"/>
      <p:bldP spid="17" grpId="0"/>
      <p:bldP spid="18" grpId="0" bldLvl="0" animBg="1"/>
      <p:bldP spid="20"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74013" y="124708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2040716" y="1307852"/>
            <a:ext cx="5836482" cy="414020"/>
          </a:xfrm>
          <a:prstGeom prst="rect">
            <a:avLst/>
          </a:prstGeom>
        </p:spPr>
        <p:txBody>
          <a:bodyPr wrap="square">
            <a:spAutoFit/>
          </a:bodyPr>
          <a:lstStyle/>
          <a:p>
            <a:pPr algn="ctr"/>
            <a:r>
              <a:rPr lang="zh-CN" altLang="en-US" sz="2100" b="1" dirty="0">
                <a:solidFill>
                  <a:srgbClr val="FFFF00"/>
                </a:solidFill>
                <a:latin typeface="Times New Roman" panose="02020603050405020304" pitchFamily="18" charset="0"/>
                <a:ea typeface="微软雅黑" panose="020B0503020204020204" pitchFamily="34" charset="-122"/>
              </a:rPr>
              <a:t>二、建立完善安全生产方针和工作机制。</a:t>
            </a:r>
          </a:p>
        </p:txBody>
      </p:sp>
      <p:sp>
        <p:nvSpPr>
          <p:cNvPr id="18" name="矩形 17"/>
          <p:cNvSpPr/>
          <p:nvPr/>
        </p:nvSpPr>
        <p:spPr>
          <a:xfrm>
            <a:off x="866775" y="124708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3"/>
          <a:stretch>
            <a:fillRect/>
          </a:stretch>
        </p:blipFill>
        <p:spPr>
          <a:xfrm>
            <a:off x="990235" y="1337739"/>
            <a:ext cx="352303" cy="355724"/>
          </a:xfrm>
          <a:prstGeom prst="rect">
            <a:avLst/>
          </a:prstGeom>
        </p:spPr>
      </p:pic>
      <p:sp>
        <p:nvSpPr>
          <p:cNvPr id="20" name="矩形 19"/>
          <p:cNvSpPr/>
          <p:nvPr/>
        </p:nvSpPr>
        <p:spPr>
          <a:xfrm>
            <a:off x="733426" y="1849642"/>
            <a:ext cx="7610476" cy="460375"/>
          </a:xfrm>
          <a:prstGeom prst="rect">
            <a:avLst/>
          </a:prstGeom>
        </p:spPr>
        <p:txBody>
          <a:bodyPr wrap="square">
            <a:spAutoFit/>
          </a:bodyPr>
          <a:lstStyle/>
          <a:p>
            <a:r>
              <a:rPr lang="zh-CN" altLang="en-US" sz="1200" b="1" dirty="0">
                <a:solidFill>
                  <a:schemeClr val="accent1"/>
                </a:solidFill>
                <a:latin typeface="Times New Roman" panose="02020603050405020304" pitchFamily="18" charset="0"/>
                <a:ea typeface="微软雅黑" panose="020B0503020204020204" pitchFamily="34" charset="-122"/>
              </a:rPr>
              <a:t>新</a:t>
            </a:r>
            <a:r>
              <a:rPr lang="en-US" altLang="zh-CN" sz="1200" b="1" dirty="0">
                <a:solidFill>
                  <a:schemeClr val="accent1"/>
                </a:solidFill>
                <a:latin typeface="Times New Roman" panose="02020603050405020304" pitchFamily="18" charset="0"/>
                <a:ea typeface="微软雅黑" panose="020B0503020204020204" pitchFamily="34" charset="-122"/>
              </a:rPr>
              <a:t>《</a:t>
            </a:r>
            <a:r>
              <a:rPr lang="zh-CN" altLang="en-US" sz="1200" b="1" dirty="0">
                <a:solidFill>
                  <a:schemeClr val="accent1"/>
                </a:solidFill>
                <a:latin typeface="Times New Roman" panose="02020603050405020304" pitchFamily="18" charset="0"/>
                <a:ea typeface="微软雅黑" panose="020B0503020204020204" pitchFamily="34" charset="-122"/>
              </a:rPr>
              <a:t>安全生产法</a:t>
            </a:r>
            <a:r>
              <a:rPr lang="en-US" altLang="zh-CN" sz="1200" b="1" dirty="0">
                <a:solidFill>
                  <a:schemeClr val="accent1"/>
                </a:solidFill>
                <a:latin typeface="Times New Roman" panose="02020603050405020304" pitchFamily="18" charset="0"/>
                <a:ea typeface="微软雅黑" panose="020B0503020204020204" pitchFamily="34" charset="-122"/>
              </a:rPr>
              <a:t>》</a:t>
            </a:r>
            <a:r>
              <a:rPr lang="zh-CN" altLang="en-US" sz="1200" b="1" dirty="0">
                <a:solidFill>
                  <a:schemeClr val="accent1"/>
                </a:solidFill>
                <a:latin typeface="Times New Roman" panose="02020603050405020304" pitchFamily="18" charset="0"/>
                <a:ea typeface="微软雅黑" panose="020B0503020204020204" pitchFamily="34" charset="-122"/>
              </a:rPr>
              <a:t>确立了“安全第一、预防为主、综合治理”的安全生产工作“十二字方针”，明确了安全生产的重要地位、主体任务和实现安全生产的根本途径。</a:t>
            </a:r>
          </a:p>
        </p:txBody>
      </p:sp>
      <p:grpSp>
        <p:nvGrpSpPr>
          <p:cNvPr id="10" name="组合 9"/>
          <p:cNvGrpSpPr/>
          <p:nvPr/>
        </p:nvGrpSpPr>
        <p:grpSpPr>
          <a:xfrm>
            <a:off x="856885" y="2476621"/>
            <a:ext cx="1279187" cy="459005"/>
            <a:chOff x="1333500" y="3352961"/>
            <a:chExt cx="1705582" cy="612006"/>
          </a:xfrm>
        </p:grpSpPr>
        <p:sp>
          <p:nvSpPr>
            <p:cNvPr id="12" name="圆角矩形 11"/>
            <p:cNvSpPr/>
            <p:nvPr/>
          </p:nvSpPr>
          <p:spPr>
            <a:xfrm>
              <a:off x="1333500" y="3352961"/>
              <a:ext cx="1705582" cy="61200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rgbClr val="FFFF00"/>
                </a:solidFill>
                <a:latin typeface="Noto Sans S Chinese Bold" panose="020B0800000000000000" pitchFamily="34" charset="-122"/>
                <a:ea typeface="Noto Sans S Chinese Bold" panose="020B0800000000000000" pitchFamily="34" charset="-122"/>
              </a:endParaRPr>
            </a:p>
          </p:txBody>
        </p:sp>
        <p:sp>
          <p:nvSpPr>
            <p:cNvPr id="13" name="文本框 12"/>
            <p:cNvSpPr txBox="1"/>
            <p:nvPr/>
          </p:nvSpPr>
          <p:spPr>
            <a:xfrm>
              <a:off x="1506877" y="3448238"/>
              <a:ext cx="1411393" cy="429260"/>
            </a:xfrm>
            <a:prstGeom prst="rect">
              <a:avLst/>
            </a:prstGeom>
            <a:noFill/>
          </p:spPr>
          <p:txBody>
            <a:bodyPr wrap="none" rtlCol="0">
              <a:spAutoFit/>
            </a:bodyPr>
            <a:lstStyle/>
            <a:p>
              <a:pPr algn="ctr"/>
              <a:r>
                <a:rPr lang="en-US" altLang="zh-CN" sz="1500" b="1" spc="75" dirty="0">
                  <a:solidFill>
                    <a:srgbClr val="FFFF00"/>
                  </a:solidFill>
                  <a:latin typeface="Times New Roman" panose="02020603050405020304" pitchFamily="18" charset="0"/>
                  <a:ea typeface="微软雅黑" panose="020B0503020204020204" pitchFamily="34" charset="-122"/>
                </a:rPr>
                <a:t> </a:t>
              </a:r>
              <a:r>
                <a:rPr lang="zh-CN" altLang="zh-CN" sz="1500" b="1" spc="75" dirty="0">
                  <a:solidFill>
                    <a:srgbClr val="FFFF00"/>
                  </a:solidFill>
                  <a:latin typeface="Times New Roman" panose="02020603050405020304" pitchFamily="18" charset="0"/>
                  <a:ea typeface="微软雅黑" panose="020B0503020204020204" pitchFamily="34" charset="-122"/>
                </a:rPr>
                <a:t>安全第一</a:t>
              </a:r>
              <a:endParaRPr lang="zh-CN" altLang="en-US" sz="1500" b="1" spc="75" dirty="0">
                <a:solidFill>
                  <a:srgbClr val="FFFF00"/>
                </a:solidFill>
                <a:latin typeface="Times New Roman" panose="02020603050405020304" pitchFamily="18" charset="0"/>
                <a:ea typeface="微软雅黑" panose="020B0503020204020204" pitchFamily="34" charset="-122"/>
              </a:endParaRPr>
            </a:p>
          </p:txBody>
        </p:sp>
      </p:grpSp>
      <p:grpSp>
        <p:nvGrpSpPr>
          <p:cNvPr id="14" name="组合 13"/>
          <p:cNvGrpSpPr/>
          <p:nvPr/>
        </p:nvGrpSpPr>
        <p:grpSpPr>
          <a:xfrm>
            <a:off x="1440663" y="2399630"/>
            <a:ext cx="6903238" cy="612204"/>
            <a:chOff x="2111870" y="3351903"/>
            <a:chExt cx="8517252" cy="595161"/>
          </a:xfrm>
        </p:grpSpPr>
        <p:sp>
          <p:nvSpPr>
            <p:cNvPr id="21" name="圆角矩形 20"/>
            <p:cNvSpPr/>
            <p:nvPr/>
          </p:nvSpPr>
          <p:spPr>
            <a:xfrm>
              <a:off x="2111870" y="3351903"/>
              <a:ext cx="8517252" cy="595161"/>
            </a:xfrm>
            <a:prstGeom prst="roundRect">
              <a:avLst>
                <a:gd name="adj"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22" name="文本框 21"/>
            <p:cNvSpPr txBox="1"/>
            <p:nvPr/>
          </p:nvSpPr>
          <p:spPr>
            <a:xfrm>
              <a:off x="3186543" y="3456207"/>
              <a:ext cx="7434815" cy="285820"/>
            </a:xfrm>
            <a:prstGeom prst="rect">
              <a:avLst/>
            </a:prstGeom>
            <a:noFill/>
          </p:spPr>
          <p:txBody>
            <a:bodyPr wrap="square" rtlCol="0">
              <a:spAutoFit/>
            </a:bodyPr>
            <a:lstStyle/>
            <a:p>
              <a:pPr>
                <a:lnSpc>
                  <a:spcPct val="110000"/>
                </a:lnSpc>
              </a:pPr>
              <a:r>
                <a:rPr lang="zh-CN" altLang="en-US" sz="1200" b="1" dirty="0">
                  <a:solidFill>
                    <a:schemeClr val="accent1"/>
                  </a:solidFill>
                  <a:latin typeface="Times New Roman" panose="02020603050405020304" pitchFamily="18" charset="0"/>
                  <a:ea typeface="微软雅黑" panose="020B0503020204020204" pitchFamily="34" charset="-122"/>
                </a:rPr>
                <a:t>要求</a:t>
              </a:r>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rPr>
                <a:t> </a:t>
              </a:r>
              <a:r>
                <a:rPr lang="zh-CN" altLang="zh-CN" sz="1050" dirty="0">
                  <a:solidFill>
                    <a:schemeClr val="tx1">
                      <a:lumMod val="65000"/>
                      <a:lumOff val="35000"/>
                    </a:schemeClr>
                  </a:solidFill>
                  <a:latin typeface="Times New Roman" panose="02020603050405020304" pitchFamily="18" charset="0"/>
                  <a:ea typeface="微软雅黑" panose="020B0503020204020204" pitchFamily="34" charset="-122"/>
                </a:rPr>
                <a:t>从事生产经营活动必须把安全放在首位，不能以牺牲人的生命、健康为代价换取发展和效益。</a:t>
              </a:r>
              <a:endParaRPr lang="zh-CN" altLang="en-US" sz="1050" b="1" dirty="0">
                <a:solidFill>
                  <a:schemeClr val="tx1">
                    <a:lumMod val="65000"/>
                    <a:lumOff val="35000"/>
                  </a:schemeClr>
                </a:solidFill>
                <a:latin typeface="Times New Roman" panose="02020603050405020304" pitchFamily="18" charset="0"/>
                <a:ea typeface="微软雅黑" panose="020B0503020204020204" pitchFamily="34" charset="-122"/>
              </a:endParaRPr>
            </a:p>
          </p:txBody>
        </p:sp>
      </p:grpSp>
      <p:grpSp>
        <p:nvGrpSpPr>
          <p:cNvPr id="23" name="组合 22"/>
          <p:cNvGrpSpPr/>
          <p:nvPr/>
        </p:nvGrpSpPr>
        <p:grpSpPr>
          <a:xfrm>
            <a:off x="856885" y="3152845"/>
            <a:ext cx="1279187" cy="459005"/>
            <a:chOff x="1333500" y="4038693"/>
            <a:chExt cx="1705582" cy="612006"/>
          </a:xfrm>
        </p:grpSpPr>
        <p:sp>
          <p:nvSpPr>
            <p:cNvPr id="24" name="圆角矩形 23"/>
            <p:cNvSpPr/>
            <p:nvPr/>
          </p:nvSpPr>
          <p:spPr>
            <a:xfrm>
              <a:off x="1333500" y="4038693"/>
              <a:ext cx="1705582" cy="61200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rgbClr val="FFFF00"/>
                </a:solidFill>
                <a:latin typeface="Noto Sans S Chinese Bold" panose="020B0800000000000000" pitchFamily="34" charset="-122"/>
                <a:ea typeface="Noto Sans S Chinese Bold" panose="020B0800000000000000" pitchFamily="34" charset="-122"/>
              </a:endParaRPr>
            </a:p>
          </p:txBody>
        </p:sp>
        <p:sp>
          <p:nvSpPr>
            <p:cNvPr id="25" name="文本框 24"/>
            <p:cNvSpPr txBox="1"/>
            <p:nvPr/>
          </p:nvSpPr>
          <p:spPr>
            <a:xfrm>
              <a:off x="1548787" y="4131648"/>
              <a:ext cx="1327573" cy="429260"/>
            </a:xfrm>
            <a:prstGeom prst="rect">
              <a:avLst/>
            </a:prstGeom>
            <a:noFill/>
          </p:spPr>
          <p:txBody>
            <a:bodyPr wrap="none" rtlCol="0">
              <a:spAutoFit/>
            </a:bodyPr>
            <a:lstStyle>
              <a:defPPr>
                <a:defRPr lang="zh-CN"/>
              </a:defPPr>
              <a:lvl1pPr>
                <a:defRPr sz="2400" b="1" spc="100">
                  <a:solidFill>
                    <a:srgbClr val="FFC000"/>
                  </a:solidFill>
                </a:defRPr>
              </a:lvl1pPr>
            </a:lstStyle>
            <a:p>
              <a:pPr algn="ctr"/>
              <a:r>
                <a:rPr lang="zh-CN" altLang="zh-CN" sz="1500" dirty="0">
                  <a:solidFill>
                    <a:srgbClr val="FFFF00"/>
                  </a:solidFill>
                  <a:latin typeface="Times New Roman" panose="02020603050405020304" pitchFamily="18" charset="0"/>
                  <a:ea typeface="微软雅黑" panose="020B0503020204020204" pitchFamily="34" charset="-122"/>
                </a:rPr>
                <a:t>预防为主</a:t>
              </a:r>
            </a:p>
          </p:txBody>
        </p:sp>
      </p:grpSp>
      <p:grpSp>
        <p:nvGrpSpPr>
          <p:cNvPr id="26" name="组合 25"/>
          <p:cNvGrpSpPr/>
          <p:nvPr/>
        </p:nvGrpSpPr>
        <p:grpSpPr>
          <a:xfrm>
            <a:off x="1440663" y="3093157"/>
            <a:ext cx="6903238" cy="616979"/>
            <a:chOff x="2111870" y="4035313"/>
            <a:chExt cx="8517252" cy="599804"/>
          </a:xfrm>
        </p:grpSpPr>
        <p:sp>
          <p:nvSpPr>
            <p:cNvPr id="27" name="圆角矩形 26"/>
            <p:cNvSpPr/>
            <p:nvPr/>
          </p:nvSpPr>
          <p:spPr>
            <a:xfrm>
              <a:off x="2111870" y="4035313"/>
              <a:ext cx="8517252" cy="599804"/>
            </a:xfrm>
            <a:prstGeom prst="roundRect">
              <a:avLst>
                <a:gd name="adj"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28" name="文本框 27"/>
            <p:cNvSpPr txBox="1"/>
            <p:nvPr/>
          </p:nvSpPr>
          <p:spPr>
            <a:xfrm>
              <a:off x="3163309" y="4136325"/>
              <a:ext cx="7434815" cy="458054"/>
            </a:xfrm>
            <a:prstGeom prst="rect">
              <a:avLst/>
            </a:prstGeom>
            <a:noFill/>
          </p:spPr>
          <p:txBody>
            <a:bodyPr wrap="square" rtlCol="0">
              <a:spAutoFit/>
            </a:bodyPr>
            <a:lstStyle/>
            <a:p>
              <a:pPr>
                <a:lnSpc>
                  <a:spcPct val="110000"/>
                </a:lnSpc>
              </a:pPr>
              <a:r>
                <a:rPr lang="zh-CN" altLang="en-US" sz="1200" b="1" dirty="0">
                  <a:solidFill>
                    <a:schemeClr val="accent1"/>
                  </a:solidFill>
                  <a:latin typeface="Times New Roman" panose="02020603050405020304" pitchFamily="18" charset="0"/>
                  <a:ea typeface="微软雅黑" panose="020B0503020204020204" pitchFamily="34" charset="-122"/>
                </a:rPr>
                <a:t>要求</a:t>
              </a:r>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rPr>
                <a:t> </a:t>
              </a:r>
              <a:r>
                <a:rPr lang="zh-CN" altLang="zh-CN" sz="1050" dirty="0">
                  <a:solidFill>
                    <a:schemeClr val="tx1">
                      <a:lumMod val="65000"/>
                      <a:lumOff val="35000"/>
                    </a:schemeClr>
                  </a:solidFill>
                  <a:latin typeface="Times New Roman" panose="02020603050405020304" pitchFamily="18" charset="0"/>
                  <a:ea typeface="微软雅黑" panose="020B0503020204020204" pitchFamily="34" charset="-122"/>
                </a:rPr>
                <a:t>把安全生产工作的重心放在预防上，强化隐患排查治理，打非治违，从源头上控制、预防和减少生产安全事故</a:t>
              </a:r>
              <a:endParaRPr lang="zh-CN" altLang="en-US" sz="1050" b="1" dirty="0">
                <a:solidFill>
                  <a:schemeClr val="tx1">
                    <a:lumMod val="65000"/>
                    <a:lumOff val="35000"/>
                  </a:schemeClr>
                </a:solidFill>
                <a:latin typeface="Times New Roman" panose="02020603050405020304" pitchFamily="18" charset="0"/>
                <a:ea typeface="微软雅黑" panose="020B0503020204020204" pitchFamily="34" charset="-122"/>
              </a:endParaRPr>
            </a:p>
          </p:txBody>
        </p:sp>
      </p:grpSp>
      <p:grpSp>
        <p:nvGrpSpPr>
          <p:cNvPr id="29" name="组合 28"/>
          <p:cNvGrpSpPr/>
          <p:nvPr/>
        </p:nvGrpSpPr>
        <p:grpSpPr>
          <a:xfrm>
            <a:off x="856885" y="3886777"/>
            <a:ext cx="1279187" cy="459005"/>
            <a:chOff x="1333500" y="4725169"/>
            <a:chExt cx="1705582" cy="612006"/>
          </a:xfrm>
        </p:grpSpPr>
        <p:sp>
          <p:nvSpPr>
            <p:cNvPr id="30" name="圆角矩形 29"/>
            <p:cNvSpPr/>
            <p:nvPr/>
          </p:nvSpPr>
          <p:spPr>
            <a:xfrm>
              <a:off x="1333500" y="4725169"/>
              <a:ext cx="1705582" cy="612006"/>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rgbClr val="FFFF00"/>
                </a:solidFill>
                <a:latin typeface="Noto Sans S Chinese Bold" panose="020B0800000000000000" pitchFamily="34" charset="-122"/>
                <a:ea typeface="Noto Sans S Chinese Bold" panose="020B0800000000000000" pitchFamily="34" charset="-122"/>
              </a:endParaRPr>
            </a:p>
          </p:txBody>
        </p:sp>
        <p:sp>
          <p:nvSpPr>
            <p:cNvPr id="31" name="文本框 30"/>
            <p:cNvSpPr txBox="1"/>
            <p:nvPr/>
          </p:nvSpPr>
          <p:spPr>
            <a:xfrm>
              <a:off x="1548787" y="4820446"/>
              <a:ext cx="1327573" cy="429260"/>
            </a:xfrm>
            <a:prstGeom prst="rect">
              <a:avLst/>
            </a:prstGeom>
            <a:noFill/>
          </p:spPr>
          <p:txBody>
            <a:bodyPr wrap="none" rtlCol="0">
              <a:spAutoFit/>
            </a:bodyPr>
            <a:lstStyle>
              <a:defPPr>
                <a:defRPr lang="zh-CN"/>
              </a:defPPr>
              <a:lvl1pPr>
                <a:defRPr sz="2400" b="1" spc="100">
                  <a:solidFill>
                    <a:srgbClr val="FFC000"/>
                  </a:solidFill>
                </a:defRPr>
              </a:lvl1pPr>
            </a:lstStyle>
            <a:p>
              <a:pPr algn="ctr"/>
              <a:r>
                <a:rPr lang="zh-CN" altLang="zh-CN" sz="1500" dirty="0">
                  <a:solidFill>
                    <a:srgbClr val="FFFF00"/>
                  </a:solidFill>
                  <a:latin typeface="Times New Roman" panose="02020603050405020304" pitchFamily="18" charset="0"/>
                  <a:ea typeface="微软雅黑" panose="020B0503020204020204" pitchFamily="34" charset="-122"/>
                </a:rPr>
                <a:t>综合治理</a:t>
              </a:r>
            </a:p>
          </p:txBody>
        </p:sp>
      </p:grpSp>
      <p:grpSp>
        <p:nvGrpSpPr>
          <p:cNvPr id="32" name="组合 31"/>
          <p:cNvGrpSpPr/>
          <p:nvPr/>
        </p:nvGrpSpPr>
        <p:grpSpPr>
          <a:xfrm>
            <a:off x="1440663" y="3800254"/>
            <a:ext cx="6903238" cy="612203"/>
            <a:chOff x="2111870" y="4724111"/>
            <a:chExt cx="8517252" cy="595161"/>
          </a:xfrm>
        </p:grpSpPr>
        <p:sp>
          <p:nvSpPr>
            <p:cNvPr id="33" name="圆角矩形 32"/>
            <p:cNvSpPr/>
            <p:nvPr/>
          </p:nvSpPr>
          <p:spPr>
            <a:xfrm>
              <a:off x="2111870" y="4724111"/>
              <a:ext cx="8517252" cy="595161"/>
            </a:xfrm>
            <a:prstGeom prst="roundRect">
              <a:avLst>
                <a:gd name="adj" fmla="val 0"/>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chemeClr val="tx1">
                    <a:lumMod val="65000"/>
                    <a:lumOff val="35000"/>
                  </a:schemeClr>
                </a:solidFill>
                <a:latin typeface="Noto Sans S Chinese Light" panose="020B0300000000000000" pitchFamily="34" charset="-122"/>
                <a:ea typeface="Noto Sans S Chinese Light" panose="020B0300000000000000" pitchFamily="34" charset="-122"/>
              </a:endParaRPr>
            </a:p>
          </p:txBody>
        </p:sp>
        <p:sp>
          <p:nvSpPr>
            <p:cNvPr id="34" name="文本框 33"/>
            <p:cNvSpPr txBox="1"/>
            <p:nvPr/>
          </p:nvSpPr>
          <p:spPr>
            <a:xfrm>
              <a:off x="3163309" y="4828489"/>
              <a:ext cx="7434815" cy="458054"/>
            </a:xfrm>
            <a:prstGeom prst="rect">
              <a:avLst/>
            </a:prstGeom>
            <a:noFill/>
          </p:spPr>
          <p:txBody>
            <a:bodyPr wrap="square" rtlCol="0">
              <a:spAutoFit/>
            </a:bodyPr>
            <a:lstStyle/>
            <a:p>
              <a:pPr>
                <a:lnSpc>
                  <a:spcPct val="110000"/>
                </a:lnSpc>
              </a:pPr>
              <a:r>
                <a:rPr lang="zh-CN" altLang="en-US" sz="1200" b="1" dirty="0">
                  <a:solidFill>
                    <a:schemeClr val="accent1"/>
                  </a:solidFill>
                  <a:latin typeface="Times New Roman" panose="02020603050405020304" pitchFamily="18" charset="0"/>
                  <a:ea typeface="微软雅黑" panose="020B0503020204020204" pitchFamily="34" charset="-122"/>
                </a:rPr>
                <a:t>要求</a:t>
              </a:r>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rPr>
                <a:t> </a:t>
              </a:r>
              <a:r>
                <a:rPr lang="zh-CN" altLang="zh-CN" sz="1050" dirty="0">
                  <a:solidFill>
                    <a:schemeClr val="tx1">
                      <a:lumMod val="65000"/>
                      <a:lumOff val="35000"/>
                    </a:schemeClr>
                  </a:solidFill>
                  <a:latin typeface="Times New Roman" panose="02020603050405020304" pitchFamily="18" charset="0"/>
                  <a:ea typeface="微软雅黑" panose="020B0503020204020204" pitchFamily="34" charset="-122"/>
                </a:rPr>
                <a:t>把安全生产工作的重心放在预防上，强化隐患排查治理，打非治违，从源头上控制、预防和减少生产安全事故</a:t>
              </a:r>
              <a:endParaRPr lang="zh-CN" altLang="en-US" sz="1050" b="1" dirty="0">
                <a:solidFill>
                  <a:schemeClr val="tx1">
                    <a:lumMod val="65000"/>
                    <a:lumOff val="35000"/>
                  </a:schemeClr>
                </a:solidFill>
                <a:latin typeface="Times New Roman" panose="02020603050405020304" pitchFamily="18" charset="0"/>
                <a:ea typeface="微软雅黑" panose="020B0503020204020204" pitchFamily="34" charset="-122"/>
              </a:endParaRPr>
            </a:p>
          </p:txBody>
        </p:sp>
      </p:grpSp>
      <p:sp>
        <p:nvSpPr>
          <p:cNvPr id="35" name="矩形 34"/>
          <p:cNvSpPr/>
          <p:nvPr/>
        </p:nvSpPr>
        <p:spPr>
          <a:xfrm>
            <a:off x="733426" y="4430327"/>
            <a:ext cx="7610476" cy="577081"/>
          </a:xfrm>
          <a:prstGeom prst="rect">
            <a:avLst/>
          </a:prstGeom>
        </p:spPr>
        <p:txBody>
          <a:bodyPr wrap="square">
            <a:spAutoFit/>
          </a:bodyPr>
          <a:lstStyle/>
          <a:p>
            <a:r>
              <a:rPr lang="zh-CN" altLang="en-US" sz="1050" b="1" dirty="0">
                <a:solidFill>
                  <a:schemeClr val="tx1">
                    <a:lumMod val="65000"/>
                    <a:lumOff val="35000"/>
                  </a:schemeClr>
                </a:solidFill>
                <a:latin typeface="Noto Sans S Chinese Light" panose="020B0300000000000000" pitchFamily="34" charset="-122"/>
                <a:ea typeface="Noto Sans S Chinese Light" panose="020B0300000000000000" pitchFamily="34" charset="-122"/>
              </a:rPr>
              <a:t>坚持“十二字方针”，总结实践经验，安法明确要求建立生产经营单位负责、职工参与、政府监管、行业自律、社会监督的机制，进一步明确各方安全生产职责。做好安全生产工作，落实生产经营单位主体责任是根本，职工参与是基础，政府监管是关键，行业自律是发展方向，社会监督是实现预防和减少生产安全事故目标的保障。</a:t>
            </a:r>
          </a:p>
        </p:txBody>
      </p:sp>
      <p:sp>
        <p:nvSpPr>
          <p:cNvPr id="36" name="文本框 35"/>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down)">
                                      <p:cBhvr>
                                        <p:cTn id="7" dur="500"/>
                                        <p:tgtEl>
                                          <p:spTgt spid="36"/>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1250"/>
                                        <p:tgtEl>
                                          <p:spTgt spid="20"/>
                                        </p:tgtEl>
                                      </p:cBhvr>
                                    </p:animEffect>
                                  </p:childTnLst>
                                </p:cTn>
                              </p:par>
                            </p:childTnLst>
                          </p:cTn>
                        </p:par>
                        <p:par>
                          <p:cTn id="30" fill="hold">
                            <p:stCondLst>
                              <p:cond delay="3500"/>
                            </p:stCondLst>
                            <p:childTnLst>
                              <p:par>
                                <p:cTn id="31" presetID="10" presetClass="entr" presetSubtype="0" fill="hold"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750"/>
                                        <p:tgtEl>
                                          <p:spTgt spid="10"/>
                                        </p:tgtEl>
                                      </p:cBhvr>
                                    </p:animEffect>
                                  </p:childTnLst>
                                </p:cTn>
                              </p:par>
                              <p:par>
                                <p:cTn id="34" presetID="35" presetClass="path" presetSubtype="0" decel="100000" fill="hold" nodeType="withEffect">
                                  <p:stCondLst>
                                    <p:cond delay="0"/>
                                  </p:stCondLst>
                                  <p:childTnLst>
                                    <p:animMotion origin="layout" path="M 4.72222E-6 4.07407E-6 L -0.05747 4.07407E-6 " pathEditMode="relative" rAng="0" ptsTypes="AA">
                                      <p:cBhvr>
                                        <p:cTn id="35" dur="750" spd="-100000" fill="hold"/>
                                        <p:tgtEl>
                                          <p:spTgt spid="10"/>
                                        </p:tgtEl>
                                        <p:attrNameLst>
                                          <p:attrName>ppt_x</p:attrName>
                                          <p:attrName>ppt_y</p:attrName>
                                        </p:attrNameLst>
                                      </p:cBhvr>
                                      <p:rCtr x="-2882" y="0"/>
                                    </p:animMotion>
                                  </p:childTnLst>
                                </p:cTn>
                              </p:par>
                              <p:par>
                                <p:cTn id="36" presetID="10" presetClass="entr" presetSubtype="0" fill="hold"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750"/>
                                        <p:tgtEl>
                                          <p:spTgt spid="14"/>
                                        </p:tgtEl>
                                      </p:cBhvr>
                                    </p:animEffect>
                                  </p:childTnLst>
                                </p:cTn>
                              </p:par>
                              <p:par>
                                <p:cTn id="39" presetID="63" presetClass="path" presetSubtype="0" decel="100000" fill="hold" nodeType="withEffect">
                                  <p:stCondLst>
                                    <p:cond delay="0"/>
                                  </p:stCondLst>
                                  <p:childTnLst>
                                    <p:animMotion origin="layout" path="M 5.55556E-7 4.07407E-6 L 0.05799 4.07407E-6 " pathEditMode="relative" rAng="0" ptsTypes="AA">
                                      <p:cBhvr>
                                        <p:cTn id="40" dur="750" spd="-100000" fill="hold"/>
                                        <p:tgtEl>
                                          <p:spTgt spid="14"/>
                                        </p:tgtEl>
                                        <p:attrNameLst>
                                          <p:attrName>ppt_x</p:attrName>
                                          <p:attrName>ppt_y</p:attrName>
                                        </p:attrNameLst>
                                      </p:cBhvr>
                                      <p:rCtr x="2899" y="0"/>
                                    </p:animMotion>
                                  </p:childTnLst>
                                </p:cTn>
                              </p:par>
                            </p:childTnLst>
                          </p:cTn>
                        </p:par>
                        <p:par>
                          <p:cTn id="41" fill="hold">
                            <p:stCondLst>
                              <p:cond delay="4500"/>
                            </p:stCondLst>
                            <p:childTnLst>
                              <p:par>
                                <p:cTn id="42" presetID="10" presetClass="entr" presetSubtype="0"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fade">
                                      <p:cBhvr>
                                        <p:cTn id="44" dur="750"/>
                                        <p:tgtEl>
                                          <p:spTgt spid="23"/>
                                        </p:tgtEl>
                                      </p:cBhvr>
                                    </p:animEffect>
                                  </p:childTnLst>
                                </p:cTn>
                              </p:par>
                              <p:par>
                                <p:cTn id="45" presetID="35" presetClass="path" presetSubtype="0" decel="100000" fill="hold" nodeType="withEffect">
                                  <p:stCondLst>
                                    <p:cond delay="0"/>
                                  </p:stCondLst>
                                  <p:childTnLst>
                                    <p:animMotion origin="layout" path="M 4.72222E-6 2.59259E-6 L -0.05747 2.59259E-6 " pathEditMode="relative" rAng="0" ptsTypes="AA">
                                      <p:cBhvr>
                                        <p:cTn id="46" dur="750" spd="-100000" fill="hold"/>
                                        <p:tgtEl>
                                          <p:spTgt spid="23"/>
                                        </p:tgtEl>
                                        <p:attrNameLst>
                                          <p:attrName>ppt_x</p:attrName>
                                          <p:attrName>ppt_y</p:attrName>
                                        </p:attrNameLst>
                                      </p:cBhvr>
                                      <p:rCtr x="-2882" y="0"/>
                                    </p:animMotion>
                                  </p:childTnLst>
                                </p:cTn>
                              </p:par>
                              <p:par>
                                <p:cTn id="47" presetID="10"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fade">
                                      <p:cBhvr>
                                        <p:cTn id="49" dur="750"/>
                                        <p:tgtEl>
                                          <p:spTgt spid="26"/>
                                        </p:tgtEl>
                                      </p:cBhvr>
                                    </p:animEffect>
                                  </p:childTnLst>
                                </p:cTn>
                              </p:par>
                              <p:par>
                                <p:cTn id="50" presetID="63" presetClass="path" presetSubtype="0" decel="100000" fill="hold" nodeType="withEffect">
                                  <p:stCondLst>
                                    <p:cond delay="0"/>
                                  </p:stCondLst>
                                  <p:childTnLst>
                                    <p:animMotion origin="layout" path="M 5.55556E-7 -1.11111E-6 L 0.05799 -1.11111E-6 " pathEditMode="relative" rAng="0" ptsTypes="AA">
                                      <p:cBhvr>
                                        <p:cTn id="51" dur="750" spd="-100000" fill="hold"/>
                                        <p:tgtEl>
                                          <p:spTgt spid="26"/>
                                        </p:tgtEl>
                                        <p:attrNameLst>
                                          <p:attrName>ppt_x</p:attrName>
                                          <p:attrName>ppt_y</p:attrName>
                                        </p:attrNameLst>
                                      </p:cBhvr>
                                      <p:rCtr x="2899" y="0"/>
                                    </p:animMotion>
                                  </p:childTnLst>
                                </p:cTn>
                              </p:par>
                            </p:childTnLst>
                          </p:cTn>
                        </p:par>
                        <p:par>
                          <p:cTn id="52" fill="hold">
                            <p:stCondLst>
                              <p:cond delay="5500"/>
                            </p:stCondLst>
                            <p:childTnLst>
                              <p:par>
                                <p:cTn id="53" presetID="10"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750"/>
                                        <p:tgtEl>
                                          <p:spTgt spid="29"/>
                                        </p:tgtEl>
                                      </p:cBhvr>
                                    </p:animEffect>
                                  </p:childTnLst>
                                </p:cTn>
                              </p:par>
                              <p:par>
                                <p:cTn id="56" presetID="35" presetClass="path" presetSubtype="0" decel="100000" fill="hold" nodeType="withEffect">
                                  <p:stCondLst>
                                    <p:cond delay="0"/>
                                  </p:stCondLst>
                                  <p:childTnLst>
                                    <p:animMotion origin="layout" path="M 4.72222E-6 1.35802E-6 L -0.05747 1.35802E-6 " pathEditMode="relative" rAng="0" ptsTypes="AA">
                                      <p:cBhvr>
                                        <p:cTn id="57" dur="750" spd="-100000" fill="hold"/>
                                        <p:tgtEl>
                                          <p:spTgt spid="29"/>
                                        </p:tgtEl>
                                        <p:attrNameLst>
                                          <p:attrName>ppt_x</p:attrName>
                                          <p:attrName>ppt_y</p:attrName>
                                        </p:attrNameLst>
                                      </p:cBhvr>
                                      <p:rCtr x="-2882" y="0"/>
                                    </p:animMotion>
                                  </p:childTnLst>
                                </p:cTn>
                              </p:par>
                              <p:par>
                                <p:cTn id="58" presetID="10" presetClass="entr" presetSubtype="0" fill="hold" nodeType="with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fade">
                                      <p:cBhvr>
                                        <p:cTn id="60" dur="750"/>
                                        <p:tgtEl>
                                          <p:spTgt spid="32"/>
                                        </p:tgtEl>
                                      </p:cBhvr>
                                    </p:animEffect>
                                  </p:childTnLst>
                                </p:cTn>
                              </p:par>
                              <p:par>
                                <p:cTn id="61" presetID="63" presetClass="path" presetSubtype="0" decel="100000" fill="hold" nodeType="withEffect">
                                  <p:stCondLst>
                                    <p:cond delay="0"/>
                                  </p:stCondLst>
                                  <p:childTnLst>
                                    <p:animMotion origin="layout" path="M 5.55556E-7 3.20988E-6 L 0.05799 3.20988E-6 " pathEditMode="relative" rAng="0" ptsTypes="AA">
                                      <p:cBhvr>
                                        <p:cTn id="62" dur="750" spd="-100000" fill="hold"/>
                                        <p:tgtEl>
                                          <p:spTgt spid="32"/>
                                        </p:tgtEl>
                                        <p:attrNameLst>
                                          <p:attrName>ppt_x</p:attrName>
                                          <p:attrName>ppt_y</p:attrName>
                                        </p:attrNameLst>
                                      </p:cBhvr>
                                      <p:rCtr x="2899" y="0"/>
                                    </p:animMotion>
                                  </p:childTnLst>
                                </p:cTn>
                              </p:par>
                            </p:childTnLst>
                          </p:cTn>
                        </p:par>
                        <p:par>
                          <p:cTn id="63" fill="hold">
                            <p:stCondLst>
                              <p:cond delay="6500"/>
                            </p:stCondLst>
                            <p:childTnLst>
                              <p:par>
                                <p:cTn id="64" presetID="42" presetClass="entr" presetSubtype="0" fill="hold" grpId="0" nodeType="afterEffect">
                                  <p:stCondLst>
                                    <p:cond delay="0"/>
                                  </p:stCondLst>
                                  <p:childTnLst>
                                    <p:set>
                                      <p:cBhvr>
                                        <p:cTn id="65" dur="1" fill="hold">
                                          <p:stCondLst>
                                            <p:cond delay="0"/>
                                          </p:stCondLst>
                                        </p:cTn>
                                        <p:tgtEl>
                                          <p:spTgt spid="35"/>
                                        </p:tgtEl>
                                        <p:attrNameLst>
                                          <p:attrName>style.visibility</p:attrName>
                                        </p:attrNameLst>
                                      </p:cBhvr>
                                      <p:to>
                                        <p:strVal val="visible"/>
                                      </p:to>
                                    </p:set>
                                    <p:animEffect transition="in" filter="fade">
                                      <p:cBhvr>
                                        <p:cTn id="66" dur="1000"/>
                                        <p:tgtEl>
                                          <p:spTgt spid="35"/>
                                        </p:tgtEl>
                                      </p:cBhvr>
                                    </p:animEffect>
                                    <p:anim calcmode="lin" valueType="num">
                                      <p:cBhvr>
                                        <p:cTn id="67" dur="1000" fill="hold"/>
                                        <p:tgtEl>
                                          <p:spTgt spid="35"/>
                                        </p:tgtEl>
                                        <p:attrNameLst>
                                          <p:attrName>ppt_x</p:attrName>
                                        </p:attrNameLst>
                                      </p:cBhvr>
                                      <p:tavLst>
                                        <p:tav tm="0">
                                          <p:val>
                                            <p:strVal val="#ppt_x"/>
                                          </p:val>
                                        </p:tav>
                                        <p:tav tm="100000">
                                          <p:val>
                                            <p:strVal val="#ppt_x"/>
                                          </p:val>
                                        </p:tav>
                                      </p:tavLst>
                                    </p:anim>
                                    <p:anim calcmode="lin" valueType="num">
                                      <p:cBhvr>
                                        <p:cTn id="68"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p:bldP spid="18" grpId="0" bldLvl="0" animBg="1"/>
      <p:bldP spid="20" grpId="0"/>
      <p:bldP spid="35" grpId="0"/>
      <p:bldP spid="3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74013" y="124708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1682027" y="1291198"/>
            <a:ext cx="6769887" cy="414020"/>
          </a:xfrm>
          <a:prstGeom prst="rect">
            <a:avLst/>
          </a:prstGeom>
        </p:spPr>
        <p:txBody>
          <a:bodyPr wrap="square">
            <a:spAutoFit/>
          </a:bodyPr>
          <a:lstStyle/>
          <a:p>
            <a:pPr algn="ctr"/>
            <a:r>
              <a:rPr lang="zh-CN" altLang="en-US" sz="2100" b="1" dirty="0">
                <a:solidFill>
                  <a:srgbClr val="FFFF00"/>
                </a:solidFill>
                <a:latin typeface="Times New Roman" panose="02020603050405020304" pitchFamily="18" charset="0"/>
                <a:ea typeface="微软雅黑" panose="020B0503020204020204" pitchFamily="34" charset="-122"/>
              </a:rPr>
              <a:t>三、落实“三个必须”，明确安全监管部门执法地位。</a:t>
            </a:r>
          </a:p>
        </p:txBody>
      </p:sp>
      <p:sp>
        <p:nvSpPr>
          <p:cNvPr id="18" name="矩形 17"/>
          <p:cNvSpPr/>
          <p:nvPr/>
        </p:nvSpPr>
        <p:spPr>
          <a:xfrm>
            <a:off x="866775" y="124708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3"/>
          <a:stretch>
            <a:fillRect/>
          </a:stretch>
        </p:blipFill>
        <p:spPr>
          <a:xfrm>
            <a:off x="990235" y="1337739"/>
            <a:ext cx="352303" cy="355724"/>
          </a:xfrm>
          <a:prstGeom prst="rect">
            <a:avLst/>
          </a:prstGeom>
        </p:spPr>
      </p:pic>
      <p:sp>
        <p:nvSpPr>
          <p:cNvPr id="36" name="矩形: 圆角 4"/>
          <p:cNvSpPr/>
          <p:nvPr/>
        </p:nvSpPr>
        <p:spPr>
          <a:xfrm>
            <a:off x="878147" y="2919867"/>
            <a:ext cx="1267916" cy="1246459"/>
          </a:xfrm>
          <a:prstGeom prst="roundRect">
            <a:avLst/>
          </a:prstGeom>
          <a:solidFill>
            <a:schemeClr val="accent1"/>
          </a:solidFill>
          <a:ln w="127000">
            <a:solidFill>
              <a:schemeClr val="accent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7" name="矩形 36"/>
          <p:cNvSpPr/>
          <p:nvPr/>
        </p:nvSpPr>
        <p:spPr>
          <a:xfrm>
            <a:off x="956892" y="2979865"/>
            <a:ext cx="1110425" cy="1124585"/>
          </a:xfrm>
          <a:prstGeom prst="rect">
            <a:avLst/>
          </a:prstGeom>
        </p:spPr>
        <p:txBody>
          <a:bodyPr wrap="square">
            <a:spAutoFit/>
          </a:bodyPr>
          <a:lstStyle/>
          <a:p>
            <a:pPr algn="ctr">
              <a:lnSpc>
                <a:spcPct val="120000"/>
              </a:lnSpc>
            </a:pPr>
            <a:r>
              <a:rPr lang="zh-CN" altLang="en-US" sz="2800" b="1" dirty="0">
                <a:solidFill>
                  <a:srgbClr val="FFFF00"/>
                </a:solidFill>
                <a:latin typeface="Times New Roman" panose="02020603050405020304" pitchFamily="18" charset="0"/>
                <a:ea typeface="微软雅黑" panose="020B0503020204020204" pitchFamily="34" charset="-122"/>
              </a:rPr>
              <a:t>三个必须</a:t>
            </a:r>
          </a:p>
        </p:txBody>
      </p:sp>
      <p:sp>
        <p:nvSpPr>
          <p:cNvPr id="38" name="左大括号 37"/>
          <p:cNvSpPr/>
          <p:nvPr/>
        </p:nvSpPr>
        <p:spPr>
          <a:xfrm>
            <a:off x="2351314" y="2286190"/>
            <a:ext cx="264154" cy="2514650"/>
          </a:xfrm>
          <a:prstGeom prst="leftBrace">
            <a:avLst>
              <a:gd name="adj1" fmla="val 50833"/>
              <a:gd name="adj2" fmla="val 50000"/>
            </a:avLst>
          </a:prstGeom>
          <a:ln>
            <a:solidFill>
              <a:srgbClr val="FF95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015"/>
          </a:p>
        </p:txBody>
      </p:sp>
      <p:sp>
        <p:nvSpPr>
          <p:cNvPr id="39" name="矩形 38"/>
          <p:cNvSpPr/>
          <p:nvPr/>
        </p:nvSpPr>
        <p:spPr>
          <a:xfrm>
            <a:off x="2733676" y="2191409"/>
            <a:ext cx="5610226" cy="842578"/>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solidFill>
                  <a:srgbClr val="FFFF00"/>
                </a:solidFill>
                <a:latin typeface="Times New Roman" panose="02020603050405020304" pitchFamily="18" charset="0"/>
                <a:ea typeface="微软雅黑" panose="020B0503020204020204" pitchFamily="34" charset="-122"/>
              </a:rPr>
              <a:t>　新</a:t>
            </a:r>
            <a:r>
              <a:rPr lang="en-US" altLang="zh-CN" sz="1200" dirty="0">
                <a:solidFill>
                  <a:srgbClr val="FFFF00"/>
                </a:solidFill>
                <a:latin typeface="Times New Roman" panose="02020603050405020304" pitchFamily="18" charset="0"/>
                <a:ea typeface="微软雅黑" panose="020B0503020204020204" pitchFamily="34" charset="-122"/>
              </a:rPr>
              <a:t>《</a:t>
            </a:r>
            <a:r>
              <a:rPr lang="zh-CN" altLang="en-US" sz="1200" dirty="0">
                <a:solidFill>
                  <a:srgbClr val="FFFF00"/>
                </a:solidFill>
                <a:latin typeface="Times New Roman" panose="02020603050405020304" pitchFamily="18" charset="0"/>
                <a:ea typeface="微软雅黑" panose="020B0503020204020204" pitchFamily="34" charset="-122"/>
              </a:rPr>
              <a:t>安全生产法</a:t>
            </a:r>
            <a:r>
              <a:rPr lang="en-US" altLang="zh-CN" sz="1200" dirty="0">
                <a:solidFill>
                  <a:srgbClr val="FFFF00"/>
                </a:solidFill>
                <a:latin typeface="Times New Roman" panose="02020603050405020304" pitchFamily="18" charset="0"/>
                <a:ea typeface="微软雅黑" panose="020B0503020204020204" pitchFamily="34" charset="-122"/>
              </a:rPr>
              <a:t>》</a:t>
            </a:r>
            <a:r>
              <a:rPr lang="zh-CN" altLang="en-US" sz="1200" dirty="0">
                <a:solidFill>
                  <a:srgbClr val="FFFF00"/>
                </a:solidFill>
                <a:latin typeface="Times New Roman" panose="02020603050405020304" pitchFamily="18" charset="0"/>
                <a:ea typeface="微软雅黑" panose="020B0503020204020204" pitchFamily="34" charset="-122"/>
              </a:rPr>
              <a:t>一是规定国务院和县级以上地方人民政府应当建立健全安全生产工作协调机制，及时协调、解决安全生产监督管理中存在的重大问题；</a:t>
            </a:r>
          </a:p>
        </p:txBody>
      </p:sp>
      <p:sp>
        <p:nvSpPr>
          <p:cNvPr id="40" name="矩形 39"/>
          <p:cNvSpPr/>
          <p:nvPr/>
        </p:nvSpPr>
        <p:spPr>
          <a:xfrm>
            <a:off x="2733676" y="4120187"/>
            <a:ext cx="5610226" cy="842578"/>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solidFill>
                  <a:srgbClr val="FFFF00"/>
                </a:solidFill>
                <a:latin typeface="Times New Roman" panose="02020603050405020304" pitchFamily="18" charset="0"/>
                <a:ea typeface="微软雅黑" panose="020B0503020204020204" pitchFamily="34" charset="-122"/>
              </a:rPr>
              <a:t>三是明确各级安全生产监督管理部门和其他负有安全生产监督管理职责的部门作为执法部门，依法开展安全生产行政执法工作，对生产经营单位执行法律、法规、国家标准或者行业标准的情况进行监督检查。</a:t>
            </a:r>
          </a:p>
        </p:txBody>
      </p:sp>
      <p:sp>
        <p:nvSpPr>
          <p:cNvPr id="41" name="矩形 40"/>
          <p:cNvSpPr/>
          <p:nvPr/>
        </p:nvSpPr>
        <p:spPr>
          <a:xfrm>
            <a:off x="2733676" y="3143900"/>
            <a:ext cx="5610226" cy="842578"/>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200" dirty="0">
                <a:solidFill>
                  <a:srgbClr val="FFFF00"/>
                </a:solidFill>
                <a:latin typeface="Times New Roman" panose="02020603050405020304" pitchFamily="18" charset="0"/>
                <a:ea typeface="微软雅黑" panose="020B0503020204020204" pitchFamily="34" charset="-122"/>
              </a:rPr>
              <a:t>二是明确国务院和县级以上地方人民政府安全生产监督管理部门实施综合监督管理，有关部门在各自职责范围内对有关行业、领域的安全生产工作实施监督管理。并将其统称负有安全生产监督管理职责的部门；</a:t>
            </a:r>
          </a:p>
        </p:txBody>
      </p:sp>
      <p:sp>
        <p:nvSpPr>
          <p:cNvPr id="43" name="矩形 42"/>
          <p:cNvSpPr/>
          <p:nvPr/>
        </p:nvSpPr>
        <p:spPr>
          <a:xfrm>
            <a:off x="799613" y="1861110"/>
            <a:ext cx="7610476" cy="275590"/>
          </a:xfrm>
          <a:prstGeom prst="rect">
            <a:avLst/>
          </a:prstGeom>
        </p:spPr>
        <p:txBody>
          <a:bodyPr wrap="square">
            <a:spAutoFit/>
          </a:bodyPr>
          <a:lstStyle/>
          <a:p>
            <a:r>
              <a:rPr lang="zh-CN" altLang="en-US" sz="1200" b="1" dirty="0">
                <a:solidFill>
                  <a:schemeClr val="accent1"/>
                </a:solidFill>
                <a:latin typeface="Times New Roman" panose="02020603050405020304" pitchFamily="18" charset="0"/>
                <a:ea typeface="微软雅黑" panose="020B0503020204020204" pitchFamily="34" charset="-122"/>
              </a:rPr>
              <a:t>按照“三个必须”（管业务必须管安全、管行业必须管安全、管生产经营必须管安全）的要求，</a:t>
            </a:r>
          </a:p>
        </p:txBody>
      </p:sp>
      <p:sp>
        <p:nvSpPr>
          <p:cNvPr id="14" name="文本框 13"/>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left)">
                                      <p:cBhvr>
                                        <p:cTn id="29" dur="1250"/>
                                        <p:tgtEl>
                                          <p:spTgt spid="43"/>
                                        </p:tgtEl>
                                      </p:cBhvr>
                                    </p:animEffect>
                                  </p:childTnLst>
                                </p:cTn>
                              </p:par>
                            </p:childTnLst>
                          </p:cTn>
                        </p:par>
                        <p:par>
                          <p:cTn id="30" fill="hold">
                            <p:stCondLst>
                              <p:cond delay="3500"/>
                            </p:stCondLst>
                            <p:childTnLst>
                              <p:par>
                                <p:cTn id="31" presetID="37" presetClass="entr" presetSubtype="0" fill="hold" grpId="0"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1000"/>
                                        <p:tgtEl>
                                          <p:spTgt spid="36"/>
                                        </p:tgtEl>
                                      </p:cBhvr>
                                    </p:animEffect>
                                    <p:anim calcmode="lin" valueType="num">
                                      <p:cBhvr>
                                        <p:cTn id="34" dur="1000" fill="hold"/>
                                        <p:tgtEl>
                                          <p:spTgt spid="36"/>
                                        </p:tgtEl>
                                        <p:attrNameLst>
                                          <p:attrName>ppt_x</p:attrName>
                                        </p:attrNameLst>
                                      </p:cBhvr>
                                      <p:tavLst>
                                        <p:tav tm="0">
                                          <p:val>
                                            <p:strVal val="#ppt_x"/>
                                          </p:val>
                                        </p:tav>
                                        <p:tav tm="100000">
                                          <p:val>
                                            <p:strVal val="#ppt_x"/>
                                          </p:val>
                                        </p:tav>
                                      </p:tavLst>
                                    </p:anim>
                                    <p:anim calcmode="lin" valueType="num">
                                      <p:cBhvr>
                                        <p:cTn id="35" dur="900" fill="hold"/>
                                        <p:tgtEl>
                                          <p:spTgt spid="36"/>
                                        </p:tgtEl>
                                        <p:attrNameLst>
                                          <p:attrName>ppt_y</p:attrName>
                                        </p:attrNameLst>
                                      </p:cBhvr>
                                      <p:tavLst>
                                        <p:tav tm="0">
                                          <p:val>
                                            <p:strVal val="#ppt_y+1"/>
                                          </p:val>
                                        </p:tav>
                                        <p:tav tm="100000">
                                          <p:val>
                                            <p:strVal val="#ppt_y-.03"/>
                                          </p:val>
                                        </p:tav>
                                      </p:tavLst>
                                    </p:anim>
                                    <p:anim calcmode="lin" valueType="num">
                                      <p:cBhvr>
                                        <p:cTn id="36" dur="1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par>
                          <p:cTn id="37" fill="hold">
                            <p:stCondLst>
                              <p:cond delay="4500"/>
                            </p:stCondLst>
                            <p:childTnLst>
                              <p:par>
                                <p:cTn id="38" presetID="53" presetClass="entr" presetSubtype="16"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anim calcmode="lin" valueType="num">
                                      <p:cBhvr>
                                        <p:cTn id="40" dur="500" fill="hold"/>
                                        <p:tgtEl>
                                          <p:spTgt spid="37"/>
                                        </p:tgtEl>
                                        <p:attrNameLst>
                                          <p:attrName>ppt_w</p:attrName>
                                        </p:attrNameLst>
                                      </p:cBhvr>
                                      <p:tavLst>
                                        <p:tav tm="0">
                                          <p:val>
                                            <p:fltVal val="0"/>
                                          </p:val>
                                        </p:tav>
                                        <p:tav tm="100000">
                                          <p:val>
                                            <p:strVal val="#ppt_w"/>
                                          </p:val>
                                        </p:tav>
                                      </p:tavLst>
                                    </p:anim>
                                    <p:anim calcmode="lin" valueType="num">
                                      <p:cBhvr>
                                        <p:cTn id="41" dur="500" fill="hold"/>
                                        <p:tgtEl>
                                          <p:spTgt spid="37"/>
                                        </p:tgtEl>
                                        <p:attrNameLst>
                                          <p:attrName>ppt_h</p:attrName>
                                        </p:attrNameLst>
                                      </p:cBhvr>
                                      <p:tavLst>
                                        <p:tav tm="0">
                                          <p:val>
                                            <p:fltVal val="0"/>
                                          </p:val>
                                        </p:tav>
                                        <p:tav tm="100000">
                                          <p:val>
                                            <p:strVal val="#ppt_h"/>
                                          </p:val>
                                        </p:tav>
                                      </p:tavLst>
                                    </p:anim>
                                    <p:animEffect transition="in" filter="fade">
                                      <p:cBhvr>
                                        <p:cTn id="42" dur="500"/>
                                        <p:tgtEl>
                                          <p:spTgt spid="37"/>
                                        </p:tgtEl>
                                      </p:cBhvr>
                                    </p:animEffect>
                                  </p:childTnLst>
                                </p:cTn>
                              </p:par>
                            </p:childTnLst>
                          </p:cTn>
                        </p:par>
                        <p:par>
                          <p:cTn id="43" fill="hold">
                            <p:stCondLst>
                              <p:cond delay="5000"/>
                            </p:stCondLst>
                            <p:childTnLst>
                              <p:par>
                                <p:cTn id="44" presetID="22" presetClass="entr" presetSubtype="8" fill="hold" grpId="0" nodeType="after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left)">
                                      <p:cBhvr>
                                        <p:cTn id="46" dur="1000"/>
                                        <p:tgtEl>
                                          <p:spTgt spid="38"/>
                                        </p:tgtEl>
                                      </p:cBhvr>
                                    </p:animEffect>
                                  </p:childTnLst>
                                </p:cTn>
                              </p:par>
                            </p:childTnLst>
                          </p:cTn>
                        </p:par>
                        <p:par>
                          <p:cTn id="47" fill="hold">
                            <p:stCondLst>
                              <p:cond delay="6000"/>
                            </p:stCondLst>
                            <p:childTnLst>
                              <p:par>
                                <p:cTn id="48" presetID="22" presetClass="entr" presetSubtype="8" fill="hold" grpId="0" nodeType="after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1000"/>
                                        <p:tgtEl>
                                          <p:spTgt spid="39"/>
                                        </p:tgtEl>
                                      </p:cBhvr>
                                    </p:animEffect>
                                  </p:childTnLst>
                                </p:cTn>
                              </p:par>
                              <p:par>
                                <p:cTn id="51" presetID="22" presetClass="entr" presetSubtype="8" fill="hold" grpId="0" nodeType="withEffect">
                                  <p:stCondLst>
                                    <p:cond delay="0"/>
                                  </p:stCondLst>
                                  <p:childTnLst>
                                    <p:set>
                                      <p:cBhvr>
                                        <p:cTn id="52" dur="1" fill="hold">
                                          <p:stCondLst>
                                            <p:cond delay="0"/>
                                          </p:stCondLst>
                                        </p:cTn>
                                        <p:tgtEl>
                                          <p:spTgt spid="41"/>
                                        </p:tgtEl>
                                        <p:attrNameLst>
                                          <p:attrName>style.visibility</p:attrName>
                                        </p:attrNameLst>
                                      </p:cBhvr>
                                      <p:to>
                                        <p:strVal val="visible"/>
                                      </p:to>
                                    </p:set>
                                    <p:animEffect transition="in" filter="wipe(left)">
                                      <p:cBhvr>
                                        <p:cTn id="53" dur="1000"/>
                                        <p:tgtEl>
                                          <p:spTgt spid="41"/>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40"/>
                                        </p:tgtEl>
                                        <p:attrNameLst>
                                          <p:attrName>style.visibility</p:attrName>
                                        </p:attrNameLst>
                                      </p:cBhvr>
                                      <p:to>
                                        <p:strVal val="visible"/>
                                      </p:to>
                                    </p:set>
                                    <p:animEffect transition="in" filter="wipe(left)">
                                      <p:cBhvr>
                                        <p:cTn id="56"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p:bldP spid="18" grpId="0" bldLvl="0" animBg="1"/>
      <p:bldP spid="36" grpId="0" bldLvl="0" animBg="1"/>
      <p:bldP spid="37" grpId="0"/>
      <p:bldP spid="38" grpId="0" bldLvl="0" animBg="1"/>
      <p:bldP spid="39" grpId="0" bldLvl="0" animBg="1"/>
      <p:bldP spid="40" grpId="0" bldLvl="0" animBg="1"/>
      <p:bldP spid="41" grpId="0" bldLvl="0" animBg="1"/>
      <p:bldP spid="4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stretch>
            <a:fillRect/>
          </a:stretch>
        </p:blipFill>
        <p:spPr>
          <a:xfrm flipH="1">
            <a:off x="317204" y="3809507"/>
            <a:ext cx="5624674" cy="1173094"/>
          </a:xfrm>
          <a:prstGeom prst="rect">
            <a:avLst/>
          </a:prstGeom>
        </p:spPr>
      </p:pic>
      <p:sp>
        <p:nvSpPr>
          <p:cNvPr id="5" name="矩形 4" hidden="1"/>
          <p:cNvSpPr/>
          <p:nvPr/>
        </p:nvSpPr>
        <p:spPr>
          <a:xfrm>
            <a:off x="1" y="0"/>
            <a:ext cx="3744686" cy="5143500"/>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3" name="文本框 2"/>
          <p:cNvSpPr txBox="1"/>
          <p:nvPr/>
        </p:nvSpPr>
        <p:spPr>
          <a:xfrm>
            <a:off x="683569" y="629223"/>
            <a:ext cx="1402080" cy="829945"/>
          </a:xfrm>
          <a:prstGeom prst="rect">
            <a:avLst/>
          </a:prstGeom>
          <a:noFill/>
          <a:ln>
            <a:noFill/>
          </a:ln>
        </p:spPr>
        <p:txBody>
          <a:bodyPr wrap="none" rtlCol="0">
            <a:spAutoFit/>
          </a:bodyPr>
          <a:lstStyle/>
          <a:p>
            <a:r>
              <a:rPr lang="zh-CN" altLang="en-US" sz="4800" b="1" dirty="0">
                <a:solidFill>
                  <a:srgbClr val="FF0000"/>
                </a:solidFill>
                <a:latin typeface="Times New Roman" panose="02020603050405020304" pitchFamily="18" charset="0"/>
                <a:ea typeface="微软雅黑" panose="020B0503020204020204" pitchFamily="34" charset="-122"/>
              </a:rPr>
              <a:t>前言</a:t>
            </a:r>
          </a:p>
        </p:txBody>
      </p:sp>
      <p:sp>
        <p:nvSpPr>
          <p:cNvPr id="2" name="矩形 1"/>
          <p:cNvSpPr/>
          <p:nvPr/>
        </p:nvSpPr>
        <p:spPr>
          <a:xfrm>
            <a:off x="852170" y="2160270"/>
            <a:ext cx="7639700" cy="838691"/>
          </a:xfrm>
          <a:prstGeom prst="rect">
            <a:avLst/>
          </a:prstGeom>
          <a:ln>
            <a:noFill/>
          </a:ln>
        </p:spPr>
        <p:txBody>
          <a:bodyPr wrap="square">
            <a:spAutoFit/>
          </a:bodyPr>
          <a:lstStyle/>
          <a:p>
            <a:pPr indent="0" algn="just" fontAlgn="auto">
              <a:lnSpc>
                <a:spcPct val="100000"/>
              </a:lnSpc>
              <a:spcAft>
                <a:spcPts val="1500"/>
              </a:spcAft>
            </a:pPr>
            <a:r>
              <a:rPr lang="en-US" sz="1800" b="1" dirty="0">
                <a:latin typeface="Times New Roman" panose="02020603050405020304" pitchFamily="18" charset="0"/>
                <a:ea typeface="微软雅黑" panose="020B0503020204020204" pitchFamily="34" charset="-122"/>
              </a:rPr>
              <a:t>       </a:t>
            </a:r>
            <a:r>
              <a:rPr sz="1800" b="1" dirty="0">
                <a:latin typeface="Times New Roman" panose="02020603050405020304" pitchFamily="18" charset="0"/>
                <a:ea typeface="微软雅黑" panose="020B0503020204020204" pitchFamily="34" charset="-122"/>
              </a:rPr>
              <a:t>今年6</a:t>
            </a:r>
            <a:r>
              <a:rPr sz="1800" b="1">
                <a:latin typeface="Times New Roman" panose="02020603050405020304" pitchFamily="18" charset="0"/>
                <a:ea typeface="微软雅黑" panose="020B0503020204020204" pitchFamily="34" charset="-122"/>
              </a:rPr>
              <a:t>月是第</a:t>
            </a:r>
            <a:r>
              <a:rPr lang="en-US" altLang="zh-CN" sz="1800" b="1">
                <a:latin typeface="Times New Roman" panose="02020603050405020304" pitchFamily="18" charset="0"/>
                <a:ea typeface="微软雅黑" panose="020B0503020204020204" pitchFamily="34" charset="-122"/>
              </a:rPr>
              <a:t>25</a:t>
            </a:r>
            <a:r>
              <a:rPr lang="zh-CN" altLang="en-US" sz="1800" b="1">
                <a:latin typeface="Times New Roman" panose="02020603050405020304" pitchFamily="18" charset="0"/>
                <a:ea typeface="微软雅黑" panose="020B0503020204020204" pitchFamily="34" charset="-122"/>
              </a:rPr>
              <a:t>个</a:t>
            </a:r>
            <a:r>
              <a:rPr sz="1800" b="1" dirty="0" err="1">
                <a:latin typeface="Times New Roman" panose="02020603050405020304" pitchFamily="18" charset="0"/>
                <a:ea typeface="微软雅黑" panose="020B0503020204020204" pitchFamily="34" charset="-122"/>
              </a:rPr>
              <a:t>全国安全生产月</a:t>
            </a:r>
            <a:r>
              <a:rPr lang="zh-CN" sz="1800" b="1" dirty="0">
                <a:latin typeface="Times New Roman" panose="02020603050405020304" pitchFamily="18" charset="0"/>
                <a:ea typeface="微软雅黑" panose="020B0503020204020204" pitchFamily="34" charset="-122"/>
              </a:rPr>
              <a:t>，</a:t>
            </a:r>
            <a:r>
              <a:rPr sz="1800" b="1" dirty="0">
                <a:latin typeface="Times New Roman" panose="02020603050405020304" pitchFamily="18" charset="0"/>
                <a:ea typeface="微软雅黑" panose="020B0503020204020204" pitchFamily="34" charset="-122"/>
                <a:sym typeface="+mn-ea"/>
              </a:rPr>
              <a:t>6月16日为全国安全宣传咨询日。</a:t>
            </a:r>
            <a:endParaRPr sz="1800" b="1" dirty="0">
              <a:latin typeface="Times New Roman" panose="02020603050405020304" pitchFamily="18" charset="0"/>
              <a:ea typeface="微软雅黑" panose="020B0503020204020204" pitchFamily="34" charset="-122"/>
            </a:endParaRPr>
          </a:p>
          <a:p>
            <a:pPr indent="0" algn="just" fontAlgn="auto">
              <a:lnSpc>
                <a:spcPct val="100000"/>
              </a:lnSpc>
              <a:spcAft>
                <a:spcPts val="1500"/>
              </a:spcAft>
            </a:pPr>
            <a:r>
              <a:rPr sz="1800" b="1" dirty="0">
                <a:latin typeface="Times New Roman" panose="02020603050405020304" pitchFamily="18" charset="0"/>
                <a:ea typeface="微软雅黑" panose="020B0503020204020204" pitchFamily="34" charset="-122"/>
              </a:rPr>
              <a:t> </a:t>
            </a:r>
            <a:r>
              <a:rPr lang="en-US" sz="1800" b="1" dirty="0">
                <a:latin typeface="Times New Roman" panose="02020603050405020304" pitchFamily="18" charset="0"/>
                <a:ea typeface="微软雅黑" panose="020B0503020204020204" pitchFamily="34" charset="-122"/>
              </a:rPr>
              <a:t>      </a:t>
            </a:r>
            <a:r>
              <a:rPr lang="zh-CN" altLang="en-US" sz="1800" b="1" dirty="0">
                <a:latin typeface="Times New Roman" panose="02020603050405020304" pitchFamily="18" charset="0"/>
                <a:ea typeface="微软雅黑" panose="020B0503020204020204" pitchFamily="34" charset="-122"/>
              </a:rPr>
              <a:t>活动</a:t>
            </a:r>
            <a:r>
              <a:rPr sz="1800" b="1" dirty="0">
                <a:latin typeface="Times New Roman" panose="02020603050405020304" pitchFamily="18" charset="0"/>
                <a:ea typeface="微软雅黑" panose="020B0503020204020204" pitchFamily="34" charset="-122"/>
              </a:rPr>
              <a:t>主题是</a:t>
            </a:r>
            <a:r>
              <a:rPr lang="en-US" sz="1800" b="1" dirty="0">
                <a:latin typeface="Times New Roman" panose="02020603050405020304" pitchFamily="18" charset="0"/>
                <a:ea typeface="微软雅黑" panose="020B0503020204020204" pitchFamily="34" charset="-122"/>
                <a:sym typeface="+mn-ea"/>
              </a:rPr>
              <a:t>“</a:t>
            </a:r>
            <a:r>
              <a:rPr sz="1800" b="1" dirty="0">
                <a:latin typeface="Times New Roman" panose="02020603050405020304" pitchFamily="18" charset="0"/>
                <a:ea typeface="微软雅黑" panose="020B0503020204020204" pitchFamily="34" charset="-122"/>
              </a:rPr>
              <a:t>人人讲安全 </a:t>
            </a:r>
            <a:r>
              <a:rPr sz="1800" b="1" err="1">
                <a:latin typeface="Times New Roman" panose="02020603050405020304" pitchFamily="18" charset="0"/>
                <a:ea typeface="微软雅黑" panose="020B0503020204020204" pitchFamily="34" charset="-122"/>
              </a:rPr>
              <a:t>个个会应急</a:t>
            </a:r>
            <a:r>
              <a:rPr sz="1800" b="1">
                <a:latin typeface="Times New Roman" panose="02020603050405020304" pitchFamily="18" charset="0"/>
                <a:ea typeface="微软雅黑" panose="020B0503020204020204" pitchFamily="34" charset="-122"/>
              </a:rPr>
              <a:t>——</a:t>
            </a:r>
            <a:r>
              <a:rPr lang="zh-CN" altLang="en-US" sz="1800" b="1">
                <a:latin typeface="Times New Roman" panose="02020603050405020304" pitchFamily="18" charset="0"/>
                <a:ea typeface="微软雅黑" panose="020B0503020204020204" pitchFamily="34" charset="-122"/>
              </a:rPr>
              <a:t>排查整治风险隐患</a:t>
            </a:r>
            <a:r>
              <a:rPr lang="en-US" sz="1800" b="1" dirty="0">
                <a:latin typeface="Times New Roman" panose="02020603050405020304" pitchFamily="18" charset="0"/>
                <a:ea typeface="微软雅黑" panose="020B0503020204020204" pitchFamily="34" charset="-122"/>
                <a:sym typeface="+mn-ea"/>
              </a:rPr>
              <a:t>”</a:t>
            </a:r>
            <a:r>
              <a:rPr lang="zh-CN" altLang="en-US" sz="1800" b="1" dirty="0">
                <a:latin typeface="Times New Roman" panose="02020603050405020304" pitchFamily="18" charset="0"/>
                <a:ea typeface="微软雅黑" panose="020B0503020204020204" pitchFamily="34" charset="-122"/>
                <a:sym typeface="+mn-ea"/>
              </a:rPr>
              <a:t>。</a:t>
            </a:r>
          </a:p>
        </p:txBody>
      </p:sp>
      <p:sp>
        <p:nvSpPr>
          <p:cNvPr id="11" name="文本框 10"/>
          <p:cNvSpPr txBox="1"/>
          <p:nvPr/>
        </p:nvSpPr>
        <p:spPr>
          <a:xfrm>
            <a:off x="2004373" y="915829"/>
            <a:ext cx="1924050" cy="583565"/>
          </a:xfrm>
          <a:prstGeom prst="rect">
            <a:avLst/>
          </a:prstGeom>
          <a:noFill/>
          <a:ln>
            <a:noFill/>
          </a:ln>
        </p:spPr>
        <p:txBody>
          <a:bodyPr wrap="none" rtlCol="0">
            <a:spAutoFit/>
          </a:bodyPr>
          <a:lstStyle/>
          <a:p>
            <a:r>
              <a:rPr lang="en-US" altLang="zh-CN" sz="3200" b="1" dirty="0">
                <a:solidFill>
                  <a:srgbClr val="FF0000"/>
                </a:solidFill>
                <a:latin typeface="Times New Roman" panose="02020603050405020304" pitchFamily="18" charset="0"/>
                <a:ea typeface="微软雅黑" panose="020B0503020204020204" pitchFamily="34" charset="-122"/>
              </a:rPr>
              <a:t>Preface</a:t>
            </a:r>
          </a:p>
        </p:txBody>
      </p:sp>
      <p:cxnSp>
        <p:nvCxnSpPr>
          <p:cNvPr id="7" name="直接连接符 6"/>
          <p:cNvCxnSpPr/>
          <p:nvPr/>
        </p:nvCxnSpPr>
        <p:spPr>
          <a:xfrm>
            <a:off x="780237" y="1455798"/>
            <a:ext cx="744936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 name="图片 3" descr="红绸党建底边"/>
          <p:cNvPicPr>
            <a:picLocks noChangeAspect="1"/>
          </p:cNvPicPr>
          <p:nvPr/>
        </p:nvPicPr>
        <p:blipFill>
          <a:blip r:embed="rId5"/>
          <a:srcRect t="76346"/>
          <a:stretch>
            <a:fillRect/>
          </a:stretch>
        </p:blipFill>
        <p:spPr>
          <a:xfrm>
            <a:off x="635" y="4401820"/>
            <a:ext cx="9143365" cy="741680"/>
          </a:xfrm>
          <a:prstGeom prst="rect">
            <a:avLst/>
          </a:prstGeom>
        </p:spPr>
      </p:pic>
      <p:pic>
        <p:nvPicPr>
          <p:cNvPr id="8" name="图片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00102" y="3467009"/>
            <a:ext cx="2368062" cy="1591157"/>
          </a:xfrm>
          <a:prstGeom prst="rect">
            <a:avLst/>
          </a:prstGeom>
          <a:effectLst>
            <a:outerShdw blurRad="50800" dist="38100" dir="2700000" algn="tl" rotWithShape="0">
              <a:srgbClr val="246E88">
                <a:alpha val="36000"/>
              </a:srgbClr>
            </a:outerShdw>
          </a:effec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advTm="0">
        <p15:prstTrans prst="drap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750" fill="hold"/>
                                        <p:tgtEl>
                                          <p:spTgt spid="8"/>
                                        </p:tgtEl>
                                        <p:attrNameLst>
                                          <p:attrName>ppt_w</p:attrName>
                                        </p:attrNameLst>
                                      </p:cBhvr>
                                      <p:tavLst>
                                        <p:tav tm="0">
                                          <p:val>
                                            <p:fltVal val="0"/>
                                          </p:val>
                                        </p:tav>
                                        <p:tav tm="100000">
                                          <p:val>
                                            <p:strVal val="#ppt_w"/>
                                          </p:val>
                                        </p:tav>
                                      </p:tavLst>
                                    </p:anim>
                                    <p:anim calcmode="lin" valueType="num">
                                      <p:cBhvr>
                                        <p:cTn id="12" dur="750" fill="hold"/>
                                        <p:tgtEl>
                                          <p:spTgt spid="8"/>
                                        </p:tgtEl>
                                        <p:attrNameLst>
                                          <p:attrName>ppt_h</p:attrName>
                                        </p:attrNameLst>
                                      </p:cBhvr>
                                      <p:tavLst>
                                        <p:tav tm="0">
                                          <p:val>
                                            <p:fltVal val="0"/>
                                          </p:val>
                                        </p:tav>
                                        <p:tav tm="100000">
                                          <p:val>
                                            <p:strVal val="#ppt_h"/>
                                          </p:val>
                                        </p:tav>
                                      </p:tavLst>
                                    </p:anim>
                                    <p:animEffect transition="in" filter="fade">
                                      <p:cBhvr>
                                        <p:cTn id="13" dur="750"/>
                                        <p:tgtEl>
                                          <p:spTgt spid="8"/>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8"/>
                                        </p:tgtEl>
                                      </p:cBhvr>
                                    </p:animEffect>
                                    <p:animScale>
                                      <p:cBhvr>
                                        <p:cTn id="17" dur="250" fill="hold"/>
                                        <p:tgtEl>
                                          <p:spTgt spid="8"/>
                                        </p:tgtEl>
                                      </p:cBhvr>
                                      <p:by x="105000" y="105000"/>
                                    </p:animScale>
                                  </p:childTnLst>
                                </p:cTn>
                              </p:par>
                            </p:childTnLst>
                          </p:cTn>
                        </p:par>
                        <p:par>
                          <p:cTn id="18" fill="hold">
                            <p:stCondLst>
                              <p:cond delay="2000"/>
                            </p:stCondLst>
                            <p:childTnLst>
                              <p:par>
                                <p:cTn id="19" presetID="53" presetClass="entr" presetSubtype="16"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par>
                          <p:cTn id="28" fill="hold">
                            <p:stCondLst>
                              <p:cond delay="3000"/>
                            </p:stCondLst>
                            <p:childTnLst>
                              <p:par>
                                <p:cTn id="29" presetID="16" presetClass="entr" presetSubtype="21"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childTnLst>
                          </p:cTn>
                        </p:par>
                        <p:par>
                          <p:cTn id="32" fill="hold">
                            <p:stCondLst>
                              <p:cond delay="3500"/>
                            </p:stCondLst>
                            <p:childTnLst>
                              <p:par>
                                <p:cTn id="33" presetID="22" presetClass="entr" presetSubtype="1" fill="hold" grpId="0" nodeType="after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ipe(up)">
                                      <p:cBhvr>
                                        <p:cTn id="3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74013" y="124708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1682027" y="1308289"/>
            <a:ext cx="6769887" cy="337185"/>
          </a:xfrm>
          <a:prstGeom prst="rect">
            <a:avLst/>
          </a:prstGeom>
        </p:spPr>
        <p:txBody>
          <a:bodyPr wrap="square">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rPr>
              <a:t>四、明确乡镇人民政府以及街道办事处、开发区管理机构安全生产职责。</a:t>
            </a:r>
          </a:p>
        </p:txBody>
      </p:sp>
      <p:sp>
        <p:nvSpPr>
          <p:cNvPr id="18" name="矩形 17"/>
          <p:cNvSpPr/>
          <p:nvPr/>
        </p:nvSpPr>
        <p:spPr>
          <a:xfrm>
            <a:off x="866775" y="124708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3"/>
          <a:stretch>
            <a:fillRect/>
          </a:stretch>
        </p:blipFill>
        <p:spPr>
          <a:xfrm>
            <a:off x="990235" y="1337739"/>
            <a:ext cx="352303" cy="355724"/>
          </a:xfrm>
          <a:prstGeom prst="rect">
            <a:avLst/>
          </a:prstGeom>
        </p:spPr>
      </p:pic>
      <p:sp>
        <p:nvSpPr>
          <p:cNvPr id="16" name="矩形: 圆角 4"/>
          <p:cNvSpPr/>
          <p:nvPr/>
        </p:nvSpPr>
        <p:spPr>
          <a:xfrm>
            <a:off x="922422" y="2140890"/>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0" name="矩形 19"/>
          <p:cNvSpPr/>
          <p:nvPr/>
        </p:nvSpPr>
        <p:spPr>
          <a:xfrm>
            <a:off x="895350" y="2138314"/>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1</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1" name="矩形 20"/>
          <p:cNvSpPr/>
          <p:nvPr/>
        </p:nvSpPr>
        <p:spPr>
          <a:xfrm>
            <a:off x="1802341" y="2135832"/>
            <a:ext cx="6541560" cy="306705"/>
          </a:xfrm>
          <a:prstGeom prst="rect">
            <a:avLst/>
          </a:prstGeom>
        </p:spPr>
        <p:txBody>
          <a:bodyPr wrap="square">
            <a:spAutoFit/>
          </a:bodyPr>
          <a:lstStyle/>
          <a:p>
            <a:r>
              <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rPr>
              <a:t>乡镇街道是安全生产工作的重要基础，有必要在立法层面明确其安全生产职责，</a:t>
            </a:r>
          </a:p>
        </p:txBody>
      </p:sp>
      <p:sp>
        <p:nvSpPr>
          <p:cNvPr id="22" name="箭头: V 形 18"/>
          <p:cNvSpPr/>
          <p:nvPr/>
        </p:nvSpPr>
        <p:spPr>
          <a:xfrm>
            <a:off x="1469096" y="2169444"/>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23" name="矩形: 圆角 4"/>
          <p:cNvSpPr/>
          <p:nvPr/>
        </p:nvSpPr>
        <p:spPr>
          <a:xfrm>
            <a:off x="922422" y="2949236"/>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4" name="矩形 23"/>
          <p:cNvSpPr/>
          <p:nvPr/>
        </p:nvSpPr>
        <p:spPr>
          <a:xfrm>
            <a:off x="904276" y="2936537"/>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2</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5" name="矩形 24"/>
          <p:cNvSpPr/>
          <p:nvPr/>
        </p:nvSpPr>
        <p:spPr>
          <a:xfrm>
            <a:off x="1802341" y="2844204"/>
            <a:ext cx="6551035" cy="521970"/>
          </a:xfrm>
          <a:prstGeom prst="rect">
            <a:avLst/>
          </a:prstGeom>
        </p:spPr>
        <p:txBody>
          <a:bodyPr wrap="square">
            <a:spAutoFit/>
          </a:bodyPr>
          <a:lstStyle/>
          <a:p>
            <a:r>
              <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rPr>
              <a:t>同时，针对各地经济技术开发区、工业园区的安全监管体制不顺、监管人员配备不足、事故隐患集中、事故多发等突出问题，</a:t>
            </a:r>
          </a:p>
        </p:txBody>
      </p:sp>
      <p:sp>
        <p:nvSpPr>
          <p:cNvPr id="26" name="箭头: V 形 18"/>
          <p:cNvSpPr/>
          <p:nvPr/>
        </p:nvSpPr>
        <p:spPr>
          <a:xfrm>
            <a:off x="1469096" y="2977790"/>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27" name="矩形: 圆角 4"/>
          <p:cNvSpPr/>
          <p:nvPr/>
        </p:nvSpPr>
        <p:spPr>
          <a:xfrm>
            <a:off x="922422" y="3947968"/>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8" name="矩形 27"/>
          <p:cNvSpPr/>
          <p:nvPr/>
        </p:nvSpPr>
        <p:spPr>
          <a:xfrm>
            <a:off x="904276" y="3935269"/>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3</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9" name="矩形 28"/>
          <p:cNvSpPr/>
          <p:nvPr/>
        </p:nvSpPr>
        <p:spPr>
          <a:xfrm>
            <a:off x="1802341" y="3641742"/>
            <a:ext cx="6551035" cy="953135"/>
          </a:xfrm>
          <a:prstGeom prst="rect">
            <a:avLst/>
          </a:prstGeom>
        </p:spPr>
        <p:txBody>
          <a:bodyPr wrap="square">
            <a:spAutoFit/>
          </a:bodyPr>
          <a:lstStyle/>
          <a:p>
            <a:r>
              <a:rPr lang="zh-CN" altLang="en-US" sz="1400" b="1" dirty="0">
                <a:solidFill>
                  <a:schemeClr val="accent1"/>
                </a:solidFill>
                <a:latin typeface="Times New Roman" panose="02020603050405020304" pitchFamily="18" charset="0"/>
                <a:ea typeface="微软雅黑" panose="020B0503020204020204" pitchFamily="34" charset="-122"/>
              </a:rPr>
              <a:t>新</a:t>
            </a:r>
            <a:r>
              <a:rPr lang="en-US" altLang="zh-CN" sz="1400" b="1" dirty="0">
                <a:solidFill>
                  <a:schemeClr val="accent1"/>
                </a:solidFill>
                <a:latin typeface="Times New Roman" panose="02020603050405020304" pitchFamily="18" charset="0"/>
                <a:ea typeface="微软雅黑" panose="020B0503020204020204" pitchFamily="34" charset="-122"/>
              </a:rPr>
              <a:t>《</a:t>
            </a:r>
            <a:r>
              <a:rPr lang="zh-CN" altLang="en-US" sz="1400" b="1" dirty="0">
                <a:solidFill>
                  <a:schemeClr val="accent1"/>
                </a:solidFill>
                <a:latin typeface="Times New Roman" panose="02020603050405020304" pitchFamily="18" charset="0"/>
                <a:ea typeface="微软雅黑" panose="020B0503020204020204" pitchFamily="34" charset="-122"/>
              </a:rPr>
              <a:t>安全生产法</a:t>
            </a:r>
            <a:r>
              <a:rPr lang="en-US" altLang="zh-CN" sz="1400" b="1" dirty="0">
                <a:solidFill>
                  <a:schemeClr val="accent1"/>
                </a:solidFill>
                <a:latin typeface="Times New Roman" panose="02020603050405020304" pitchFamily="18" charset="0"/>
                <a:ea typeface="微软雅黑" panose="020B0503020204020204" pitchFamily="34" charset="-122"/>
              </a:rPr>
              <a:t>》</a:t>
            </a:r>
            <a:r>
              <a:rPr lang="zh-CN" altLang="en-US" sz="1400" b="1" dirty="0">
                <a:solidFill>
                  <a:schemeClr val="accent1"/>
                </a:solidFill>
                <a:latin typeface="Times New Roman" panose="02020603050405020304" pitchFamily="18" charset="0"/>
                <a:ea typeface="微软雅黑" panose="020B0503020204020204" pitchFamily="34" charset="-122"/>
              </a:rPr>
              <a:t>明确：</a:t>
            </a:r>
          </a:p>
          <a:p>
            <a:r>
              <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rPr>
              <a:t>乡、镇人民政府以及街道办事处、开发区管理机构等地方人民政府的派出机关应当按照职责，加强对本行政区域内生产经营单位安全生产状况的监督检查，协助上级人民政府有关部门依法履行安全生产监督管理职责。</a:t>
            </a:r>
          </a:p>
        </p:txBody>
      </p:sp>
      <p:sp>
        <p:nvSpPr>
          <p:cNvPr id="30" name="箭头: V 形 18"/>
          <p:cNvSpPr/>
          <p:nvPr/>
        </p:nvSpPr>
        <p:spPr>
          <a:xfrm>
            <a:off x="1469096" y="3976522"/>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p>
        </p:txBody>
      </p:sp>
    </p:spTree>
  </p:cSld>
  <p:clrMapOvr>
    <a:masterClrMapping/>
  </p:clrMapOvr>
  <mc:AlternateContent xmlns:mc="http://schemas.openxmlformats.org/markup-compatibility/2006" xmlns:p14="http://schemas.microsoft.com/office/powerpoint/2010/main">
    <mc:Choice Requires="p14">
      <p:transition spd="med" p14:dur="700" advTm="0">
        <p:fade/>
      </p:transition>
    </mc:Choice>
    <mc:Fallback xmlns="">
      <p:transition spd="med"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37" presetClass="entr" presetSubtype="0"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1000"/>
                                        <p:tgtEl>
                                          <p:spTgt spid="16"/>
                                        </p:tgtEl>
                                      </p:cBhvr>
                                    </p:animEffect>
                                    <p:anim calcmode="lin" valueType="num">
                                      <p:cBhvr>
                                        <p:cTn id="30" dur="1000" fill="hold"/>
                                        <p:tgtEl>
                                          <p:spTgt spid="16"/>
                                        </p:tgtEl>
                                        <p:attrNameLst>
                                          <p:attrName>ppt_x</p:attrName>
                                        </p:attrNameLst>
                                      </p:cBhvr>
                                      <p:tavLst>
                                        <p:tav tm="0">
                                          <p:val>
                                            <p:strVal val="#ppt_x"/>
                                          </p:val>
                                        </p:tav>
                                        <p:tav tm="100000">
                                          <p:val>
                                            <p:strVal val="#ppt_x"/>
                                          </p:val>
                                        </p:tav>
                                      </p:tavLst>
                                    </p:anim>
                                    <p:anim calcmode="lin" valueType="num">
                                      <p:cBhvr>
                                        <p:cTn id="31" dur="900" fill="hold"/>
                                        <p:tgtEl>
                                          <p:spTgt spid="16"/>
                                        </p:tgtEl>
                                        <p:attrNameLst>
                                          <p:attrName>ppt_y</p:attrName>
                                        </p:attrNameLst>
                                      </p:cBhvr>
                                      <p:tavLst>
                                        <p:tav tm="0">
                                          <p:val>
                                            <p:strVal val="#ppt_y+1"/>
                                          </p:val>
                                        </p:tav>
                                        <p:tav tm="100000">
                                          <p:val>
                                            <p:strVal val="#ppt_y-.03"/>
                                          </p:val>
                                        </p:tav>
                                      </p:tavLst>
                                    </p:anim>
                                    <p:anim calcmode="lin" valueType="num">
                                      <p:cBhvr>
                                        <p:cTn id="32" dur="1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33" fill="hold">
                            <p:stCondLst>
                              <p:cond delay="3000"/>
                            </p:stCondLst>
                            <p:childTnLst>
                              <p:par>
                                <p:cTn id="34" presetID="53" presetClass="entr" presetSubtype="16" fill="hold" grpId="0" nodeType="after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par>
                                <p:cTn id="39" presetID="22" presetClass="entr" presetSubtype="8" fill="hold" grpId="0" nodeType="withEffect">
                                  <p:stCondLst>
                                    <p:cond delay="500"/>
                                  </p:stCondLst>
                                  <p:childTnLst>
                                    <p:set>
                                      <p:cBhvr>
                                        <p:cTn id="40" dur="1" fill="hold">
                                          <p:stCondLst>
                                            <p:cond delay="0"/>
                                          </p:stCondLst>
                                        </p:cTn>
                                        <p:tgtEl>
                                          <p:spTgt spid="22"/>
                                        </p:tgtEl>
                                        <p:attrNameLst>
                                          <p:attrName>style.visibility</p:attrName>
                                        </p:attrNameLst>
                                      </p:cBhvr>
                                      <p:to>
                                        <p:strVal val="visible"/>
                                      </p:to>
                                    </p:set>
                                    <p:animEffect transition="in" filter="wipe(left)">
                                      <p:cBhvr>
                                        <p:cTn id="41" dur="500"/>
                                        <p:tgtEl>
                                          <p:spTgt spid="22"/>
                                        </p:tgtEl>
                                      </p:cBhvr>
                                    </p:animEffect>
                                  </p:childTnLst>
                                </p:cTn>
                              </p:par>
                            </p:childTnLst>
                          </p:cTn>
                        </p:par>
                        <p:par>
                          <p:cTn id="42" fill="hold">
                            <p:stCondLst>
                              <p:cond delay="3500"/>
                            </p:stCondLst>
                            <p:childTnLst>
                              <p:par>
                                <p:cTn id="43" presetID="42" presetClass="entr" presetSubtype="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1250"/>
                                        <p:tgtEl>
                                          <p:spTgt spid="21"/>
                                        </p:tgtEl>
                                      </p:cBhvr>
                                    </p:animEffect>
                                    <p:anim calcmode="lin" valueType="num">
                                      <p:cBhvr>
                                        <p:cTn id="46" dur="1250" fill="hold"/>
                                        <p:tgtEl>
                                          <p:spTgt spid="21"/>
                                        </p:tgtEl>
                                        <p:attrNameLst>
                                          <p:attrName>ppt_x</p:attrName>
                                        </p:attrNameLst>
                                      </p:cBhvr>
                                      <p:tavLst>
                                        <p:tav tm="0">
                                          <p:val>
                                            <p:strVal val="#ppt_x"/>
                                          </p:val>
                                        </p:tav>
                                        <p:tav tm="100000">
                                          <p:val>
                                            <p:strVal val="#ppt_x"/>
                                          </p:val>
                                        </p:tav>
                                      </p:tavLst>
                                    </p:anim>
                                    <p:anim calcmode="lin" valueType="num">
                                      <p:cBhvr>
                                        <p:cTn id="47" dur="1250" fill="hold"/>
                                        <p:tgtEl>
                                          <p:spTgt spid="21"/>
                                        </p:tgtEl>
                                        <p:attrNameLst>
                                          <p:attrName>ppt_y</p:attrName>
                                        </p:attrNameLst>
                                      </p:cBhvr>
                                      <p:tavLst>
                                        <p:tav tm="0">
                                          <p:val>
                                            <p:strVal val="#ppt_y+.1"/>
                                          </p:val>
                                        </p:tav>
                                        <p:tav tm="100000">
                                          <p:val>
                                            <p:strVal val="#ppt_y"/>
                                          </p:val>
                                        </p:tav>
                                      </p:tavLst>
                                    </p:anim>
                                  </p:childTnLst>
                                </p:cTn>
                              </p:par>
                            </p:childTnLst>
                          </p:cTn>
                        </p:par>
                        <p:par>
                          <p:cTn id="48" fill="hold">
                            <p:stCondLst>
                              <p:cond delay="5000"/>
                            </p:stCondLst>
                            <p:childTnLst>
                              <p:par>
                                <p:cTn id="49" presetID="37" presetClass="entr" presetSubtype="0" fill="hold" grpId="0" nodeType="after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fade">
                                      <p:cBhvr>
                                        <p:cTn id="51" dur="1000"/>
                                        <p:tgtEl>
                                          <p:spTgt spid="23"/>
                                        </p:tgtEl>
                                      </p:cBhvr>
                                    </p:animEffect>
                                    <p:anim calcmode="lin" valueType="num">
                                      <p:cBhvr>
                                        <p:cTn id="52" dur="1000" fill="hold"/>
                                        <p:tgtEl>
                                          <p:spTgt spid="23"/>
                                        </p:tgtEl>
                                        <p:attrNameLst>
                                          <p:attrName>ppt_x</p:attrName>
                                        </p:attrNameLst>
                                      </p:cBhvr>
                                      <p:tavLst>
                                        <p:tav tm="0">
                                          <p:val>
                                            <p:strVal val="#ppt_x"/>
                                          </p:val>
                                        </p:tav>
                                        <p:tav tm="100000">
                                          <p:val>
                                            <p:strVal val="#ppt_x"/>
                                          </p:val>
                                        </p:tav>
                                      </p:tavLst>
                                    </p:anim>
                                    <p:anim calcmode="lin" valueType="num">
                                      <p:cBhvr>
                                        <p:cTn id="53" dur="900" fill="hold"/>
                                        <p:tgtEl>
                                          <p:spTgt spid="23"/>
                                        </p:tgtEl>
                                        <p:attrNameLst>
                                          <p:attrName>ppt_y</p:attrName>
                                        </p:attrNameLst>
                                      </p:cBhvr>
                                      <p:tavLst>
                                        <p:tav tm="0">
                                          <p:val>
                                            <p:strVal val="#ppt_y+1"/>
                                          </p:val>
                                        </p:tav>
                                        <p:tav tm="100000">
                                          <p:val>
                                            <p:strVal val="#ppt_y-.03"/>
                                          </p:val>
                                        </p:tav>
                                      </p:tavLst>
                                    </p:anim>
                                    <p:anim calcmode="lin" valueType="num">
                                      <p:cBhvr>
                                        <p:cTn id="54" dur="1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55" fill="hold">
                            <p:stCondLst>
                              <p:cond delay="6000"/>
                            </p:stCondLst>
                            <p:childTnLst>
                              <p:par>
                                <p:cTn id="56" presetID="53" presetClass="entr" presetSubtype="16" fill="hold" grpId="0" nodeType="afterEffect">
                                  <p:stCondLst>
                                    <p:cond delay="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Effect transition="in" filter="fade">
                                      <p:cBhvr>
                                        <p:cTn id="60" dur="500"/>
                                        <p:tgtEl>
                                          <p:spTgt spid="24"/>
                                        </p:tgtEl>
                                      </p:cBhvr>
                                    </p:animEffect>
                                  </p:childTnLst>
                                </p:cTn>
                              </p:par>
                              <p:par>
                                <p:cTn id="61" presetID="22" presetClass="entr" presetSubtype="8" fill="hold" grpId="0" nodeType="withEffect">
                                  <p:stCondLst>
                                    <p:cond delay="500"/>
                                  </p:stCondLst>
                                  <p:childTnLst>
                                    <p:set>
                                      <p:cBhvr>
                                        <p:cTn id="62" dur="1" fill="hold">
                                          <p:stCondLst>
                                            <p:cond delay="0"/>
                                          </p:stCondLst>
                                        </p:cTn>
                                        <p:tgtEl>
                                          <p:spTgt spid="26"/>
                                        </p:tgtEl>
                                        <p:attrNameLst>
                                          <p:attrName>style.visibility</p:attrName>
                                        </p:attrNameLst>
                                      </p:cBhvr>
                                      <p:to>
                                        <p:strVal val="visible"/>
                                      </p:to>
                                    </p:set>
                                    <p:animEffect transition="in" filter="wipe(left)">
                                      <p:cBhvr>
                                        <p:cTn id="63" dur="500"/>
                                        <p:tgtEl>
                                          <p:spTgt spid="26"/>
                                        </p:tgtEl>
                                      </p:cBhvr>
                                    </p:animEffect>
                                  </p:childTnLst>
                                </p:cTn>
                              </p:par>
                            </p:childTnLst>
                          </p:cTn>
                        </p:par>
                        <p:par>
                          <p:cTn id="64" fill="hold">
                            <p:stCondLst>
                              <p:cond delay="6500"/>
                            </p:stCondLst>
                            <p:childTnLst>
                              <p:par>
                                <p:cTn id="65" presetID="42" presetClass="entr" presetSubtype="0" fill="hold" grpId="0" nodeType="after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fade">
                                      <p:cBhvr>
                                        <p:cTn id="67" dur="1250"/>
                                        <p:tgtEl>
                                          <p:spTgt spid="25"/>
                                        </p:tgtEl>
                                      </p:cBhvr>
                                    </p:animEffect>
                                    <p:anim calcmode="lin" valueType="num">
                                      <p:cBhvr>
                                        <p:cTn id="68" dur="1250" fill="hold"/>
                                        <p:tgtEl>
                                          <p:spTgt spid="25"/>
                                        </p:tgtEl>
                                        <p:attrNameLst>
                                          <p:attrName>ppt_x</p:attrName>
                                        </p:attrNameLst>
                                      </p:cBhvr>
                                      <p:tavLst>
                                        <p:tav tm="0">
                                          <p:val>
                                            <p:strVal val="#ppt_x"/>
                                          </p:val>
                                        </p:tav>
                                        <p:tav tm="100000">
                                          <p:val>
                                            <p:strVal val="#ppt_x"/>
                                          </p:val>
                                        </p:tav>
                                      </p:tavLst>
                                    </p:anim>
                                    <p:anim calcmode="lin" valueType="num">
                                      <p:cBhvr>
                                        <p:cTn id="69" dur="1250" fill="hold"/>
                                        <p:tgtEl>
                                          <p:spTgt spid="25"/>
                                        </p:tgtEl>
                                        <p:attrNameLst>
                                          <p:attrName>ppt_y</p:attrName>
                                        </p:attrNameLst>
                                      </p:cBhvr>
                                      <p:tavLst>
                                        <p:tav tm="0">
                                          <p:val>
                                            <p:strVal val="#ppt_y+.1"/>
                                          </p:val>
                                        </p:tav>
                                        <p:tav tm="100000">
                                          <p:val>
                                            <p:strVal val="#ppt_y"/>
                                          </p:val>
                                        </p:tav>
                                      </p:tavLst>
                                    </p:anim>
                                  </p:childTnLst>
                                </p:cTn>
                              </p:par>
                            </p:childTnLst>
                          </p:cTn>
                        </p:par>
                        <p:par>
                          <p:cTn id="70" fill="hold">
                            <p:stCondLst>
                              <p:cond delay="8000"/>
                            </p:stCondLst>
                            <p:childTnLst>
                              <p:par>
                                <p:cTn id="71" presetID="37" presetClass="entr" presetSubtype="0" fill="hold" grpId="0" nodeType="after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fade">
                                      <p:cBhvr>
                                        <p:cTn id="73" dur="1000"/>
                                        <p:tgtEl>
                                          <p:spTgt spid="27"/>
                                        </p:tgtEl>
                                      </p:cBhvr>
                                    </p:animEffect>
                                    <p:anim calcmode="lin" valueType="num">
                                      <p:cBhvr>
                                        <p:cTn id="74" dur="1000" fill="hold"/>
                                        <p:tgtEl>
                                          <p:spTgt spid="27"/>
                                        </p:tgtEl>
                                        <p:attrNameLst>
                                          <p:attrName>ppt_x</p:attrName>
                                        </p:attrNameLst>
                                      </p:cBhvr>
                                      <p:tavLst>
                                        <p:tav tm="0">
                                          <p:val>
                                            <p:strVal val="#ppt_x"/>
                                          </p:val>
                                        </p:tav>
                                        <p:tav tm="100000">
                                          <p:val>
                                            <p:strVal val="#ppt_x"/>
                                          </p:val>
                                        </p:tav>
                                      </p:tavLst>
                                    </p:anim>
                                    <p:anim calcmode="lin" valueType="num">
                                      <p:cBhvr>
                                        <p:cTn id="75" dur="900" fill="hold"/>
                                        <p:tgtEl>
                                          <p:spTgt spid="27"/>
                                        </p:tgtEl>
                                        <p:attrNameLst>
                                          <p:attrName>ppt_y</p:attrName>
                                        </p:attrNameLst>
                                      </p:cBhvr>
                                      <p:tavLst>
                                        <p:tav tm="0">
                                          <p:val>
                                            <p:strVal val="#ppt_y+1"/>
                                          </p:val>
                                        </p:tav>
                                        <p:tav tm="100000">
                                          <p:val>
                                            <p:strVal val="#ppt_y-.03"/>
                                          </p:val>
                                        </p:tav>
                                      </p:tavLst>
                                    </p:anim>
                                    <p:anim calcmode="lin" valueType="num">
                                      <p:cBhvr>
                                        <p:cTn id="76" dur="1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77" fill="hold">
                            <p:stCondLst>
                              <p:cond delay="9000"/>
                            </p:stCondLst>
                            <p:childTnLst>
                              <p:par>
                                <p:cTn id="78" presetID="53" presetClass="entr" presetSubtype="16" fill="hold" grpId="0" nodeType="afterEffect">
                                  <p:stCondLst>
                                    <p:cond delay="0"/>
                                  </p:stCondLst>
                                  <p:childTnLst>
                                    <p:set>
                                      <p:cBhvr>
                                        <p:cTn id="79" dur="1" fill="hold">
                                          <p:stCondLst>
                                            <p:cond delay="0"/>
                                          </p:stCondLst>
                                        </p:cTn>
                                        <p:tgtEl>
                                          <p:spTgt spid="28"/>
                                        </p:tgtEl>
                                        <p:attrNameLst>
                                          <p:attrName>style.visibility</p:attrName>
                                        </p:attrNameLst>
                                      </p:cBhvr>
                                      <p:to>
                                        <p:strVal val="visible"/>
                                      </p:to>
                                    </p:set>
                                    <p:anim calcmode="lin" valueType="num">
                                      <p:cBhvr>
                                        <p:cTn id="80" dur="500" fill="hold"/>
                                        <p:tgtEl>
                                          <p:spTgt spid="28"/>
                                        </p:tgtEl>
                                        <p:attrNameLst>
                                          <p:attrName>ppt_w</p:attrName>
                                        </p:attrNameLst>
                                      </p:cBhvr>
                                      <p:tavLst>
                                        <p:tav tm="0">
                                          <p:val>
                                            <p:fltVal val="0"/>
                                          </p:val>
                                        </p:tav>
                                        <p:tav tm="100000">
                                          <p:val>
                                            <p:strVal val="#ppt_w"/>
                                          </p:val>
                                        </p:tav>
                                      </p:tavLst>
                                    </p:anim>
                                    <p:anim calcmode="lin" valueType="num">
                                      <p:cBhvr>
                                        <p:cTn id="81" dur="500" fill="hold"/>
                                        <p:tgtEl>
                                          <p:spTgt spid="28"/>
                                        </p:tgtEl>
                                        <p:attrNameLst>
                                          <p:attrName>ppt_h</p:attrName>
                                        </p:attrNameLst>
                                      </p:cBhvr>
                                      <p:tavLst>
                                        <p:tav tm="0">
                                          <p:val>
                                            <p:fltVal val="0"/>
                                          </p:val>
                                        </p:tav>
                                        <p:tav tm="100000">
                                          <p:val>
                                            <p:strVal val="#ppt_h"/>
                                          </p:val>
                                        </p:tav>
                                      </p:tavLst>
                                    </p:anim>
                                    <p:animEffect transition="in" filter="fade">
                                      <p:cBhvr>
                                        <p:cTn id="82" dur="500"/>
                                        <p:tgtEl>
                                          <p:spTgt spid="28"/>
                                        </p:tgtEl>
                                      </p:cBhvr>
                                    </p:animEffect>
                                  </p:childTnLst>
                                </p:cTn>
                              </p:par>
                              <p:par>
                                <p:cTn id="83" presetID="22" presetClass="entr" presetSubtype="8" fill="hold" grpId="0" nodeType="withEffect">
                                  <p:stCondLst>
                                    <p:cond delay="500"/>
                                  </p:stCondLst>
                                  <p:childTnLst>
                                    <p:set>
                                      <p:cBhvr>
                                        <p:cTn id="84" dur="1" fill="hold">
                                          <p:stCondLst>
                                            <p:cond delay="0"/>
                                          </p:stCondLst>
                                        </p:cTn>
                                        <p:tgtEl>
                                          <p:spTgt spid="30"/>
                                        </p:tgtEl>
                                        <p:attrNameLst>
                                          <p:attrName>style.visibility</p:attrName>
                                        </p:attrNameLst>
                                      </p:cBhvr>
                                      <p:to>
                                        <p:strVal val="visible"/>
                                      </p:to>
                                    </p:set>
                                    <p:animEffect transition="in" filter="wipe(left)">
                                      <p:cBhvr>
                                        <p:cTn id="85" dur="500"/>
                                        <p:tgtEl>
                                          <p:spTgt spid="30"/>
                                        </p:tgtEl>
                                      </p:cBhvr>
                                    </p:animEffect>
                                  </p:childTnLst>
                                </p:cTn>
                              </p:par>
                            </p:childTnLst>
                          </p:cTn>
                        </p:par>
                        <p:par>
                          <p:cTn id="86" fill="hold">
                            <p:stCondLst>
                              <p:cond delay="9500"/>
                            </p:stCondLst>
                            <p:childTnLst>
                              <p:par>
                                <p:cTn id="87" presetID="42" presetClass="entr" presetSubtype="0" fill="hold" grpId="0" nodeType="afterEffect">
                                  <p:stCondLst>
                                    <p:cond delay="0"/>
                                  </p:stCondLst>
                                  <p:childTnLst>
                                    <p:set>
                                      <p:cBhvr>
                                        <p:cTn id="88" dur="1" fill="hold">
                                          <p:stCondLst>
                                            <p:cond delay="0"/>
                                          </p:stCondLst>
                                        </p:cTn>
                                        <p:tgtEl>
                                          <p:spTgt spid="29"/>
                                        </p:tgtEl>
                                        <p:attrNameLst>
                                          <p:attrName>style.visibility</p:attrName>
                                        </p:attrNameLst>
                                      </p:cBhvr>
                                      <p:to>
                                        <p:strVal val="visible"/>
                                      </p:to>
                                    </p:set>
                                    <p:animEffect transition="in" filter="fade">
                                      <p:cBhvr>
                                        <p:cTn id="89" dur="1250"/>
                                        <p:tgtEl>
                                          <p:spTgt spid="29"/>
                                        </p:tgtEl>
                                      </p:cBhvr>
                                    </p:animEffect>
                                    <p:anim calcmode="lin" valueType="num">
                                      <p:cBhvr>
                                        <p:cTn id="90" dur="1250" fill="hold"/>
                                        <p:tgtEl>
                                          <p:spTgt spid="29"/>
                                        </p:tgtEl>
                                        <p:attrNameLst>
                                          <p:attrName>ppt_x</p:attrName>
                                        </p:attrNameLst>
                                      </p:cBhvr>
                                      <p:tavLst>
                                        <p:tav tm="0">
                                          <p:val>
                                            <p:strVal val="#ppt_x"/>
                                          </p:val>
                                        </p:tav>
                                        <p:tav tm="100000">
                                          <p:val>
                                            <p:strVal val="#ppt_x"/>
                                          </p:val>
                                        </p:tav>
                                      </p:tavLst>
                                    </p:anim>
                                    <p:anim calcmode="lin" valueType="num">
                                      <p:cBhvr>
                                        <p:cTn id="91" dur="12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p:bldP spid="18" grpId="0" bldLvl="0" animBg="1"/>
      <p:bldP spid="16" grpId="0" bldLvl="0" animBg="1"/>
      <p:bldP spid="20" grpId="0"/>
      <p:bldP spid="21" grpId="0"/>
      <p:bldP spid="22" grpId="0" bldLvl="0" animBg="1"/>
      <p:bldP spid="23" grpId="0" bldLvl="0" animBg="1"/>
      <p:bldP spid="24" grpId="0"/>
      <p:bldP spid="25" grpId="0"/>
      <p:bldP spid="26" grpId="0" bldLvl="0" animBg="1"/>
      <p:bldP spid="27" grpId="0" bldLvl="0" animBg="1"/>
      <p:bldP spid="28" grpId="0"/>
      <p:bldP spid="29" grpId="0"/>
      <p:bldP spid="30" grpId="0" bldLvl="0" animBg="1"/>
      <p:bldP spid="3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74013" y="124708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1574013" y="1317333"/>
            <a:ext cx="6769887" cy="368300"/>
          </a:xfrm>
          <a:prstGeom prst="rect">
            <a:avLst/>
          </a:prstGeom>
        </p:spPr>
        <p:txBody>
          <a:bodyPr wrap="square">
            <a:spAutoFit/>
          </a:bodyPr>
          <a:lstStyle/>
          <a:p>
            <a:pPr algn="ctr"/>
            <a:r>
              <a:rPr lang="zh-CN" altLang="en-US" sz="1800" b="1" dirty="0">
                <a:solidFill>
                  <a:srgbClr val="FFFF00"/>
                </a:solidFill>
                <a:latin typeface="Times New Roman" panose="02020603050405020304" pitchFamily="18" charset="0"/>
                <a:ea typeface="微软雅黑" panose="020B0503020204020204" pitchFamily="34" charset="-122"/>
              </a:rPr>
              <a:t>五、进一步强化生产经营单位的安全生产主体责任。</a:t>
            </a:r>
          </a:p>
        </p:txBody>
      </p:sp>
      <p:sp>
        <p:nvSpPr>
          <p:cNvPr id="18" name="矩形 17"/>
          <p:cNvSpPr/>
          <p:nvPr/>
        </p:nvSpPr>
        <p:spPr>
          <a:xfrm>
            <a:off x="866775" y="124708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3"/>
          <a:stretch>
            <a:fillRect/>
          </a:stretch>
        </p:blipFill>
        <p:spPr>
          <a:xfrm>
            <a:off x="990235" y="1337739"/>
            <a:ext cx="352303" cy="355724"/>
          </a:xfrm>
          <a:prstGeom prst="rect">
            <a:avLst/>
          </a:prstGeom>
        </p:spPr>
      </p:pic>
      <p:sp>
        <p:nvSpPr>
          <p:cNvPr id="31" name="矩形 30"/>
          <p:cNvSpPr/>
          <p:nvPr/>
        </p:nvSpPr>
        <p:spPr>
          <a:xfrm>
            <a:off x="866774" y="1869994"/>
            <a:ext cx="7477125" cy="533400"/>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965" algn="l" defTabSz="1218565" rtl="0" eaLnBrk="1" latinLnBrk="0" hangingPunct="1">
              <a:defRPr sz="2400" kern="1200">
                <a:solidFill>
                  <a:schemeClr val="tx1"/>
                </a:solidFill>
                <a:latin typeface="+mn-lt"/>
                <a:ea typeface="+mn-ea"/>
                <a:cs typeface="+mn-cs"/>
              </a:defRPr>
            </a:lvl7pPr>
            <a:lvl8pPr marL="4266565" algn="l" defTabSz="1218565" rtl="0" eaLnBrk="1" latinLnBrk="0" hangingPunct="1">
              <a:defRPr sz="2400" kern="1200">
                <a:solidFill>
                  <a:schemeClr val="tx1"/>
                </a:solidFill>
                <a:latin typeface="+mn-lt"/>
                <a:ea typeface="+mn-ea"/>
                <a:cs typeface="+mn-cs"/>
              </a:defRPr>
            </a:lvl8pPr>
            <a:lvl9pPr marL="4876165" algn="l" defTabSz="1218565" rtl="0" eaLnBrk="1" latinLnBrk="0" hangingPunct="1">
              <a:defRPr sz="2400" kern="1200">
                <a:solidFill>
                  <a:schemeClr val="tx1"/>
                </a:solidFill>
                <a:latin typeface="+mn-lt"/>
                <a:ea typeface="+mn-ea"/>
                <a:cs typeface="+mn-cs"/>
              </a:defRPr>
            </a:lvl9pPr>
          </a:lstStyle>
          <a:p>
            <a:pPr fontAlgn="auto">
              <a:lnSpc>
                <a:spcPct val="120000"/>
              </a:lnSpc>
            </a:pPr>
            <a:r>
              <a:rPr lang="zh-CN" altLang="en-US" sz="1200" b="1" dirty="0">
                <a:solidFill>
                  <a:schemeClr val="tx1">
                    <a:lumMod val="75000"/>
                    <a:lumOff val="25000"/>
                  </a:schemeClr>
                </a:solidFill>
                <a:latin typeface="Times New Roman" panose="02020603050405020304" pitchFamily="18" charset="0"/>
                <a:ea typeface="微软雅黑" panose="020B0503020204020204" pitchFamily="34" charset="-122"/>
              </a:rPr>
              <a:t>做好安全生产工作，落实生产经营单位主体责任是根本。新</a:t>
            </a:r>
            <a:r>
              <a:rPr lang="en-US" altLang="zh-CN" sz="1200" b="1" dirty="0">
                <a:solidFill>
                  <a:schemeClr val="tx1">
                    <a:lumMod val="75000"/>
                    <a:lumOff val="25000"/>
                  </a:schemeClr>
                </a:solidFill>
                <a:latin typeface="Times New Roman" panose="02020603050405020304" pitchFamily="18" charset="0"/>
                <a:ea typeface="微软雅黑" panose="020B0503020204020204" pitchFamily="34" charset="-122"/>
              </a:rPr>
              <a:t>《</a:t>
            </a:r>
            <a:r>
              <a:rPr lang="zh-CN" altLang="en-US" sz="1200" b="1" dirty="0">
                <a:solidFill>
                  <a:schemeClr val="tx1">
                    <a:lumMod val="75000"/>
                    <a:lumOff val="25000"/>
                  </a:schemeClr>
                </a:solidFill>
                <a:latin typeface="Times New Roman" panose="02020603050405020304" pitchFamily="18" charset="0"/>
                <a:ea typeface="微软雅黑" panose="020B0503020204020204" pitchFamily="34" charset="-122"/>
              </a:rPr>
              <a:t>安全生产法</a:t>
            </a:r>
            <a:r>
              <a:rPr lang="en-US" altLang="zh-CN" sz="1200" b="1" dirty="0">
                <a:solidFill>
                  <a:schemeClr val="tx1">
                    <a:lumMod val="75000"/>
                    <a:lumOff val="25000"/>
                  </a:schemeClr>
                </a:solidFill>
                <a:latin typeface="Times New Roman" panose="02020603050405020304" pitchFamily="18" charset="0"/>
                <a:ea typeface="微软雅黑" panose="020B0503020204020204" pitchFamily="34" charset="-122"/>
              </a:rPr>
              <a:t>》</a:t>
            </a:r>
            <a:r>
              <a:rPr lang="zh-CN" altLang="en-US" sz="1200" b="1" dirty="0">
                <a:solidFill>
                  <a:schemeClr val="tx1">
                    <a:lumMod val="75000"/>
                    <a:lumOff val="25000"/>
                  </a:schemeClr>
                </a:solidFill>
                <a:latin typeface="Times New Roman" panose="02020603050405020304" pitchFamily="18" charset="0"/>
                <a:ea typeface="微软雅黑" panose="020B0503020204020204" pitchFamily="34" charset="-122"/>
              </a:rPr>
              <a:t>把明确安全责任、发挥生产经营单位安全生产管理机构和安全生产管理人员作用作为一项重要内容，作出四个方面的重要规定：</a:t>
            </a:r>
            <a:endParaRPr lang="en-US" altLang="zh-CN" sz="1200" b="1"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38" name="矩形: 圆角 4"/>
          <p:cNvSpPr/>
          <p:nvPr/>
        </p:nvSpPr>
        <p:spPr>
          <a:xfrm>
            <a:off x="914382" y="2410713"/>
            <a:ext cx="836487" cy="558921"/>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rgbClr val="FFFF00"/>
              </a:solidFill>
              <a:latin typeface="Noto Sans S Chinese Bold" panose="020B0800000000000000" pitchFamily="34" charset="-122"/>
              <a:ea typeface="Noto Sans S Chinese Bold" panose="020B0800000000000000" pitchFamily="34" charset="-122"/>
            </a:endParaRPr>
          </a:p>
        </p:txBody>
      </p:sp>
      <p:sp>
        <p:nvSpPr>
          <p:cNvPr id="39" name="矩形 38"/>
          <p:cNvSpPr/>
          <p:nvPr/>
        </p:nvSpPr>
        <p:spPr>
          <a:xfrm>
            <a:off x="882657" y="2503177"/>
            <a:ext cx="875239" cy="337185"/>
          </a:xfrm>
          <a:prstGeom prst="rect">
            <a:avLst/>
          </a:prstGeom>
        </p:spPr>
        <p:txBody>
          <a:bodyPr wrap="square">
            <a:spAutoFit/>
          </a:bodyPr>
          <a:lstStyle/>
          <a:p>
            <a:pPr algn="ctr"/>
            <a:r>
              <a:rPr lang="zh-CN" altLang="en-US" sz="1600" b="1" spc="150" dirty="0">
                <a:solidFill>
                  <a:srgbClr val="FFFF00"/>
                </a:solidFill>
                <a:latin typeface="Times New Roman" panose="02020603050405020304" pitchFamily="18" charset="0"/>
                <a:ea typeface="微软雅黑" panose="020B0503020204020204" pitchFamily="34" charset="-122"/>
              </a:rPr>
              <a:t>明确</a:t>
            </a:r>
          </a:p>
        </p:txBody>
      </p:sp>
      <p:sp>
        <p:nvSpPr>
          <p:cNvPr id="40" name="矩形: 圆角 4"/>
          <p:cNvSpPr/>
          <p:nvPr/>
        </p:nvSpPr>
        <p:spPr>
          <a:xfrm>
            <a:off x="910285" y="3071269"/>
            <a:ext cx="836487" cy="558921"/>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Noto Sans S Chinese Bold" panose="020B0800000000000000" pitchFamily="34" charset="-122"/>
              <a:ea typeface="Noto Sans S Chinese Bold" panose="020B0800000000000000" pitchFamily="34" charset="-122"/>
            </a:endParaRPr>
          </a:p>
        </p:txBody>
      </p:sp>
      <p:sp>
        <p:nvSpPr>
          <p:cNvPr id="41" name="矩形 40"/>
          <p:cNvSpPr/>
          <p:nvPr/>
        </p:nvSpPr>
        <p:spPr>
          <a:xfrm>
            <a:off x="895339" y="3167716"/>
            <a:ext cx="880195" cy="337185"/>
          </a:xfrm>
          <a:prstGeom prst="rect">
            <a:avLst/>
          </a:prstGeom>
        </p:spPr>
        <p:txBody>
          <a:bodyPr wrap="square">
            <a:spAutoFit/>
          </a:bodyPr>
          <a:lstStyle/>
          <a:p>
            <a:pPr algn="ctr"/>
            <a:r>
              <a:rPr lang="zh-CN" altLang="en-US" sz="1600" b="1" spc="150" dirty="0">
                <a:solidFill>
                  <a:srgbClr val="FFFF00"/>
                </a:solidFill>
                <a:latin typeface="Times New Roman" panose="02020603050405020304" pitchFamily="18" charset="0"/>
                <a:ea typeface="微软雅黑" panose="020B0503020204020204" pitchFamily="34" charset="-122"/>
              </a:rPr>
              <a:t>明确</a:t>
            </a:r>
          </a:p>
        </p:txBody>
      </p:sp>
      <p:sp>
        <p:nvSpPr>
          <p:cNvPr id="44" name="矩形: 圆角 4"/>
          <p:cNvSpPr/>
          <p:nvPr/>
        </p:nvSpPr>
        <p:spPr>
          <a:xfrm>
            <a:off x="1835567" y="2402206"/>
            <a:ext cx="6508332" cy="558921"/>
          </a:xfrm>
          <a:prstGeom prst="roundRect">
            <a:avLst/>
          </a:prstGeom>
          <a:noFill/>
          <a:ln w="127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rgbClr val="FFFF00"/>
              </a:solidFill>
              <a:latin typeface="Noto Sans S Chinese Bold" panose="020B0800000000000000" pitchFamily="34" charset="-122"/>
              <a:ea typeface="Noto Sans S Chinese Bold" panose="020B0800000000000000" pitchFamily="34" charset="-122"/>
            </a:endParaRPr>
          </a:p>
        </p:txBody>
      </p:sp>
      <p:sp>
        <p:nvSpPr>
          <p:cNvPr id="45" name="矩形 44"/>
          <p:cNvSpPr/>
          <p:nvPr/>
        </p:nvSpPr>
        <p:spPr>
          <a:xfrm>
            <a:off x="1941906" y="2447045"/>
            <a:ext cx="6396721" cy="460375"/>
          </a:xfrm>
          <a:prstGeom prst="rect">
            <a:avLst/>
          </a:prstGeom>
        </p:spPr>
        <p:txBody>
          <a:bodyPr wrap="square">
            <a:spAutoFit/>
          </a:bodyPr>
          <a:lstStyle/>
          <a:p>
            <a:r>
              <a:rPr lang="zh-CN" altLang="en-US" sz="1200" spc="150" dirty="0">
                <a:solidFill>
                  <a:schemeClr val="tx1">
                    <a:lumMod val="65000"/>
                    <a:lumOff val="35000"/>
                  </a:schemeClr>
                </a:solidFill>
                <a:latin typeface="Times New Roman" panose="02020603050405020304" pitchFamily="18" charset="0"/>
                <a:ea typeface="微软雅黑" panose="020B0503020204020204" pitchFamily="34" charset="-122"/>
              </a:rPr>
              <a:t>一是明确委托规定的机构提供安全生产技术、管理服务的，保证安全生产的责任仍然由本单位负责；</a:t>
            </a:r>
          </a:p>
        </p:txBody>
      </p:sp>
      <p:sp>
        <p:nvSpPr>
          <p:cNvPr id="46" name="矩形: 圆角 4"/>
          <p:cNvSpPr/>
          <p:nvPr/>
        </p:nvSpPr>
        <p:spPr>
          <a:xfrm>
            <a:off x="1858324" y="3082596"/>
            <a:ext cx="6508332" cy="558921"/>
          </a:xfrm>
          <a:prstGeom prst="roundRect">
            <a:avLst/>
          </a:prstGeom>
          <a:noFill/>
          <a:ln w="127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Noto Sans S Chinese Bold" panose="020B0800000000000000" pitchFamily="34" charset="-122"/>
              <a:ea typeface="Noto Sans S Chinese Bold" panose="020B0800000000000000" pitchFamily="34" charset="-122"/>
            </a:endParaRPr>
          </a:p>
        </p:txBody>
      </p:sp>
      <p:sp>
        <p:nvSpPr>
          <p:cNvPr id="47" name="矩形 46"/>
          <p:cNvSpPr/>
          <p:nvPr/>
        </p:nvSpPr>
        <p:spPr>
          <a:xfrm>
            <a:off x="1981200" y="3131418"/>
            <a:ext cx="6385456" cy="460375"/>
          </a:xfrm>
          <a:prstGeom prst="rect">
            <a:avLst/>
          </a:prstGeom>
        </p:spPr>
        <p:txBody>
          <a:bodyPr wrap="square">
            <a:spAutoFit/>
          </a:bodyPr>
          <a:lstStyle/>
          <a:p>
            <a:r>
              <a:rPr lang="zh-CN" altLang="en-US" sz="1200" spc="150" dirty="0">
                <a:solidFill>
                  <a:schemeClr val="tx1">
                    <a:lumMod val="65000"/>
                    <a:lumOff val="35000"/>
                  </a:schemeClr>
                </a:solidFill>
                <a:latin typeface="Times New Roman" panose="02020603050405020304" pitchFamily="18" charset="0"/>
                <a:ea typeface="微软雅黑" panose="020B0503020204020204" pitchFamily="34" charset="-122"/>
              </a:rPr>
              <a:t>二是明确生产经营单位的安全生产责任制的内容，规定生产经营单位应当建立相应的机制，加强对安全生产责任制落实情况的监督考核；</a:t>
            </a:r>
          </a:p>
        </p:txBody>
      </p:sp>
      <p:sp>
        <p:nvSpPr>
          <p:cNvPr id="48" name="矩形: 圆角 4"/>
          <p:cNvSpPr/>
          <p:nvPr/>
        </p:nvSpPr>
        <p:spPr>
          <a:xfrm>
            <a:off x="898499" y="3783331"/>
            <a:ext cx="836487" cy="558921"/>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rgbClr val="FFFF00"/>
              </a:solidFill>
              <a:latin typeface="Noto Sans S Chinese Bold" panose="020B0800000000000000" pitchFamily="34" charset="-122"/>
              <a:ea typeface="Noto Sans S Chinese Bold" panose="020B0800000000000000" pitchFamily="34" charset="-122"/>
            </a:endParaRPr>
          </a:p>
        </p:txBody>
      </p:sp>
      <p:sp>
        <p:nvSpPr>
          <p:cNvPr id="49" name="矩形 48"/>
          <p:cNvSpPr/>
          <p:nvPr/>
        </p:nvSpPr>
        <p:spPr>
          <a:xfrm>
            <a:off x="866774" y="3875795"/>
            <a:ext cx="875239" cy="337185"/>
          </a:xfrm>
          <a:prstGeom prst="rect">
            <a:avLst/>
          </a:prstGeom>
        </p:spPr>
        <p:txBody>
          <a:bodyPr wrap="square">
            <a:spAutoFit/>
          </a:bodyPr>
          <a:lstStyle/>
          <a:p>
            <a:pPr algn="ctr"/>
            <a:r>
              <a:rPr lang="zh-CN" altLang="en-US" sz="1600" b="1" spc="150" dirty="0">
                <a:solidFill>
                  <a:srgbClr val="FFFF00"/>
                </a:solidFill>
                <a:latin typeface="Times New Roman" panose="02020603050405020304" pitchFamily="18" charset="0"/>
                <a:ea typeface="微软雅黑" panose="020B0503020204020204" pitchFamily="34" charset="-122"/>
              </a:rPr>
              <a:t>明确</a:t>
            </a:r>
          </a:p>
        </p:txBody>
      </p:sp>
      <p:sp>
        <p:nvSpPr>
          <p:cNvPr id="50" name="矩形: 圆角 4"/>
          <p:cNvSpPr/>
          <p:nvPr/>
        </p:nvSpPr>
        <p:spPr>
          <a:xfrm>
            <a:off x="910285" y="4412584"/>
            <a:ext cx="836487" cy="558921"/>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Noto Sans S Chinese Bold" panose="020B0800000000000000" pitchFamily="34" charset="-122"/>
              <a:ea typeface="Noto Sans S Chinese Bold" panose="020B0800000000000000" pitchFamily="34" charset="-122"/>
            </a:endParaRPr>
          </a:p>
        </p:txBody>
      </p:sp>
      <p:sp>
        <p:nvSpPr>
          <p:cNvPr id="51" name="矩形 50"/>
          <p:cNvSpPr/>
          <p:nvPr/>
        </p:nvSpPr>
        <p:spPr>
          <a:xfrm>
            <a:off x="895339" y="4509031"/>
            <a:ext cx="880195" cy="337185"/>
          </a:xfrm>
          <a:prstGeom prst="rect">
            <a:avLst/>
          </a:prstGeom>
        </p:spPr>
        <p:txBody>
          <a:bodyPr wrap="square">
            <a:spAutoFit/>
          </a:bodyPr>
          <a:lstStyle/>
          <a:p>
            <a:pPr algn="ctr"/>
            <a:r>
              <a:rPr lang="zh-CN" altLang="en-US" sz="1600" b="1" spc="150" dirty="0">
                <a:solidFill>
                  <a:srgbClr val="FFFF00"/>
                </a:solidFill>
                <a:latin typeface="Times New Roman" panose="02020603050405020304" pitchFamily="18" charset="0"/>
                <a:ea typeface="微软雅黑" panose="020B0503020204020204" pitchFamily="34" charset="-122"/>
              </a:rPr>
              <a:t>明确</a:t>
            </a:r>
          </a:p>
        </p:txBody>
      </p:sp>
      <p:sp>
        <p:nvSpPr>
          <p:cNvPr id="52" name="矩形: 圆角 4"/>
          <p:cNvSpPr/>
          <p:nvPr/>
        </p:nvSpPr>
        <p:spPr>
          <a:xfrm>
            <a:off x="1830296" y="3783331"/>
            <a:ext cx="6508332" cy="558921"/>
          </a:xfrm>
          <a:prstGeom prst="roundRect">
            <a:avLst/>
          </a:prstGeom>
          <a:noFill/>
          <a:ln w="127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dirty="0">
              <a:solidFill>
                <a:srgbClr val="FFFF00"/>
              </a:solidFill>
              <a:latin typeface="Noto Sans S Chinese Bold" panose="020B0800000000000000" pitchFamily="34" charset="-122"/>
              <a:ea typeface="Noto Sans S Chinese Bold" panose="020B0800000000000000" pitchFamily="34" charset="-122"/>
            </a:endParaRPr>
          </a:p>
        </p:txBody>
      </p:sp>
      <p:sp>
        <p:nvSpPr>
          <p:cNvPr id="53" name="矩形 52"/>
          <p:cNvSpPr/>
          <p:nvPr/>
        </p:nvSpPr>
        <p:spPr>
          <a:xfrm>
            <a:off x="1941906" y="3907740"/>
            <a:ext cx="6429316" cy="275590"/>
          </a:xfrm>
          <a:prstGeom prst="rect">
            <a:avLst/>
          </a:prstGeom>
        </p:spPr>
        <p:txBody>
          <a:bodyPr wrap="square">
            <a:spAutoFit/>
          </a:bodyPr>
          <a:lstStyle/>
          <a:p>
            <a:r>
              <a:rPr lang="zh-CN" altLang="en-US" sz="1200" spc="150" dirty="0">
                <a:solidFill>
                  <a:schemeClr val="tx1">
                    <a:lumMod val="65000"/>
                    <a:lumOff val="35000"/>
                  </a:schemeClr>
                </a:solidFill>
                <a:latin typeface="Times New Roman" panose="02020603050405020304" pitchFamily="18" charset="0"/>
                <a:ea typeface="微软雅黑" panose="020B0503020204020204" pitchFamily="34" charset="-122"/>
              </a:rPr>
              <a:t>三是明确生产经营单位的安全生产管理机构以及安全生产管理人员履行的七项职责；</a:t>
            </a:r>
          </a:p>
        </p:txBody>
      </p:sp>
      <p:sp>
        <p:nvSpPr>
          <p:cNvPr id="54" name="矩形: 圆角 4"/>
          <p:cNvSpPr/>
          <p:nvPr/>
        </p:nvSpPr>
        <p:spPr>
          <a:xfrm>
            <a:off x="1858324" y="4450963"/>
            <a:ext cx="6508332" cy="558921"/>
          </a:xfrm>
          <a:prstGeom prst="roundRect">
            <a:avLst/>
          </a:prstGeom>
          <a:noFill/>
          <a:ln w="12700">
            <a:solidFill>
              <a:schemeClr val="accent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Noto Sans S Chinese Bold" panose="020B0800000000000000" pitchFamily="34" charset="-122"/>
              <a:ea typeface="Noto Sans S Chinese Bold" panose="020B0800000000000000" pitchFamily="34" charset="-122"/>
            </a:endParaRPr>
          </a:p>
        </p:txBody>
      </p:sp>
      <p:sp>
        <p:nvSpPr>
          <p:cNvPr id="55" name="矩形 54"/>
          <p:cNvSpPr/>
          <p:nvPr/>
        </p:nvSpPr>
        <p:spPr>
          <a:xfrm>
            <a:off x="1981200" y="4499785"/>
            <a:ext cx="6385456" cy="461665"/>
          </a:xfrm>
          <a:prstGeom prst="rect">
            <a:avLst/>
          </a:prstGeom>
        </p:spPr>
        <p:txBody>
          <a:bodyPr wrap="square">
            <a:spAutoFit/>
          </a:bodyPr>
          <a:lstStyle/>
          <a:p>
            <a:r>
              <a:rPr lang="zh-CN" altLang="en-US" sz="1200" spc="150" dirty="0">
                <a:solidFill>
                  <a:schemeClr val="tx1">
                    <a:lumMod val="65000"/>
                    <a:lumOff val="35000"/>
                  </a:schemeClr>
                </a:solidFill>
                <a:latin typeface="Noto Sans S Chinese Light" panose="020B0300000000000000" pitchFamily="34" charset="-122"/>
                <a:ea typeface="Noto Sans S Chinese Light" panose="020B0300000000000000" pitchFamily="34" charset="-122"/>
              </a:rPr>
              <a:t>四是规定矿山、金属冶炼建设项目和用于生产、储存危险物品的建设项目竣工投入生产或者使用前，由建设单位负责组织对安全设施进行验收。</a:t>
            </a:r>
          </a:p>
        </p:txBody>
      </p:sp>
      <p:sp>
        <p:nvSpPr>
          <p:cNvPr id="24" name="文本框 23"/>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31">
                                            <p:txEl>
                                              <p:pRg st="0" end="0"/>
                                            </p:txEl>
                                          </p:spTgt>
                                        </p:tgtEl>
                                        <p:attrNameLst>
                                          <p:attrName>style.visibility</p:attrName>
                                        </p:attrNameLst>
                                      </p:cBhvr>
                                      <p:to>
                                        <p:strVal val="visible"/>
                                      </p:to>
                                    </p:set>
                                    <p:animEffect transition="in" filter="wipe(left)">
                                      <p:cBhvr>
                                        <p:cTn id="29" dur="500"/>
                                        <p:tgtEl>
                                          <p:spTgt spid="31">
                                            <p:txEl>
                                              <p:pRg st="0" end="0"/>
                                            </p:txEl>
                                          </p:spTgt>
                                        </p:tgtEl>
                                      </p:cBhvr>
                                    </p:animEffect>
                                  </p:childTnLst>
                                </p:cTn>
                              </p:par>
                              <p:par>
                                <p:cTn id="30" presetID="42" presetClass="entr" presetSubtype="0" fill="hold" grpId="0" nodeType="withEffect">
                                  <p:stCondLst>
                                    <p:cond delay="50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1000"/>
                                        <p:tgtEl>
                                          <p:spTgt spid="38"/>
                                        </p:tgtEl>
                                      </p:cBhvr>
                                    </p:animEffect>
                                    <p:anim calcmode="lin" valueType="num">
                                      <p:cBhvr>
                                        <p:cTn id="33" dur="1000" fill="hold"/>
                                        <p:tgtEl>
                                          <p:spTgt spid="38"/>
                                        </p:tgtEl>
                                        <p:attrNameLst>
                                          <p:attrName>ppt_x</p:attrName>
                                        </p:attrNameLst>
                                      </p:cBhvr>
                                      <p:tavLst>
                                        <p:tav tm="0">
                                          <p:val>
                                            <p:strVal val="#ppt_x"/>
                                          </p:val>
                                        </p:tav>
                                        <p:tav tm="100000">
                                          <p:val>
                                            <p:strVal val="#ppt_x"/>
                                          </p:val>
                                        </p:tav>
                                      </p:tavLst>
                                    </p:anim>
                                    <p:anim calcmode="lin" valueType="num">
                                      <p:cBhvr>
                                        <p:cTn id="34" dur="1000" fill="hold"/>
                                        <p:tgtEl>
                                          <p:spTgt spid="3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50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500"/>
                                  </p:stCondLst>
                                  <p:childTnLst>
                                    <p:set>
                                      <p:cBhvr>
                                        <p:cTn id="41" dur="1" fill="hold">
                                          <p:stCondLst>
                                            <p:cond delay="0"/>
                                          </p:stCondLst>
                                        </p:cTn>
                                        <p:tgtEl>
                                          <p:spTgt spid="44"/>
                                        </p:tgtEl>
                                        <p:attrNameLst>
                                          <p:attrName>style.visibility</p:attrName>
                                        </p:attrNameLst>
                                      </p:cBhvr>
                                      <p:to>
                                        <p:strVal val="visible"/>
                                      </p:to>
                                    </p:set>
                                    <p:animEffect transition="in" filter="fade">
                                      <p:cBhvr>
                                        <p:cTn id="42" dur="1000"/>
                                        <p:tgtEl>
                                          <p:spTgt spid="44"/>
                                        </p:tgtEl>
                                      </p:cBhvr>
                                    </p:animEffect>
                                    <p:anim calcmode="lin" valueType="num">
                                      <p:cBhvr>
                                        <p:cTn id="43" dur="1000" fill="hold"/>
                                        <p:tgtEl>
                                          <p:spTgt spid="44"/>
                                        </p:tgtEl>
                                        <p:attrNameLst>
                                          <p:attrName>ppt_x</p:attrName>
                                        </p:attrNameLst>
                                      </p:cBhvr>
                                      <p:tavLst>
                                        <p:tav tm="0">
                                          <p:val>
                                            <p:strVal val="#ppt_x"/>
                                          </p:val>
                                        </p:tav>
                                        <p:tav tm="100000">
                                          <p:val>
                                            <p:strVal val="#ppt_x"/>
                                          </p:val>
                                        </p:tav>
                                      </p:tavLst>
                                    </p:anim>
                                    <p:anim calcmode="lin" valueType="num">
                                      <p:cBhvr>
                                        <p:cTn id="44" dur="1000" fill="hold"/>
                                        <p:tgtEl>
                                          <p:spTgt spid="44"/>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50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1000"/>
                                        <p:tgtEl>
                                          <p:spTgt spid="45"/>
                                        </p:tgtEl>
                                      </p:cBhvr>
                                    </p:animEffect>
                                    <p:anim calcmode="lin" valueType="num">
                                      <p:cBhvr>
                                        <p:cTn id="48" dur="1000" fill="hold"/>
                                        <p:tgtEl>
                                          <p:spTgt spid="45"/>
                                        </p:tgtEl>
                                        <p:attrNameLst>
                                          <p:attrName>ppt_x</p:attrName>
                                        </p:attrNameLst>
                                      </p:cBhvr>
                                      <p:tavLst>
                                        <p:tav tm="0">
                                          <p:val>
                                            <p:strVal val="#ppt_x"/>
                                          </p:val>
                                        </p:tav>
                                        <p:tav tm="100000">
                                          <p:val>
                                            <p:strVal val="#ppt_x"/>
                                          </p:val>
                                        </p:tav>
                                      </p:tavLst>
                                    </p:anim>
                                    <p:anim calcmode="lin" valueType="num">
                                      <p:cBhvr>
                                        <p:cTn id="49" dur="1000" fill="hold"/>
                                        <p:tgtEl>
                                          <p:spTgt spid="45"/>
                                        </p:tgtEl>
                                        <p:attrNameLst>
                                          <p:attrName>ppt_y</p:attrName>
                                        </p:attrNameLst>
                                      </p:cBhvr>
                                      <p:tavLst>
                                        <p:tav tm="0">
                                          <p:val>
                                            <p:strVal val="#ppt_y+.1"/>
                                          </p:val>
                                        </p:tav>
                                        <p:tav tm="100000">
                                          <p:val>
                                            <p:strVal val="#ppt_y"/>
                                          </p:val>
                                        </p:tav>
                                      </p:tavLst>
                                    </p:anim>
                                  </p:childTnLst>
                                </p:cTn>
                              </p:par>
                            </p:childTnLst>
                          </p:cTn>
                        </p:par>
                        <p:par>
                          <p:cTn id="50" fill="hold">
                            <p:stCondLst>
                              <p:cond delay="2500"/>
                            </p:stCondLst>
                            <p:childTnLst>
                              <p:par>
                                <p:cTn id="51" presetID="42" presetClass="entr" presetSubtype="0" fill="hold" grpId="0" nodeType="afterEffect">
                                  <p:stCondLst>
                                    <p:cond delay="0"/>
                                  </p:stCondLst>
                                  <p:childTnLst>
                                    <p:set>
                                      <p:cBhvr>
                                        <p:cTn id="52" dur="1" fill="hold">
                                          <p:stCondLst>
                                            <p:cond delay="0"/>
                                          </p:stCondLst>
                                        </p:cTn>
                                        <p:tgtEl>
                                          <p:spTgt spid="40"/>
                                        </p:tgtEl>
                                        <p:attrNameLst>
                                          <p:attrName>style.visibility</p:attrName>
                                        </p:attrNameLst>
                                      </p:cBhvr>
                                      <p:to>
                                        <p:strVal val="visible"/>
                                      </p:to>
                                    </p:set>
                                    <p:animEffect transition="in" filter="fade">
                                      <p:cBhvr>
                                        <p:cTn id="53" dur="1000"/>
                                        <p:tgtEl>
                                          <p:spTgt spid="40"/>
                                        </p:tgtEl>
                                      </p:cBhvr>
                                    </p:animEffect>
                                    <p:anim calcmode="lin" valueType="num">
                                      <p:cBhvr>
                                        <p:cTn id="54" dur="1000" fill="hold"/>
                                        <p:tgtEl>
                                          <p:spTgt spid="40"/>
                                        </p:tgtEl>
                                        <p:attrNameLst>
                                          <p:attrName>ppt_x</p:attrName>
                                        </p:attrNameLst>
                                      </p:cBhvr>
                                      <p:tavLst>
                                        <p:tav tm="0">
                                          <p:val>
                                            <p:strVal val="#ppt_x"/>
                                          </p:val>
                                        </p:tav>
                                        <p:tav tm="100000">
                                          <p:val>
                                            <p:strVal val="#ppt_x"/>
                                          </p:val>
                                        </p:tav>
                                      </p:tavLst>
                                    </p:anim>
                                    <p:anim calcmode="lin" valueType="num">
                                      <p:cBhvr>
                                        <p:cTn id="55" dur="1000" fill="hold"/>
                                        <p:tgtEl>
                                          <p:spTgt spid="40"/>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46"/>
                                        </p:tgtEl>
                                        <p:attrNameLst>
                                          <p:attrName>style.visibility</p:attrName>
                                        </p:attrNameLst>
                                      </p:cBhvr>
                                      <p:to>
                                        <p:strVal val="visible"/>
                                      </p:to>
                                    </p:set>
                                    <p:animEffect transition="in" filter="fade">
                                      <p:cBhvr>
                                        <p:cTn id="58" dur="1000"/>
                                        <p:tgtEl>
                                          <p:spTgt spid="46"/>
                                        </p:tgtEl>
                                      </p:cBhvr>
                                    </p:animEffect>
                                    <p:anim calcmode="lin" valueType="num">
                                      <p:cBhvr>
                                        <p:cTn id="59" dur="1000" fill="hold"/>
                                        <p:tgtEl>
                                          <p:spTgt spid="46"/>
                                        </p:tgtEl>
                                        <p:attrNameLst>
                                          <p:attrName>ppt_x</p:attrName>
                                        </p:attrNameLst>
                                      </p:cBhvr>
                                      <p:tavLst>
                                        <p:tav tm="0">
                                          <p:val>
                                            <p:strVal val="#ppt_x"/>
                                          </p:val>
                                        </p:tav>
                                        <p:tav tm="100000">
                                          <p:val>
                                            <p:strVal val="#ppt_x"/>
                                          </p:val>
                                        </p:tav>
                                      </p:tavLst>
                                    </p:anim>
                                    <p:anim calcmode="lin" valueType="num">
                                      <p:cBhvr>
                                        <p:cTn id="60" dur="1000" fill="hold"/>
                                        <p:tgtEl>
                                          <p:spTgt spid="46"/>
                                        </p:tgtEl>
                                        <p:attrNameLst>
                                          <p:attrName>ppt_y</p:attrName>
                                        </p:attrNameLst>
                                      </p:cBhvr>
                                      <p:tavLst>
                                        <p:tav tm="0">
                                          <p:val>
                                            <p:strVal val="#ppt_y+.1"/>
                                          </p:val>
                                        </p:tav>
                                        <p:tav tm="100000">
                                          <p:val>
                                            <p:strVal val="#ppt_y"/>
                                          </p:val>
                                        </p:tav>
                                      </p:tavLst>
                                    </p:anim>
                                  </p:childTnLst>
                                </p:cTn>
                              </p:par>
                              <p:par>
                                <p:cTn id="61" presetID="42" presetClass="entr" presetSubtype="0" fill="hold" grpId="0" nodeType="withEffect">
                                  <p:stCondLst>
                                    <p:cond delay="0"/>
                                  </p:stCondLst>
                                  <p:childTnLst>
                                    <p:set>
                                      <p:cBhvr>
                                        <p:cTn id="62" dur="1" fill="hold">
                                          <p:stCondLst>
                                            <p:cond delay="0"/>
                                          </p:stCondLst>
                                        </p:cTn>
                                        <p:tgtEl>
                                          <p:spTgt spid="41"/>
                                        </p:tgtEl>
                                        <p:attrNameLst>
                                          <p:attrName>style.visibility</p:attrName>
                                        </p:attrNameLst>
                                      </p:cBhvr>
                                      <p:to>
                                        <p:strVal val="visible"/>
                                      </p:to>
                                    </p:set>
                                    <p:animEffect transition="in" filter="fade">
                                      <p:cBhvr>
                                        <p:cTn id="63" dur="1000"/>
                                        <p:tgtEl>
                                          <p:spTgt spid="41"/>
                                        </p:tgtEl>
                                      </p:cBhvr>
                                    </p:animEffect>
                                    <p:anim calcmode="lin" valueType="num">
                                      <p:cBhvr>
                                        <p:cTn id="64" dur="1000" fill="hold"/>
                                        <p:tgtEl>
                                          <p:spTgt spid="41"/>
                                        </p:tgtEl>
                                        <p:attrNameLst>
                                          <p:attrName>ppt_x</p:attrName>
                                        </p:attrNameLst>
                                      </p:cBhvr>
                                      <p:tavLst>
                                        <p:tav tm="0">
                                          <p:val>
                                            <p:strVal val="#ppt_x"/>
                                          </p:val>
                                        </p:tav>
                                        <p:tav tm="100000">
                                          <p:val>
                                            <p:strVal val="#ppt_x"/>
                                          </p:val>
                                        </p:tav>
                                      </p:tavLst>
                                    </p:anim>
                                    <p:anim calcmode="lin" valueType="num">
                                      <p:cBhvr>
                                        <p:cTn id="65" dur="1000" fill="hold"/>
                                        <p:tgtEl>
                                          <p:spTgt spid="41"/>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47"/>
                                        </p:tgtEl>
                                        <p:attrNameLst>
                                          <p:attrName>style.visibility</p:attrName>
                                        </p:attrNameLst>
                                      </p:cBhvr>
                                      <p:to>
                                        <p:strVal val="visible"/>
                                      </p:to>
                                    </p:set>
                                    <p:animEffect transition="in" filter="fade">
                                      <p:cBhvr>
                                        <p:cTn id="68" dur="1000"/>
                                        <p:tgtEl>
                                          <p:spTgt spid="47"/>
                                        </p:tgtEl>
                                      </p:cBhvr>
                                    </p:animEffect>
                                    <p:anim calcmode="lin" valueType="num">
                                      <p:cBhvr>
                                        <p:cTn id="69" dur="1000" fill="hold"/>
                                        <p:tgtEl>
                                          <p:spTgt spid="47"/>
                                        </p:tgtEl>
                                        <p:attrNameLst>
                                          <p:attrName>ppt_x</p:attrName>
                                        </p:attrNameLst>
                                      </p:cBhvr>
                                      <p:tavLst>
                                        <p:tav tm="0">
                                          <p:val>
                                            <p:strVal val="#ppt_x"/>
                                          </p:val>
                                        </p:tav>
                                        <p:tav tm="100000">
                                          <p:val>
                                            <p:strVal val="#ppt_x"/>
                                          </p:val>
                                        </p:tav>
                                      </p:tavLst>
                                    </p:anim>
                                    <p:anim calcmode="lin" valueType="num">
                                      <p:cBhvr>
                                        <p:cTn id="70" dur="1000" fill="hold"/>
                                        <p:tgtEl>
                                          <p:spTgt spid="47"/>
                                        </p:tgtEl>
                                        <p:attrNameLst>
                                          <p:attrName>ppt_y</p:attrName>
                                        </p:attrNameLst>
                                      </p:cBhvr>
                                      <p:tavLst>
                                        <p:tav tm="0">
                                          <p:val>
                                            <p:strVal val="#ppt_y+.1"/>
                                          </p:val>
                                        </p:tav>
                                        <p:tav tm="100000">
                                          <p:val>
                                            <p:strVal val="#ppt_y"/>
                                          </p:val>
                                        </p:tav>
                                      </p:tavLst>
                                    </p:anim>
                                  </p:childTnLst>
                                </p:cTn>
                              </p:par>
                            </p:childTnLst>
                          </p:cTn>
                        </p:par>
                        <p:par>
                          <p:cTn id="71" fill="hold">
                            <p:stCondLst>
                              <p:cond delay="3500"/>
                            </p:stCondLst>
                            <p:childTnLst>
                              <p:par>
                                <p:cTn id="72" presetID="42" presetClass="entr" presetSubtype="0" fill="hold" grpId="0" nodeType="afterEffect">
                                  <p:stCondLst>
                                    <p:cond delay="0"/>
                                  </p:stCondLst>
                                  <p:childTnLst>
                                    <p:set>
                                      <p:cBhvr>
                                        <p:cTn id="73" dur="1" fill="hold">
                                          <p:stCondLst>
                                            <p:cond delay="0"/>
                                          </p:stCondLst>
                                        </p:cTn>
                                        <p:tgtEl>
                                          <p:spTgt spid="48"/>
                                        </p:tgtEl>
                                        <p:attrNameLst>
                                          <p:attrName>style.visibility</p:attrName>
                                        </p:attrNameLst>
                                      </p:cBhvr>
                                      <p:to>
                                        <p:strVal val="visible"/>
                                      </p:to>
                                    </p:set>
                                    <p:animEffect transition="in" filter="fade">
                                      <p:cBhvr>
                                        <p:cTn id="74" dur="1000"/>
                                        <p:tgtEl>
                                          <p:spTgt spid="48"/>
                                        </p:tgtEl>
                                      </p:cBhvr>
                                    </p:animEffect>
                                    <p:anim calcmode="lin" valueType="num">
                                      <p:cBhvr>
                                        <p:cTn id="75" dur="1000" fill="hold"/>
                                        <p:tgtEl>
                                          <p:spTgt spid="48"/>
                                        </p:tgtEl>
                                        <p:attrNameLst>
                                          <p:attrName>ppt_x</p:attrName>
                                        </p:attrNameLst>
                                      </p:cBhvr>
                                      <p:tavLst>
                                        <p:tav tm="0">
                                          <p:val>
                                            <p:strVal val="#ppt_x"/>
                                          </p:val>
                                        </p:tav>
                                        <p:tav tm="100000">
                                          <p:val>
                                            <p:strVal val="#ppt_x"/>
                                          </p:val>
                                        </p:tav>
                                      </p:tavLst>
                                    </p:anim>
                                    <p:anim calcmode="lin" valueType="num">
                                      <p:cBhvr>
                                        <p:cTn id="76" dur="1000" fill="hold"/>
                                        <p:tgtEl>
                                          <p:spTgt spid="48"/>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49"/>
                                        </p:tgtEl>
                                        <p:attrNameLst>
                                          <p:attrName>style.visibility</p:attrName>
                                        </p:attrNameLst>
                                      </p:cBhvr>
                                      <p:to>
                                        <p:strVal val="visible"/>
                                      </p:to>
                                    </p:set>
                                    <p:animEffect transition="in" filter="fade">
                                      <p:cBhvr>
                                        <p:cTn id="79" dur="1000"/>
                                        <p:tgtEl>
                                          <p:spTgt spid="49"/>
                                        </p:tgtEl>
                                      </p:cBhvr>
                                    </p:animEffect>
                                    <p:anim calcmode="lin" valueType="num">
                                      <p:cBhvr>
                                        <p:cTn id="80" dur="1000" fill="hold"/>
                                        <p:tgtEl>
                                          <p:spTgt spid="49"/>
                                        </p:tgtEl>
                                        <p:attrNameLst>
                                          <p:attrName>ppt_x</p:attrName>
                                        </p:attrNameLst>
                                      </p:cBhvr>
                                      <p:tavLst>
                                        <p:tav tm="0">
                                          <p:val>
                                            <p:strVal val="#ppt_x"/>
                                          </p:val>
                                        </p:tav>
                                        <p:tav tm="100000">
                                          <p:val>
                                            <p:strVal val="#ppt_x"/>
                                          </p:val>
                                        </p:tav>
                                      </p:tavLst>
                                    </p:anim>
                                    <p:anim calcmode="lin" valueType="num">
                                      <p:cBhvr>
                                        <p:cTn id="81" dur="1000" fill="hold"/>
                                        <p:tgtEl>
                                          <p:spTgt spid="4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52"/>
                                        </p:tgtEl>
                                        <p:attrNameLst>
                                          <p:attrName>style.visibility</p:attrName>
                                        </p:attrNameLst>
                                      </p:cBhvr>
                                      <p:to>
                                        <p:strVal val="visible"/>
                                      </p:to>
                                    </p:set>
                                    <p:animEffect transition="in" filter="fade">
                                      <p:cBhvr>
                                        <p:cTn id="84" dur="1000"/>
                                        <p:tgtEl>
                                          <p:spTgt spid="52"/>
                                        </p:tgtEl>
                                      </p:cBhvr>
                                    </p:animEffect>
                                    <p:anim calcmode="lin" valueType="num">
                                      <p:cBhvr>
                                        <p:cTn id="85" dur="1000" fill="hold"/>
                                        <p:tgtEl>
                                          <p:spTgt spid="52"/>
                                        </p:tgtEl>
                                        <p:attrNameLst>
                                          <p:attrName>ppt_x</p:attrName>
                                        </p:attrNameLst>
                                      </p:cBhvr>
                                      <p:tavLst>
                                        <p:tav tm="0">
                                          <p:val>
                                            <p:strVal val="#ppt_x"/>
                                          </p:val>
                                        </p:tav>
                                        <p:tav tm="100000">
                                          <p:val>
                                            <p:strVal val="#ppt_x"/>
                                          </p:val>
                                        </p:tav>
                                      </p:tavLst>
                                    </p:anim>
                                    <p:anim calcmode="lin" valueType="num">
                                      <p:cBhvr>
                                        <p:cTn id="86" dur="1000" fill="hold"/>
                                        <p:tgtEl>
                                          <p:spTgt spid="52"/>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fade">
                                      <p:cBhvr>
                                        <p:cTn id="89" dur="1000"/>
                                        <p:tgtEl>
                                          <p:spTgt spid="53"/>
                                        </p:tgtEl>
                                      </p:cBhvr>
                                    </p:animEffect>
                                    <p:anim calcmode="lin" valueType="num">
                                      <p:cBhvr>
                                        <p:cTn id="90" dur="1000" fill="hold"/>
                                        <p:tgtEl>
                                          <p:spTgt spid="53"/>
                                        </p:tgtEl>
                                        <p:attrNameLst>
                                          <p:attrName>ppt_x</p:attrName>
                                        </p:attrNameLst>
                                      </p:cBhvr>
                                      <p:tavLst>
                                        <p:tav tm="0">
                                          <p:val>
                                            <p:strVal val="#ppt_x"/>
                                          </p:val>
                                        </p:tav>
                                        <p:tav tm="100000">
                                          <p:val>
                                            <p:strVal val="#ppt_x"/>
                                          </p:val>
                                        </p:tav>
                                      </p:tavLst>
                                    </p:anim>
                                    <p:anim calcmode="lin" valueType="num">
                                      <p:cBhvr>
                                        <p:cTn id="91" dur="1000" fill="hold"/>
                                        <p:tgtEl>
                                          <p:spTgt spid="53"/>
                                        </p:tgtEl>
                                        <p:attrNameLst>
                                          <p:attrName>ppt_y</p:attrName>
                                        </p:attrNameLst>
                                      </p:cBhvr>
                                      <p:tavLst>
                                        <p:tav tm="0">
                                          <p:val>
                                            <p:strVal val="#ppt_y+.1"/>
                                          </p:val>
                                        </p:tav>
                                        <p:tav tm="100000">
                                          <p:val>
                                            <p:strVal val="#ppt_y"/>
                                          </p:val>
                                        </p:tav>
                                      </p:tavLst>
                                    </p:anim>
                                  </p:childTnLst>
                                </p:cTn>
                              </p:par>
                            </p:childTnLst>
                          </p:cTn>
                        </p:par>
                        <p:par>
                          <p:cTn id="92" fill="hold">
                            <p:stCondLst>
                              <p:cond delay="4500"/>
                            </p:stCondLst>
                            <p:childTnLst>
                              <p:par>
                                <p:cTn id="93" presetID="42" presetClass="entr" presetSubtype="0" fill="hold" grpId="0" nodeType="afterEffect">
                                  <p:stCondLst>
                                    <p:cond delay="0"/>
                                  </p:stCondLst>
                                  <p:childTnLst>
                                    <p:set>
                                      <p:cBhvr>
                                        <p:cTn id="94" dur="1" fill="hold">
                                          <p:stCondLst>
                                            <p:cond delay="0"/>
                                          </p:stCondLst>
                                        </p:cTn>
                                        <p:tgtEl>
                                          <p:spTgt spid="50"/>
                                        </p:tgtEl>
                                        <p:attrNameLst>
                                          <p:attrName>style.visibility</p:attrName>
                                        </p:attrNameLst>
                                      </p:cBhvr>
                                      <p:to>
                                        <p:strVal val="visible"/>
                                      </p:to>
                                    </p:set>
                                    <p:animEffect transition="in" filter="fade">
                                      <p:cBhvr>
                                        <p:cTn id="95" dur="1000"/>
                                        <p:tgtEl>
                                          <p:spTgt spid="50"/>
                                        </p:tgtEl>
                                      </p:cBhvr>
                                    </p:animEffect>
                                    <p:anim calcmode="lin" valueType="num">
                                      <p:cBhvr>
                                        <p:cTn id="96" dur="1000" fill="hold"/>
                                        <p:tgtEl>
                                          <p:spTgt spid="50"/>
                                        </p:tgtEl>
                                        <p:attrNameLst>
                                          <p:attrName>ppt_x</p:attrName>
                                        </p:attrNameLst>
                                      </p:cBhvr>
                                      <p:tavLst>
                                        <p:tav tm="0">
                                          <p:val>
                                            <p:strVal val="#ppt_x"/>
                                          </p:val>
                                        </p:tav>
                                        <p:tav tm="100000">
                                          <p:val>
                                            <p:strVal val="#ppt_x"/>
                                          </p:val>
                                        </p:tav>
                                      </p:tavLst>
                                    </p:anim>
                                    <p:anim calcmode="lin" valueType="num">
                                      <p:cBhvr>
                                        <p:cTn id="97" dur="1000" fill="hold"/>
                                        <p:tgtEl>
                                          <p:spTgt spid="50"/>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54"/>
                                        </p:tgtEl>
                                        <p:attrNameLst>
                                          <p:attrName>style.visibility</p:attrName>
                                        </p:attrNameLst>
                                      </p:cBhvr>
                                      <p:to>
                                        <p:strVal val="visible"/>
                                      </p:to>
                                    </p:set>
                                    <p:animEffect transition="in" filter="fade">
                                      <p:cBhvr>
                                        <p:cTn id="100" dur="1000"/>
                                        <p:tgtEl>
                                          <p:spTgt spid="54"/>
                                        </p:tgtEl>
                                      </p:cBhvr>
                                    </p:animEffect>
                                    <p:anim calcmode="lin" valueType="num">
                                      <p:cBhvr>
                                        <p:cTn id="101" dur="1000" fill="hold"/>
                                        <p:tgtEl>
                                          <p:spTgt spid="54"/>
                                        </p:tgtEl>
                                        <p:attrNameLst>
                                          <p:attrName>ppt_x</p:attrName>
                                        </p:attrNameLst>
                                      </p:cBhvr>
                                      <p:tavLst>
                                        <p:tav tm="0">
                                          <p:val>
                                            <p:strVal val="#ppt_x"/>
                                          </p:val>
                                        </p:tav>
                                        <p:tav tm="100000">
                                          <p:val>
                                            <p:strVal val="#ppt_x"/>
                                          </p:val>
                                        </p:tav>
                                      </p:tavLst>
                                    </p:anim>
                                    <p:anim calcmode="lin" valueType="num">
                                      <p:cBhvr>
                                        <p:cTn id="102" dur="1000" fill="hold"/>
                                        <p:tgtEl>
                                          <p:spTgt spid="54"/>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fade">
                                      <p:cBhvr>
                                        <p:cTn id="105" dur="1000"/>
                                        <p:tgtEl>
                                          <p:spTgt spid="51"/>
                                        </p:tgtEl>
                                      </p:cBhvr>
                                    </p:animEffect>
                                    <p:anim calcmode="lin" valueType="num">
                                      <p:cBhvr>
                                        <p:cTn id="106" dur="1000" fill="hold"/>
                                        <p:tgtEl>
                                          <p:spTgt spid="51"/>
                                        </p:tgtEl>
                                        <p:attrNameLst>
                                          <p:attrName>ppt_x</p:attrName>
                                        </p:attrNameLst>
                                      </p:cBhvr>
                                      <p:tavLst>
                                        <p:tav tm="0">
                                          <p:val>
                                            <p:strVal val="#ppt_x"/>
                                          </p:val>
                                        </p:tav>
                                        <p:tav tm="100000">
                                          <p:val>
                                            <p:strVal val="#ppt_x"/>
                                          </p:val>
                                        </p:tav>
                                      </p:tavLst>
                                    </p:anim>
                                    <p:anim calcmode="lin" valueType="num">
                                      <p:cBhvr>
                                        <p:cTn id="107" dur="1000" fill="hold"/>
                                        <p:tgtEl>
                                          <p:spTgt spid="51"/>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55"/>
                                        </p:tgtEl>
                                        <p:attrNameLst>
                                          <p:attrName>style.visibility</p:attrName>
                                        </p:attrNameLst>
                                      </p:cBhvr>
                                      <p:to>
                                        <p:strVal val="visible"/>
                                      </p:to>
                                    </p:set>
                                    <p:animEffect transition="in" filter="fade">
                                      <p:cBhvr>
                                        <p:cTn id="110" dur="1000"/>
                                        <p:tgtEl>
                                          <p:spTgt spid="55"/>
                                        </p:tgtEl>
                                      </p:cBhvr>
                                    </p:animEffect>
                                    <p:anim calcmode="lin" valueType="num">
                                      <p:cBhvr>
                                        <p:cTn id="111" dur="1000" fill="hold"/>
                                        <p:tgtEl>
                                          <p:spTgt spid="55"/>
                                        </p:tgtEl>
                                        <p:attrNameLst>
                                          <p:attrName>ppt_x</p:attrName>
                                        </p:attrNameLst>
                                      </p:cBhvr>
                                      <p:tavLst>
                                        <p:tav tm="0">
                                          <p:val>
                                            <p:strVal val="#ppt_x"/>
                                          </p:val>
                                        </p:tav>
                                        <p:tav tm="100000">
                                          <p:val>
                                            <p:strVal val="#ppt_x"/>
                                          </p:val>
                                        </p:tav>
                                      </p:tavLst>
                                    </p:anim>
                                    <p:anim calcmode="lin" valueType="num">
                                      <p:cBhvr>
                                        <p:cTn id="112"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p:bldP spid="18" grpId="0" bldLvl="0" animBg="1"/>
      <p:bldP spid="31" grpId="0" build="p"/>
      <p:bldP spid="38" grpId="0" bldLvl="0" animBg="1"/>
      <p:bldP spid="39" grpId="0"/>
      <p:bldP spid="40" grpId="0" bldLvl="0" animBg="1"/>
      <p:bldP spid="41" grpId="0"/>
      <p:bldP spid="44" grpId="0" bldLvl="0" animBg="1"/>
      <p:bldP spid="45" grpId="0"/>
      <p:bldP spid="46" grpId="0" bldLvl="0" animBg="1"/>
      <p:bldP spid="47" grpId="0"/>
      <p:bldP spid="48" grpId="0" bldLvl="0" animBg="1"/>
      <p:bldP spid="49" grpId="0"/>
      <p:bldP spid="50" grpId="0" bldLvl="0" animBg="1"/>
      <p:bldP spid="51" grpId="0"/>
      <p:bldP spid="52" grpId="0" bldLvl="0" animBg="1"/>
      <p:bldP spid="53" grpId="0"/>
      <p:bldP spid="54" grpId="0" bldLvl="0" animBg="1"/>
      <p:bldP spid="55" grpId="0"/>
      <p:bldP spid="2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74013" y="124708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1577252" y="1308289"/>
            <a:ext cx="6769887" cy="368300"/>
          </a:xfrm>
          <a:prstGeom prst="rect">
            <a:avLst/>
          </a:prstGeom>
        </p:spPr>
        <p:txBody>
          <a:bodyPr wrap="square">
            <a:spAutoFit/>
          </a:bodyPr>
          <a:lstStyle/>
          <a:p>
            <a:pPr algn="ctr"/>
            <a:r>
              <a:rPr lang="zh-CN" altLang="en-US" sz="1800" b="1" dirty="0">
                <a:solidFill>
                  <a:srgbClr val="FFFF00"/>
                </a:solidFill>
                <a:latin typeface="Times New Roman" panose="02020603050405020304" pitchFamily="18" charset="0"/>
                <a:ea typeface="微软雅黑" panose="020B0503020204020204" pitchFamily="34" charset="-122"/>
              </a:rPr>
              <a:t>六、建立事故预防和应急救援的制度。</a:t>
            </a:r>
          </a:p>
        </p:txBody>
      </p:sp>
      <p:sp>
        <p:nvSpPr>
          <p:cNvPr id="18" name="矩形 17"/>
          <p:cNvSpPr/>
          <p:nvPr/>
        </p:nvSpPr>
        <p:spPr>
          <a:xfrm>
            <a:off x="866775" y="124708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3"/>
          <a:stretch>
            <a:fillRect/>
          </a:stretch>
        </p:blipFill>
        <p:spPr>
          <a:xfrm>
            <a:off x="990235" y="1337739"/>
            <a:ext cx="352303" cy="355724"/>
          </a:xfrm>
          <a:prstGeom prst="rect">
            <a:avLst/>
          </a:prstGeom>
        </p:spPr>
      </p:pic>
      <p:sp>
        <p:nvSpPr>
          <p:cNvPr id="16" name="矩形: 圆角 4"/>
          <p:cNvSpPr/>
          <p:nvPr/>
        </p:nvSpPr>
        <p:spPr>
          <a:xfrm>
            <a:off x="922422" y="2283765"/>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0" name="矩形 19"/>
          <p:cNvSpPr/>
          <p:nvPr/>
        </p:nvSpPr>
        <p:spPr>
          <a:xfrm>
            <a:off x="895350" y="2281189"/>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1</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1" name="矩形 20"/>
          <p:cNvSpPr/>
          <p:nvPr/>
        </p:nvSpPr>
        <p:spPr>
          <a:xfrm>
            <a:off x="1802341" y="2218564"/>
            <a:ext cx="6541560" cy="460375"/>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一是生产经营单位必须建立生产安全事故隐患排查治理制度，采取技术、管理措施及时发现并消除事故隐患，并向从业人员通报隐患排查治理情况的制度；</a:t>
            </a:r>
          </a:p>
        </p:txBody>
      </p:sp>
      <p:sp>
        <p:nvSpPr>
          <p:cNvPr id="22" name="箭头: V 形 18"/>
          <p:cNvSpPr/>
          <p:nvPr/>
        </p:nvSpPr>
        <p:spPr>
          <a:xfrm>
            <a:off x="1469096" y="2312319"/>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23" name="矩形: 圆角 4"/>
          <p:cNvSpPr/>
          <p:nvPr/>
        </p:nvSpPr>
        <p:spPr>
          <a:xfrm>
            <a:off x="922422" y="2825411"/>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4" name="矩形 23"/>
          <p:cNvSpPr/>
          <p:nvPr/>
        </p:nvSpPr>
        <p:spPr>
          <a:xfrm>
            <a:off x="904276" y="2812712"/>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2</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5" name="矩形 24"/>
          <p:cNvSpPr/>
          <p:nvPr/>
        </p:nvSpPr>
        <p:spPr>
          <a:xfrm>
            <a:off x="1802341" y="2758479"/>
            <a:ext cx="6551035" cy="460375"/>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二是政府有关部门要建立健全重大事故隐患治理督办制度，督促生产经营单位消除重大事故隐患；</a:t>
            </a:r>
          </a:p>
        </p:txBody>
      </p:sp>
      <p:sp>
        <p:nvSpPr>
          <p:cNvPr id="26" name="箭头: V 形 18"/>
          <p:cNvSpPr/>
          <p:nvPr/>
        </p:nvSpPr>
        <p:spPr>
          <a:xfrm>
            <a:off x="1469096" y="2853965"/>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27" name="矩形: 圆角 4"/>
          <p:cNvSpPr/>
          <p:nvPr/>
        </p:nvSpPr>
        <p:spPr>
          <a:xfrm>
            <a:off x="922422" y="3357418"/>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8" name="矩形 27"/>
          <p:cNvSpPr/>
          <p:nvPr/>
        </p:nvSpPr>
        <p:spPr>
          <a:xfrm>
            <a:off x="904276" y="3344719"/>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3</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9" name="矩形 28"/>
          <p:cNvSpPr/>
          <p:nvPr/>
        </p:nvSpPr>
        <p:spPr>
          <a:xfrm>
            <a:off x="1802341" y="3290486"/>
            <a:ext cx="6551035" cy="460375"/>
          </a:xfrm>
          <a:prstGeom prst="rect">
            <a:avLst/>
          </a:prstGeom>
        </p:spPr>
        <p:txBody>
          <a:bodyPr wrap="square">
            <a:spAutoFit/>
          </a:bodyPr>
          <a:lstStyle/>
          <a:p>
            <a:r>
              <a:rPr lang="zh-CN" altLang="en-US" sz="1200" b="1" dirty="0">
                <a:solidFill>
                  <a:schemeClr val="tx1">
                    <a:lumMod val="65000"/>
                    <a:lumOff val="35000"/>
                  </a:schemeClr>
                </a:solidFill>
                <a:latin typeface="Times New Roman" panose="02020603050405020304" pitchFamily="18" charset="0"/>
                <a:ea typeface="微软雅黑" panose="020B0503020204020204" pitchFamily="34" charset="-122"/>
              </a:rPr>
              <a:t>三是对未建立隐患排查治理制度、未采取有效措施消除事故隐患的行为，设定了严格的行政处罚；</a:t>
            </a:r>
          </a:p>
        </p:txBody>
      </p:sp>
      <p:sp>
        <p:nvSpPr>
          <p:cNvPr id="30" name="箭头: V 形 18"/>
          <p:cNvSpPr/>
          <p:nvPr/>
        </p:nvSpPr>
        <p:spPr>
          <a:xfrm>
            <a:off x="1469096" y="3385972"/>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796735" y="1820663"/>
            <a:ext cx="4945380" cy="321945"/>
          </a:xfrm>
          <a:prstGeom prst="rect">
            <a:avLst/>
          </a:prstGeom>
          <a:noFill/>
        </p:spPr>
        <p:txBody>
          <a:bodyPr wrap="none" rtlCol="0">
            <a:spAutoFit/>
          </a:bodyPr>
          <a:lstStyle/>
          <a:p>
            <a:r>
              <a:rPr lang="zh-CN" altLang="en-US" sz="1500" b="1" dirty="0">
                <a:solidFill>
                  <a:srgbClr val="D82D19"/>
                </a:solidFill>
                <a:latin typeface="Times New Roman" panose="02020603050405020304" pitchFamily="18" charset="0"/>
                <a:ea typeface="微软雅黑" panose="020B0503020204020204" pitchFamily="34" charset="-122"/>
              </a:rPr>
              <a:t>新法把加强事前预防和事故应急救援作为一项重要内容：</a:t>
            </a:r>
          </a:p>
        </p:txBody>
      </p:sp>
      <p:sp>
        <p:nvSpPr>
          <p:cNvPr id="32" name="矩形: 圆角 4"/>
          <p:cNvSpPr/>
          <p:nvPr/>
        </p:nvSpPr>
        <p:spPr>
          <a:xfrm>
            <a:off x="922422" y="3872687"/>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33" name="矩形 32"/>
          <p:cNvSpPr/>
          <p:nvPr/>
        </p:nvSpPr>
        <p:spPr>
          <a:xfrm>
            <a:off x="895350" y="3870111"/>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4</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34" name="矩形 33"/>
          <p:cNvSpPr/>
          <p:nvPr/>
        </p:nvSpPr>
        <p:spPr>
          <a:xfrm>
            <a:off x="1802341" y="3807486"/>
            <a:ext cx="6541560" cy="460375"/>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四是赋予负有安全监管职责的部门对拒不执行执法决定、有发生生产安全事故现实危险的生产经营单位依法采取停电、停供民用爆炸物品等措施，强制生产经营单位履行决定；</a:t>
            </a:r>
          </a:p>
        </p:txBody>
      </p:sp>
      <p:sp>
        <p:nvSpPr>
          <p:cNvPr id="35" name="箭头: V 形 18"/>
          <p:cNvSpPr/>
          <p:nvPr/>
        </p:nvSpPr>
        <p:spPr>
          <a:xfrm>
            <a:off x="1469096" y="3901241"/>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36" name="矩形: 圆角 4"/>
          <p:cNvSpPr/>
          <p:nvPr/>
        </p:nvSpPr>
        <p:spPr>
          <a:xfrm>
            <a:off x="922422" y="4404808"/>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37" name="矩形 36"/>
          <p:cNvSpPr/>
          <p:nvPr/>
        </p:nvSpPr>
        <p:spPr>
          <a:xfrm>
            <a:off x="904276" y="4392109"/>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5</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38" name="矩形 37"/>
          <p:cNvSpPr/>
          <p:nvPr/>
        </p:nvSpPr>
        <p:spPr>
          <a:xfrm>
            <a:off x="1802341" y="4417668"/>
            <a:ext cx="6551035" cy="275590"/>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五是国家建立应急救援基地和应急救援队伍，建立全国统一的应急救援信息系统。</a:t>
            </a:r>
          </a:p>
        </p:txBody>
      </p:sp>
      <p:sp>
        <p:nvSpPr>
          <p:cNvPr id="39" name="箭头: V 形 18"/>
          <p:cNvSpPr/>
          <p:nvPr/>
        </p:nvSpPr>
        <p:spPr>
          <a:xfrm>
            <a:off x="1469096" y="4433362"/>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40" name="文本框 39"/>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down)">
                                      <p:cBhvr>
                                        <p:cTn id="7" dur="500"/>
                                        <p:tgtEl>
                                          <p:spTgt spid="4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1000"/>
                                        <p:tgtEl>
                                          <p:spTgt spid="31"/>
                                        </p:tgtEl>
                                      </p:cBhvr>
                                    </p:animEffect>
                                  </p:childTnLst>
                                </p:cTn>
                              </p:par>
                            </p:childTnLst>
                          </p:cTn>
                        </p:par>
                        <p:par>
                          <p:cTn id="30" fill="hold">
                            <p:stCondLst>
                              <p:cond delay="3000"/>
                            </p:stCondLst>
                            <p:childTnLst>
                              <p:par>
                                <p:cTn id="31" presetID="37"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900" fill="hold"/>
                                        <p:tgtEl>
                                          <p:spTgt spid="16"/>
                                        </p:tgtEl>
                                        <p:attrNameLst>
                                          <p:attrName>ppt_y</p:attrName>
                                        </p:attrNameLst>
                                      </p:cBhvr>
                                      <p:tavLst>
                                        <p:tav tm="0">
                                          <p:val>
                                            <p:strVal val="#ppt_y+1"/>
                                          </p:val>
                                        </p:tav>
                                        <p:tav tm="100000">
                                          <p:val>
                                            <p:strVal val="#ppt_y-.03"/>
                                          </p:val>
                                        </p:tav>
                                      </p:tavLst>
                                    </p:anim>
                                    <p:anim calcmode="lin" valueType="num">
                                      <p:cBhvr>
                                        <p:cTn id="36" dur="1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37" fill="hold">
                            <p:stCondLst>
                              <p:cond delay="4000"/>
                            </p:stCondLst>
                            <p:childTnLst>
                              <p:par>
                                <p:cTn id="38" presetID="53" presetClass="entr" presetSubtype="16"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par>
                                <p:cTn id="43" presetID="22" presetClass="entr" presetSubtype="8" fill="hold" grpId="0" nodeType="withEffect">
                                  <p:stCondLst>
                                    <p:cond delay="50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par>
                          <p:cTn id="46" fill="hold">
                            <p:stCondLst>
                              <p:cond delay="4500"/>
                            </p:stCondLst>
                            <p:childTnLst>
                              <p:par>
                                <p:cTn id="47" presetID="42"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250"/>
                                        <p:tgtEl>
                                          <p:spTgt spid="21"/>
                                        </p:tgtEl>
                                      </p:cBhvr>
                                    </p:animEffect>
                                    <p:anim calcmode="lin" valueType="num">
                                      <p:cBhvr>
                                        <p:cTn id="50" dur="1250" fill="hold"/>
                                        <p:tgtEl>
                                          <p:spTgt spid="21"/>
                                        </p:tgtEl>
                                        <p:attrNameLst>
                                          <p:attrName>ppt_x</p:attrName>
                                        </p:attrNameLst>
                                      </p:cBhvr>
                                      <p:tavLst>
                                        <p:tav tm="0">
                                          <p:val>
                                            <p:strVal val="#ppt_x"/>
                                          </p:val>
                                        </p:tav>
                                        <p:tav tm="100000">
                                          <p:val>
                                            <p:strVal val="#ppt_x"/>
                                          </p:val>
                                        </p:tav>
                                      </p:tavLst>
                                    </p:anim>
                                    <p:anim calcmode="lin" valueType="num">
                                      <p:cBhvr>
                                        <p:cTn id="51" dur="125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37"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900" fill="hold"/>
                                        <p:tgtEl>
                                          <p:spTgt spid="23"/>
                                        </p:tgtEl>
                                        <p:attrNameLst>
                                          <p:attrName>ppt_y</p:attrName>
                                        </p:attrNameLst>
                                      </p:cBhvr>
                                      <p:tavLst>
                                        <p:tav tm="0">
                                          <p:val>
                                            <p:strVal val="#ppt_y+1"/>
                                          </p:val>
                                        </p:tav>
                                        <p:tav tm="100000">
                                          <p:val>
                                            <p:strVal val="#ppt_y-.03"/>
                                          </p:val>
                                        </p:tav>
                                      </p:tavLst>
                                    </p:anim>
                                    <p:anim calcmode="lin" valueType="num">
                                      <p:cBhvr>
                                        <p:cTn id="58" dur="1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59" fill="hold">
                            <p:stCondLst>
                              <p:cond delay="7000"/>
                            </p:stCondLst>
                            <p:childTnLst>
                              <p:par>
                                <p:cTn id="60" presetID="53" presetClass="entr" presetSubtype="16"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par>
                                <p:cTn id="65" presetID="22" presetClass="entr" presetSubtype="8" fill="hold" grpId="0" nodeType="withEffect">
                                  <p:stCondLst>
                                    <p:cond delay="50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par>
                          <p:cTn id="68" fill="hold">
                            <p:stCondLst>
                              <p:cond delay="7500"/>
                            </p:stCondLst>
                            <p:childTnLst>
                              <p:par>
                                <p:cTn id="69" presetID="42" presetClass="entr" presetSubtype="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250"/>
                                        <p:tgtEl>
                                          <p:spTgt spid="25"/>
                                        </p:tgtEl>
                                      </p:cBhvr>
                                    </p:animEffect>
                                    <p:anim calcmode="lin" valueType="num">
                                      <p:cBhvr>
                                        <p:cTn id="72" dur="1250" fill="hold"/>
                                        <p:tgtEl>
                                          <p:spTgt spid="25"/>
                                        </p:tgtEl>
                                        <p:attrNameLst>
                                          <p:attrName>ppt_x</p:attrName>
                                        </p:attrNameLst>
                                      </p:cBhvr>
                                      <p:tavLst>
                                        <p:tav tm="0">
                                          <p:val>
                                            <p:strVal val="#ppt_x"/>
                                          </p:val>
                                        </p:tav>
                                        <p:tav tm="100000">
                                          <p:val>
                                            <p:strVal val="#ppt_x"/>
                                          </p:val>
                                        </p:tav>
                                      </p:tavLst>
                                    </p:anim>
                                    <p:anim calcmode="lin" valueType="num">
                                      <p:cBhvr>
                                        <p:cTn id="73" dur="1250" fill="hold"/>
                                        <p:tgtEl>
                                          <p:spTgt spid="25"/>
                                        </p:tgtEl>
                                        <p:attrNameLst>
                                          <p:attrName>ppt_y</p:attrName>
                                        </p:attrNameLst>
                                      </p:cBhvr>
                                      <p:tavLst>
                                        <p:tav tm="0">
                                          <p:val>
                                            <p:strVal val="#ppt_y+.1"/>
                                          </p:val>
                                        </p:tav>
                                        <p:tav tm="100000">
                                          <p:val>
                                            <p:strVal val="#ppt_y"/>
                                          </p:val>
                                        </p:tav>
                                      </p:tavLst>
                                    </p:anim>
                                  </p:childTnLst>
                                </p:cTn>
                              </p:par>
                            </p:childTnLst>
                          </p:cTn>
                        </p:par>
                        <p:par>
                          <p:cTn id="74" fill="hold">
                            <p:stCondLst>
                              <p:cond delay="9000"/>
                            </p:stCondLst>
                            <p:childTnLst>
                              <p:par>
                                <p:cTn id="75" presetID="37" presetClass="entr" presetSubtype="0" fill="hold" grpId="0" nodeType="after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anim calcmode="lin" valueType="num">
                                      <p:cBhvr>
                                        <p:cTn id="78" dur="1000" fill="hold"/>
                                        <p:tgtEl>
                                          <p:spTgt spid="27"/>
                                        </p:tgtEl>
                                        <p:attrNameLst>
                                          <p:attrName>ppt_x</p:attrName>
                                        </p:attrNameLst>
                                      </p:cBhvr>
                                      <p:tavLst>
                                        <p:tav tm="0">
                                          <p:val>
                                            <p:strVal val="#ppt_x"/>
                                          </p:val>
                                        </p:tav>
                                        <p:tav tm="100000">
                                          <p:val>
                                            <p:strVal val="#ppt_x"/>
                                          </p:val>
                                        </p:tav>
                                      </p:tavLst>
                                    </p:anim>
                                    <p:anim calcmode="lin" valueType="num">
                                      <p:cBhvr>
                                        <p:cTn id="79" dur="900" fill="hold"/>
                                        <p:tgtEl>
                                          <p:spTgt spid="27"/>
                                        </p:tgtEl>
                                        <p:attrNameLst>
                                          <p:attrName>ppt_y</p:attrName>
                                        </p:attrNameLst>
                                      </p:cBhvr>
                                      <p:tavLst>
                                        <p:tav tm="0">
                                          <p:val>
                                            <p:strVal val="#ppt_y+1"/>
                                          </p:val>
                                        </p:tav>
                                        <p:tav tm="100000">
                                          <p:val>
                                            <p:strVal val="#ppt_y-.03"/>
                                          </p:val>
                                        </p:tav>
                                      </p:tavLst>
                                    </p:anim>
                                    <p:anim calcmode="lin" valueType="num">
                                      <p:cBhvr>
                                        <p:cTn id="80" dur="1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81" fill="hold">
                            <p:stCondLst>
                              <p:cond delay="10000"/>
                            </p:stCondLst>
                            <p:childTnLst>
                              <p:par>
                                <p:cTn id="82" presetID="53" presetClass="entr" presetSubtype="16" fill="hold" grpId="0" nodeType="after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p:cTn id="84" dur="500" fill="hold"/>
                                        <p:tgtEl>
                                          <p:spTgt spid="28"/>
                                        </p:tgtEl>
                                        <p:attrNameLst>
                                          <p:attrName>ppt_w</p:attrName>
                                        </p:attrNameLst>
                                      </p:cBhvr>
                                      <p:tavLst>
                                        <p:tav tm="0">
                                          <p:val>
                                            <p:fltVal val="0"/>
                                          </p:val>
                                        </p:tav>
                                        <p:tav tm="100000">
                                          <p:val>
                                            <p:strVal val="#ppt_w"/>
                                          </p:val>
                                        </p:tav>
                                      </p:tavLst>
                                    </p:anim>
                                    <p:anim calcmode="lin" valueType="num">
                                      <p:cBhvr>
                                        <p:cTn id="85" dur="500" fill="hold"/>
                                        <p:tgtEl>
                                          <p:spTgt spid="28"/>
                                        </p:tgtEl>
                                        <p:attrNameLst>
                                          <p:attrName>ppt_h</p:attrName>
                                        </p:attrNameLst>
                                      </p:cBhvr>
                                      <p:tavLst>
                                        <p:tav tm="0">
                                          <p:val>
                                            <p:fltVal val="0"/>
                                          </p:val>
                                        </p:tav>
                                        <p:tav tm="100000">
                                          <p:val>
                                            <p:strVal val="#ppt_h"/>
                                          </p:val>
                                        </p:tav>
                                      </p:tavLst>
                                    </p:anim>
                                    <p:animEffect transition="in" filter="fade">
                                      <p:cBhvr>
                                        <p:cTn id="86" dur="500"/>
                                        <p:tgtEl>
                                          <p:spTgt spid="28"/>
                                        </p:tgtEl>
                                      </p:cBhvr>
                                    </p:animEffect>
                                  </p:childTnLst>
                                </p:cTn>
                              </p:par>
                              <p:par>
                                <p:cTn id="87" presetID="22" presetClass="entr" presetSubtype="8" fill="hold" grpId="0" nodeType="withEffect">
                                  <p:stCondLst>
                                    <p:cond delay="50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p:stCondLst>
                              <p:cond delay="10500"/>
                            </p:stCondLst>
                            <p:childTnLst>
                              <p:par>
                                <p:cTn id="91" presetID="42" presetClass="entr" presetSubtype="0" fill="hold" grpId="0"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1250"/>
                                        <p:tgtEl>
                                          <p:spTgt spid="29"/>
                                        </p:tgtEl>
                                      </p:cBhvr>
                                    </p:animEffect>
                                    <p:anim calcmode="lin" valueType="num">
                                      <p:cBhvr>
                                        <p:cTn id="94" dur="1250" fill="hold"/>
                                        <p:tgtEl>
                                          <p:spTgt spid="29"/>
                                        </p:tgtEl>
                                        <p:attrNameLst>
                                          <p:attrName>ppt_x</p:attrName>
                                        </p:attrNameLst>
                                      </p:cBhvr>
                                      <p:tavLst>
                                        <p:tav tm="0">
                                          <p:val>
                                            <p:strVal val="#ppt_x"/>
                                          </p:val>
                                        </p:tav>
                                        <p:tav tm="100000">
                                          <p:val>
                                            <p:strVal val="#ppt_x"/>
                                          </p:val>
                                        </p:tav>
                                      </p:tavLst>
                                    </p:anim>
                                    <p:anim calcmode="lin" valueType="num">
                                      <p:cBhvr>
                                        <p:cTn id="95" dur="1250" fill="hold"/>
                                        <p:tgtEl>
                                          <p:spTgt spid="29"/>
                                        </p:tgtEl>
                                        <p:attrNameLst>
                                          <p:attrName>ppt_y</p:attrName>
                                        </p:attrNameLst>
                                      </p:cBhvr>
                                      <p:tavLst>
                                        <p:tav tm="0">
                                          <p:val>
                                            <p:strVal val="#ppt_y+.1"/>
                                          </p:val>
                                        </p:tav>
                                        <p:tav tm="100000">
                                          <p:val>
                                            <p:strVal val="#ppt_y"/>
                                          </p:val>
                                        </p:tav>
                                      </p:tavLst>
                                    </p:anim>
                                  </p:childTnLst>
                                </p:cTn>
                              </p:par>
                            </p:childTnLst>
                          </p:cTn>
                        </p:par>
                        <p:par>
                          <p:cTn id="96" fill="hold">
                            <p:stCondLst>
                              <p:cond delay="12000"/>
                            </p:stCondLst>
                            <p:childTnLst>
                              <p:par>
                                <p:cTn id="97" presetID="37" presetClass="entr" presetSubtype="0" fill="hold" grpId="0" nodeType="afterEffect">
                                  <p:stCondLst>
                                    <p:cond delay="0"/>
                                  </p:stCondLst>
                                  <p:childTnLst>
                                    <p:set>
                                      <p:cBhvr>
                                        <p:cTn id="98" dur="1" fill="hold">
                                          <p:stCondLst>
                                            <p:cond delay="0"/>
                                          </p:stCondLst>
                                        </p:cTn>
                                        <p:tgtEl>
                                          <p:spTgt spid="32"/>
                                        </p:tgtEl>
                                        <p:attrNameLst>
                                          <p:attrName>style.visibility</p:attrName>
                                        </p:attrNameLst>
                                      </p:cBhvr>
                                      <p:to>
                                        <p:strVal val="visible"/>
                                      </p:to>
                                    </p:set>
                                    <p:animEffect transition="in" filter="fade">
                                      <p:cBhvr>
                                        <p:cTn id="99" dur="1000"/>
                                        <p:tgtEl>
                                          <p:spTgt spid="32"/>
                                        </p:tgtEl>
                                      </p:cBhvr>
                                    </p:animEffect>
                                    <p:anim calcmode="lin" valueType="num">
                                      <p:cBhvr>
                                        <p:cTn id="100" dur="1000" fill="hold"/>
                                        <p:tgtEl>
                                          <p:spTgt spid="32"/>
                                        </p:tgtEl>
                                        <p:attrNameLst>
                                          <p:attrName>ppt_x</p:attrName>
                                        </p:attrNameLst>
                                      </p:cBhvr>
                                      <p:tavLst>
                                        <p:tav tm="0">
                                          <p:val>
                                            <p:strVal val="#ppt_x"/>
                                          </p:val>
                                        </p:tav>
                                        <p:tav tm="100000">
                                          <p:val>
                                            <p:strVal val="#ppt_x"/>
                                          </p:val>
                                        </p:tav>
                                      </p:tavLst>
                                    </p:anim>
                                    <p:anim calcmode="lin" valueType="num">
                                      <p:cBhvr>
                                        <p:cTn id="101" dur="900" fill="hold"/>
                                        <p:tgtEl>
                                          <p:spTgt spid="32"/>
                                        </p:tgtEl>
                                        <p:attrNameLst>
                                          <p:attrName>ppt_y</p:attrName>
                                        </p:attrNameLst>
                                      </p:cBhvr>
                                      <p:tavLst>
                                        <p:tav tm="0">
                                          <p:val>
                                            <p:strVal val="#ppt_y+1"/>
                                          </p:val>
                                        </p:tav>
                                        <p:tav tm="100000">
                                          <p:val>
                                            <p:strVal val="#ppt_y-.03"/>
                                          </p:val>
                                        </p:tav>
                                      </p:tavLst>
                                    </p:anim>
                                    <p:anim calcmode="lin" valueType="num">
                                      <p:cBhvr>
                                        <p:cTn id="102" dur="1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103" fill="hold">
                            <p:stCondLst>
                              <p:cond delay="13000"/>
                            </p:stCondLst>
                            <p:childTnLst>
                              <p:par>
                                <p:cTn id="104" presetID="53" presetClass="entr" presetSubtype="16" fill="hold" grpId="0" nodeType="afterEffect">
                                  <p:stCondLst>
                                    <p:cond delay="0"/>
                                  </p:stCondLst>
                                  <p:childTnLst>
                                    <p:set>
                                      <p:cBhvr>
                                        <p:cTn id="105" dur="1" fill="hold">
                                          <p:stCondLst>
                                            <p:cond delay="0"/>
                                          </p:stCondLst>
                                        </p:cTn>
                                        <p:tgtEl>
                                          <p:spTgt spid="33"/>
                                        </p:tgtEl>
                                        <p:attrNameLst>
                                          <p:attrName>style.visibility</p:attrName>
                                        </p:attrNameLst>
                                      </p:cBhvr>
                                      <p:to>
                                        <p:strVal val="visible"/>
                                      </p:to>
                                    </p:set>
                                    <p:anim calcmode="lin" valueType="num">
                                      <p:cBhvr>
                                        <p:cTn id="106" dur="500" fill="hold"/>
                                        <p:tgtEl>
                                          <p:spTgt spid="33"/>
                                        </p:tgtEl>
                                        <p:attrNameLst>
                                          <p:attrName>ppt_w</p:attrName>
                                        </p:attrNameLst>
                                      </p:cBhvr>
                                      <p:tavLst>
                                        <p:tav tm="0">
                                          <p:val>
                                            <p:fltVal val="0"/>
                                          </p:val>
                                        </p:tav>
                                        <p:tav tm="100000">
                                          <p:val>
                                            <p:strVal val="#ppt_w"/>
                                          </p:val>
                                        </p:tav>
                                      </p:tavLst>
                                    </p:anim>
                                    <p:anim calcmode="lin" valueType="num">
                                      <p:cBhvr>
                                        <p:cTn id="107" dur="500" fill="hold"/>
                                        <p:tgtEl>
                                          <p:spTgt spid="33"/>
                                        </p:tgtEl>
                                        <p:attrNameLst>
                                          <p:attrName>ppt_h</p:attrName>
                                        </p:attrNameLst>
                                      </p:cBhvr>
                                      <p:tavLst>
                                        <p:tav tm="0">
                                          <p:val>
                                            <p:fltVal val="0"/>
                                          </p:val>
                                        </p:tav>
                                        <p:tav tm="100000">
                                          <p:val>
                                            <p:strVal val="#ppt_h"/>
                                          </p:val>
                                        </p:tav>
                                      </p:tavLst>
                                    </p:anim>
                                    <p:animEffect transition="in" filter="fade">
                                      <p:cBhvr>
                                        <p:cTn id="108" dur="500"/>
                                        <p:tgtEl>
                                          <p:spTgt spid="33"/>
                                        </p:tgtEl>
                                      </p:cBhvr>
                                    </p:animEffect>
                                  </p:childTnLst>
                                </p:cTn>
                              </p:par>
                              <p:par>
                                <p:cTn id="109" presetID="22" presetClass="entr" presetSubtype="8" fill="hold" grpId="0" nodeType="withEffect">
                                  <p:stCondLst>
                                    <p:cond delay="500"/>
                                  </p:stCondLst>
                                  <p:childTnLst>
                                    <p:set>
                                      <p:cBhvr>
                                        <p:cTn id="110" dur="1" fill="hold">
                                          <p:stCondLst>
                                            <p:cond delay="0"/>
                                          </p:stCondLst>
                                        </p:cTn>
                                        <p:tgtEl>
                                          <p:spTgt spid="35"/>
                                        </p:tgtEl>
                                        <p:attrNameLst>
                                          <p:attrName>style.visibility</p:attrName>
                                        </p:attrNameLst>
                                      </p:cBhvr>
                                      <p:to>
                                        <p:strVal val="visible"/>
                                      </p:to>
                                    </p:set>
                                    <p:animEffect transition="in" filter="wipe(left)">
                                      <p:cBhvr>
                                        <p:cTn id="111" dur="500"/>
                                        <p:tgtEl>
                                          <p:spTgt spid="35"/>
                                        </p:tgtEl>
                                      </p:cBhvr>
                                    </p:animEffect>
                                  </p:childTnLst>
                                </p:cTn>
                              </p:par>
                            </p:childTnLst>
                          </p:cTn>
                        </p:par>
                        <p:par>
                          <p:cTn id="112" fill="hold">
                            <p:stCondLst>
                              <p:cond delay="13500"/>
                            </p:stCondLst>
                            <p:childTnLst>
                              <p:par>
                                <p:cTn id="113" presetID="42" presetClass="entr" presetSubtype="0" fill="hold" grpId="0" nodeType="after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1250"/>
                                        <p:tgtEl>
                                          <p:spTgt spid="34"/>
                                        </p:tgtEl>
                                      </p:cBhvr>
                                    </p:animEffect>
                                    <p:anim calcmode="lin" valueType="num">
                                      <p:cBhvr>
                                        <p:cTn id="116" dur="1250" fill="hold"/>
                                        <p:tgtEl>
                                          <p:spTgt spid="34"/>
                                        </p:tgtEl>
                                        <p:attrNameLst>
                                          <p:attrName>ppt_x</p:attrName>
                                        </p:attrNameLst>
                                      </p:cBhvr>
                                      <p:tavLst>
                                        <p:tav tm="0">
                                          <p:val>
                                            <p:strVal val="#ppt_x"/>
                                          </p:val>
                                        </p:tav>
                                        <p:tav tm="100000">
                                          <p:val>
                                            <p:strVal val="#ppt_x"/>
                                          </p:val>
                                        </p:tav>
                                      </p:tavLst>
                                    </p:anim>
                                    <p:anim calcmode="lin" valueType="num">
                                      <p:cBhvr>
                                        <p:cTn id="117" dur="1250" fill="hold"/>
                                        <p:tgtEl>
                                          <p:spTgt spid="34"/>
                                        </p:tgtEl>
                                        <p:attrNameLst>
                                          <p:attrName>ppt_y</p:attrName>
                                        </p:attrNameLst>
                                      </p:cBhvr>
                                      <p:tavLst>
                                        <p:tav tm="0">
                                          <p:val>
                                            <p:strVal val="#ppt_y+.1"/>
                                          </p:val>
                                        </p:tav>
                                        <p:tav tm="100000">
                                          <p:val>
                                            <p:strVal val="#ppt_y"/>
                                          </p:val>
                                        </p:tav>
                                      </p:tavLst>
                                    </p:anim>
                                  </p:childTnLst>
                                </p:cTn>
                              </p:par>
                            </p:childTnLst>
                          </p:cTn>
                        </p:par>
                        <p:par>
                          <p:cTn id="118" fill="hold">
                            <p:stCondLst>
                              <p:cond delay="15000"/>
                            </p:stCondLst>
                            <p:childTnLst>
                              <p:par>
                                <p:cTn id="119" presetID="37" presetClass="entr" presetSubtype="0" fill="hold" grpId="0" nodeType="afterEffect">
                                  <p:stCondLst>
                                    <p:cond delay="0"/>
                                  </p:stCondLst>
                                  <p:childTnLst>
                                    <p:set>
                                      <p:cBhvr>
                                        <p:cTn id="120" dur="1" fill="hold">
                                          <p:stCondLst>
                                            <p:cond delay="0"/>
                                          </p:stCondLst>
                                        </p:cTn>
                                        <p:tgtEl>
                                          <p:spTgt spid="36"/>
                                        </p:tgtEl>
                                        <p:attrNameLst>
                                          <p:attrName>style.visibility</p:attrName>
                                        </p:attrNameLst>
                                      </p:cBhvr>
                                      <p:to>
                                        <p:strVal val="visible"/>
                                      </p:to>
                                    </p:set>
                                    <p:animEffect transition="in" filter="fade">
                                      <p:cBhvr>
                                        <p:cTn id="121" dur="1000"/>
                                        <p:tgtEl>
                                          <p:spTgt spid="36"/>
                                        </p:tgtEl>
                                      </p:cBhvr>
                                    </p:animEffect>
                                    <p:anim calcmode="lin" valueType="num">
                                      <p:cBhvr>
                                        <p:cTn id="122" dur="1000" fill="hold"/>
                                        <p:tgtEl>
                                          <p:spTgt spid="36"/>
                                        </p:tgtEl>
                                        <p:attrNameLst>
                                          <p:attrName>ppt_x</p:attrName>
                                        </p:attrNameLst>
                                      </p:cBhvr>
                                      <p:tavLst>
                                        <p:tav tm="0">
                                          <p:val>
                                            <p:strVal val="#ppt_x"/>
                                          </p:val>
                                        </p:tav>
                                        <p:tav tm="100000">
                                          <p:val>
                                            <p:strVal val="#ppt_x"/>
                                          </p:val>
                                        </p:tav>
                                      </p:tavLst>
                                    </p:anim>
                                    <p:anim calcmode="lin" valueType="num">
                                      <p:cBhvr>
                                        <p:cTn id="123" dur="900" fill="hold"/>
                                        <p:tgtEl>
                                          <p:spTgt spid="36"/>
                                        </p:tgtEl>
                                        <p:attrNameLst>
                                          <p:attrName>ppt_y</p:attrName>
                                        </p:attrNameLst>
                                      </p:cBhvr>
                                      <p:tavLst>
                                        <p:tav tm="0">
                                          <p:val>
                                            <p:strVal val="#ppt_y+1"/>
                                          </p:val>
                                        </p:tav>
                                        <p:tav tm="100000">
                                          <p:val>
                                            <p:strVal val="#ppt_y-.03"/>
                                          </p:val>
                                        </p:tav>
                                      </p:tavLst>
                                    </p:anim>
                                    <p:anim calcmode="lin" valueType="num">
                                      <p:cBhvr>
                                        <p:cTn id="124" dur="100" fill="hold">
                                          <p:stCondLst>
                                            <p:cond delay="900"/>
                                          </p:stCondLst>
                                        </p:cTn>
                                        <p:tgtEl>
                                          <p:spTgt spid="36"/>
                                        </p:tgtEl>
                                        <p:attrNameLst>
                                          <p:attrName>ppt_y</p:attrName>
                                        </p:attrNameLst>
                                      </p:cBhvr>
                                      <p:tavLst>
                                        <p:tav tm="0">
                                          <p:val>
                                            <p:strVal val="#ppt_y-.03"/>
                                          </p:val>
                                        </p:tav>
                                        <p:tav tm="100000">
                                          <p:val>
                                            <p:strVal val="#ppt_y"/>
                                          </p:val>
                                        </p:tav>
                                      </p:tavLst>
                                    </p:anim>
                                  </p:childTnLst>
                                </p:cTn>
                              </p:par>
                            </p:childTnLst>
                          </p:cTn>
                        </p:par>
                        <p:par>
                          <p:cTn id="125" fill="hold">
                            <p:stCondLst>
                              <p:cond delay="16000"/>
                            </p:stCondLst>
                            <p:childTnLst>
                              <p:par>
                                <p:cTn id="126" presetID="53" presetClass="entr" presetSubtype="16" fill="hold" grpId="0" nodeType="afterEffect">
                                  <p:stCondLst>
                                    <p:cond delay="0"/>
                                  </p:stCondLst>
                                  <p:childTnLst>
                                    <p:set>
                                      <p:cBhvr>
                                        <p:cTn id="127" dur="1" fill="hold">
                                          <p:stCondLst>
                                            <p:cond delay="0"/>
                                          </p:stCondLst>
                                        </p:cTn>
                                        <p:tgtEl>
                                          <p:spTgt spid="37"/>
                                        </p:tgtEl>
                                        <p:attrNameLst>
                                          <p:attrName>style.visibility</p:attrName>
                                        </p:attrNameLst>
                                      </p:cBhvr>
                                      <p:to>
                                        <p:strVal val="visible"/>
                                      </p:to>
                                    </p:set>
                                    <p:anim calcmode="lin" valueType="num">
                                      <p:cBhvr>
                                        <p:cTn id="128" dur="500" fill="hold"/>
                                        <p:tgtEl>
                                          <p:spTgt spid="37"/>
                                        </p:tgtEl>
                                        <p:attrNameLst>
                                          <p:attrName>ppt_w</p:attrName>
                                        </p:attrNameLst>
                                      </p:cBhvr>
                                      <p:tavLst>
                                        <p:tav tm="0">
                                          <p:val>
                                            <p:fltVal val="0"/>
                                          </p:val>
                                        </p:tav>
                                        <p:tav tm="100000">
                                          <p:val>
                                            <p:strVal val="#ppt_w"/>
                                          </p:val>
                                        </p:tav>
                                      </p:tavLst>
                                    </p:anim>
                                    <p:anim calcmode="lin" valueType="num">
                                      <p:cBhvr>
                                        <p:cTn id="129" dur="500" fill="hold"/>
                                        <p:tgtEl>
                                          <p:spTgt spid="37"/>
                                        </p:tgtEl>
                                        <p:attrNameLst>
                                          <p:attrName>ppt_h</p:attrName>
                                        </p:attrNameLst>
                                      </p:cBhvr>
                                      <p:tavLst>
                                        <p:tav tm="0">
                                          <p:val>
                                            <p:fltVal val="0"/>
                                          </p:val>
                                        </p:tav>
                                        <p:tav tm="100000">
                                          <p:val>
                                            <p:strVal val="#ppt_h"/>
                                          </p:val>
                                        </p:tav>
                                      </p:tavLst>
                                    </p:anim>
                                    <p:animEffect transition="in" filter="fade">
                                      <p:cBhvr>
                                        <p:cTn id="130" dur="500"/>
                                        <p:tgtEl>
                                          <p:spTgt spid="37"/>
                                        </p:tgtEl>
                                      </p:cBhvr>
                                    </p:animEffect>
                                  </p:childTnLst>
                                </p:cTn>
                              </p:par>
                              <p:par>
                                <p:cTn id="131" presetID="22" presetClass="entr" presetSubtype="8" fill="hold" grpId="0" nodeType="withEffect">
                                  <p:stCondLst>
                                    <p:cond delay="500"/>
                                  </p:stCondLst>
                                  <p:childTnLst>
                                    <p:set>
                                      <p:cBhvr>
                                        <p:cTn id="132" dur="1" fill="hold">
                                          <p:stCondLst>
                                            <p:cond delay="0"/>
                                          </p:stCondLst>
                                        </p:cTn>
                                        <p:tgtEl>
                                          <p:spTgt spid="39"/>
                                        </p:tgtEl>
                                        <p:attrNameLst>
                                          <p:attrName>style.visibility</p:attrName>
                                        </p:attrNameLst>
                                      </p:cBhvr>
                                      <p:to>
                                        <p:strVal val="visible"/>
                                      </p:to>
                                    </p:set>
                                    <p:animEffect transition="in" filter="wipe(left)">
                                      <p:cBhvr>
                                        <p:cTn id="133" dur="500"/>
                                        <p:tgtEl>
                                          <p:spTgt spid="39"/>
                                        </p:tgtEl>
                                      </p:cBhvr>
                                    </p:animEffect>
                                  </p:childTnLst>
                                </p:cTn>
                              </p:par>
                            </p:childTnLst>
                          </p:cTn>
                        </p:par>
                        <p:par>
                          <p:cTn id="134" fill="hold">
                            <p:stCondLst>
                              <p:cond delay="16500"/>
                            </p:stCondLst>
                            <p:childTnLst>
                              <p:par>
                                <p:cTn id="135" presetID="42" presetClass="entr" presetSubtype="0" fill="hold" grpId="0" nodeType="afterEffect">
                                  <p:stCondLst>
                                    <p:cond delay="0"/>
                                  </p:stCondLst>
                                  <p:childTnLst>
                                    <p:set>
                                      <p:cBhvr>
                                        <p:cTn id="136" dur="1" fill="hold">
                                          <p:stCondLst>
                                            <p:cond delay="0"/>
                                          </p:stCondLst>
                                        </p:cTn>
                                        <p:tgtEl>
                                          <p:spTgt spid="38"/>
                                        </p:tgtEl>
                                        <p:attrNameLst>
                                          <p:attrName>style.visibility</p:attrName>
                                        </p:attrNameLst>
                                      </p:cBhvr>
                                      <p:to>
                                        <p:strVal val="visible"/>
                                      </p:to>
                                    </p:set>
                                    <p:animEffect transition="in" filter="fade">
                                      <p:cBhvr>
                                        <p:cTn id="137" dur="1250"/>
                                        <p:tgtEl>
                                          <p:spTgt spid="38"/>
                                        </p:tgtEl>
                                      </p:cBhvr>
                                    </p:animEffect>
                                    <p:anim calcmode="lin" valueType="num">
                                      <p:cBhvr>
                                        <p:cTn id="138" dur="1250" fill="hold"/>
                                        <p:tgtEl>
                                          <p:spTgt spid="38"/>
                                        </p:tgtEl>
                                        <p:attrNameLst>
                                          <p:attrName>ppt_x</p:attrName>
                                        </p:attrNameLst>
                                      </p:cBhvr>
                                      <p:tavLst>
                                        <p:tav tm="0">
                                          <p:val>
                                            <p:strVal val="#ppt_x"/>
                                          </p:val>
                                        </p:tav>
                                        <p:tav tm="100000">
                                          <p:val>
                                            <p:strVal val="#ppt_x"/>
                                          </p:val>
                                        </p:tav>
                                      </p:tavLst>
                                    </p:anim>
                                    <p:anim calcmode="lin" valueType="num">
                                      <p:cBhvr>
                                        <p:cTn id="139" dur="125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p:bldP spid="18" grpId="0" bldLvl="0" animBg="1"/>
      <p:bldP spid="16" grpId="0" bldLvl="0" animBg="1"/>
      <p:bldP spid="20" grpId="0"/>
      <p:bldP spid="21" grpId="0"/>
      <p:bldP spid="22" grpId="0" bldLvl="0" animBg="1"/>
      <p:bldP spid="23" grpId="0" bldLvl="0" animBg="1"/>
      <p:bldP spid="24" grpId="0"/>
      <p:bldP spid="25" grpId="0"/>
      <p:bldP spid="26" grpId="0" bldLvl="0" animBg="1"/>
      <p:bldP spid="27" grpId="0" bldLvl="0" animBg="1"/>
      <p:bldP spid="28" grpId="0"/>
      <p:bldP spid="29" grpId="0"/>
      <p:bldP spid="30" grpId="0" bldLvl="0" animBg="1"/>
      <p:bldP spid="31" grpId="0"/>
      <p:bldP spid="32" grpId="0" bldLvl="0" animBg="1"/>
      <p:bldP spid="33" grpId="0"/>
      <p:bldP spid="34" grpId="0"/>
      <p:bldP spid="35" grpId="0" bldLvl="0" animBg="1"/>
      <p:bldP spid="36" grpId="0" bldLvl="0" animBg="1"/>
      <p:bldP spid="37" grpId="0"/>
      <p:bldP spid="38" grpId="0"/>
      <p:bldP spid="39" grpId="0" bldLvl="0" animBg="1"/>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74013" y="124708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1577252" y="1308289"/>
            <a:ext cx="6769887" cy="368300"/>
          </a:xfrm>
          <a:prstGeom prst="rect">
            <a:avLst/>
          </a:prstGeom>
        </p:spPr>
        <p:txBody>
          <a:bodyPr wrap="square">
            <a:spAutoFit/>
          </a:bodyPr>
          <a:lstStyle/>
          <a:p>
            <a:pPr algn="ctr"/>
            <a:r>
              <a:rPr lang="zh-CN" altLang="en-US" sz="1800" b="1" dirty="0">
                <a:solidFill>
                  <a:srgbClr val="FFFF00"/>
                </a:solidFill>
                <a:latin typeface="Times New Roman" panose="02020603050405020304" pitchFamily="18" charset="0"/>
                <a:ea typeface="微软雅黑" panose="020B0503020204020204" pitchFamily="34" charset="-122"/>
              </a:rPr>
              <a:t>七、建立安全生产标准化制度。</a:t>
            </a:r>
          </a:p>
        </p:txBody>
      </p:sp>
      <p:sp>
        <p:nvSpPr>
          <p:cNvPr id="18" name="矩形 17"/>
          <p:cNvSpPr/>
          <p:nvPr/>
        </p:nvSpPr>
        <p:spPr>
          <a:xfrm>
            <a:off x="866775" y="124708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3"/>
          <a:stretch>
            <a:fillRect/>
          </a:stretch>
        </p:blipFill>
        <p:spPr>
          <a:xfrm>
            <a:off x="990235" y="1337739"/>
            <a:ext cx="352303" cy="355724"/>
          </a:xfrm>
          <a:prstGeom prst="rect">
            <a:avLst/>
          </a:prstGeom>
        </p:spPr>
      </p:pic>
      <p:sp>
        <p:nvSpPr>
          <p:cNvPr id="21" name="矩形 20"/>
          <p:cNvSpPr/>
          <p:nvPr/>
        </p:nvSpPr>
        <p:spPr>
          <a:xfrm>
            <a:off x="796736" y="2281217"/>
            <a:ext cx="3484468" cy="1168400"/>
          </a:xfrm>
          <a:prstGeom prst="rect">
            <a:avLst/>
          </a:prstGeom>
        </p:spPr>
        <p:txBody>
          <a:bodyPr wrap="square">
            <a:spAutoFit/>
          </a:bodyPr>
          <a:lstStyle/>
          <a:p>
            <a:r>
              <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rPr>
              <a:t>安全生产标准化是在传统的安全质量标准化基础上，根据当前安全生产工作的要求、企业生产工艺特点，借鉴国外现代先进安全管理思想，形成的一套系统的、规范的、科学的安全管理体系。</a:t>
            </a:r>
          </a:p>
        </p:txBody>
      </p:sp>
      <p:sp>
        <p:nvSpPr>
          <p:cNvPr id="25" name="矩形 24"/>
          <p:cNvSpPr/>
          <p:nvPr/>
        </p:nvSpPr>
        <p:spPr>
          <a:xfrm>
            <a:off x="796735" y="3516457"/>
            <a:ext cx="3489515" cy="1168400"/>
          </a:xfrm>
          <a:prstGeom prst="rect">
            <a:avLst/>
          </a:prstGeom>
        </p:spPr>
        <p:txBody>
          <a:bodyPr wrap="square">
            <a:spAutoFit/>
          </a:bodyPr>
          <a:lstStyle/>
          <a:p>
            <a:r>
              <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rPr>
              <a:t>结合多年的实践经验，新</a:t>
            </a:r>
            <a:r>
              <a:rPr lang="en-US" altLang="zh-CN" sz="1400" dirty="0">
                <a:solidFill>
                  <a:schemeClr val="tx1">
                    <a:lumMod val="75000"/>
                    <a:lumOff val="25000"/>
                  </a:schemeClr>
                </a:solidFill>
                <a:latin typeface="Times New Roman" panose="02020603050405020304" pitchFamily="18" charset="0"/>
                <a:ea typeface="微软雅黑" panose="020B0503020204020204" pitchFamily="34" charset="-122"/>
              </a:rPr>
              <a:t>《</a:t>
            </a:r>
            <a:r>
              <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rPr>
              <a:t>安全生产法</a:t>
            </a:r>
            <a:r>
              <a:rPr lang="en-US" altLang="zh-CN" sz="1400" dirty="0">
                <a:solidFill>
                  <a:schemeClr val="tx1">
                    <a:lumMod val="75000"/>
                    <a:lumOff val="25000"/>
                  </a:schemeClr>
                </a:solidFill>
                <a:latin typeface="Times New Roman" panose="02020603050405020304" pitchFamily="18" charset="0"/>
                <a:ea typeface="微软雅黑" panose="020B0503020204020204" pitchFamily="34" charset="-122"/>
              </a:rPr>
              <a:t>》</a:t>
            </a:r>
            <a:r>
              <a:rPr lang="zh-CN" altLang="en-US" sz="1400" dirty="0">
                <a:solidFill>
                  <a:schemeClr val="tx1">
                    <a:lumMod val="75000"/>
                    <a:lumOff val="25000"/>
                  </a:schemeClr>
                </a:solidFill>
                <a:latin typeface="Times New Roman" panose="02020603050405020304" pitchFamily="18" charset="0"/>
                <a:ea typeface="微软雅黑" panose="020B0503020204020204" pitchFamily="34" charset="-122"/>
              </a:rPr>
              <a:t>在总则部分明确提出推进安全生产标准化工作，这必将对强化安全生产基础建设，促进企业安全生产水平持续提升产生重大而深远的影响。</a:t>
            </a:r>
          </a:p>
        </p:txBody>
      </p:sp>
      <p:sp>
        <p:nvSpPr>
          <p:cNvPr id="31" name="文本框 30"/>
          <p:cNvSpPr txBox="1"/>
          <p:nvPr/>
        </p:nvSpPr>
        <p:spPr>
          <a:xfrm>
            <a:off x="796735" y="1877813"/>
            <a:ext cx="4945380" cy="321945"/>
          </a:xfrm>
          <a:prstGeom prst="rect">
            <a:avLst/>
          </a:prstGeom>
          <a:noFill/>
        </p:spPr>
        <p:txBody>
          <a:bodyPr wrap="none" rtlCol="0">
            <a:spAutoFit/>
          </a:bodyPr>
          <a:lstStyle/>
          <a:p>
            <a:r>
              <a:rPr lang="zh-CN" altLang="en-US" sz="1500" b="1" dirty="0">
                <a:solidFill>
                  <a:srgbClr val="D82D19"/>
                </a:solidFill>
                <a:latin typeface="Times New Roman" panose="02020603050405020304" pitchFamily="18" charset="0"/>
                <a:ea typeface="微软雅黑" panose="020B0503020204020204" pitchFamily="34" charset="-122"/>
              </a:rPr>
              <a:t>新法把加强事前预防和事故应急救援作为一项重要内容：</a:t>
            </a:r>
          </a:p>
        </p:txBody>
      </p:sp>
      <p:pic>
        <p:nvPicPr>
          <p:cNvPr id="2" name="图片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86250" y="2308659"/>
            <a:ext cx="4057651" cy="2161905"/>
          </a:xfrm>
          <a:prstGeom prst="rect">
            <a:avLst/>
          </a:prstGeom>
        </p:spPr>
      </p:pic>
      <p:sp>
        <p:nvSpPr>
          <p:cNvPr id="12" name="文本框 11"/>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1000"/>
                                        <p:tgtEl>
                                          <p:spTgt spid="31"/>
                                        </p:tgtEl>
                                      </p:cBhvr>
                                    </p:animEffect>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250"/>
                                        <p:tgtEl>
                                          <p:spTgt spid="21"/>
                                        </p:tgtEl>
                                      </p:cBhvr>
                                    </p:animEffect>
                                    <p:anim calcmode="lin" valueType="num">
                                      <p:cBhvr>
                                        <p:cTn id="34" dur="1250" fill="hold"/>
                                        <p:tgtEl>
                                          <p:spTgt spid="21"/>
                                        </p:tgtEl>
                                        <p:attrNameLst>
                                          <p:attrName>ppt_x</p:attrName>
                                        </p:attrNameLst>
                                      </p:cBhvr>
                                      <p:tavLst>
                                        <p:tav tm="0">
                                          <p:val>
                                            <p:strVal val="#ppt_x"/>
                                          </p:val>
                                        </p:tav>
                                        <p:tav tm="100000">
                                          <p:val>
                                            <p:strVal val="#ppt_x"/>
                                          </p:val>
                                        </p:tav>
                                      </p:tavLst>
                                    </p:anim>
                                    <p:anim calcmode="lin" valueType="num">
                                      <p:cBhvr>
                                        <p:cTn id="35" dur="1250" fill="hold"/>
                                        <p:tgtEl>
                                          <p:spTgt spid="21"/>
                                        </p:tgtEl>
                                        <p:attrNameLst>
                                          <p:attrName>ppt_y</p:attrName>
                                        </p:attrNameLst>
                                      </p:cBhvr>
                                      <p:tavLst>
                                        <p:tav tm="0">
                                          <p:val>
                                            <p:strVal val="#ppt_y+.1"/>
                                          </p:val>
                                        </p:tav>
                                        <p:tav tm="100000">
                                          <p:val>
                                            <p:strVal val="#ppt_y"/>
                                          </p:val>
                                        </p:tav>
                                      </p:tavLst>
                                    </p:anim>
                                  </p:childTnLst>
                                </p:cTn>
                              </p:par>
                            </p:childTnLst>
                          </p:cTn>
                        </p:par>
                        <p:par>
                          <p:cTn id="36" fill="hold">
                            <p:stCondLst>
                              <p:cond delay="4500"/>
                            </p:stCondLst>
                            <p:childTnLst>
                              <p:par>
                                <p:cTn id="37" presetID="42" presetClass="entr" presetSubtype="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1250"/>
                                        <p:tgtEl>
                                          <p:spTgt spid="25"/>
                                        </p:tgtEl>
                                      </p:cBhvr>
                                    </p:animEffect>
                                    <p:anim calcmode="lin" valueType="num">
                                      <p:cBhvr>
                                        <p:cTn id="40" dur="1250" fill="hold"/>
                                        <p:tgtEl>
                                          <p:spTgt spid="25"/>
                                        </p:tgtEl>
                                        <p:attrNameLst>
                                          <p:attrName>ppt_x</p:attrName>
                                        </p:attrNameLst>
                                      </p:cBhvr>
                                      <p:tavLst>
                                        <p:tav tm="0">
                                          <p:val>
                                            <p:strVal val="#ppt_x"/>
                                          </p:val>
                                        </p:tav>
                                        <p:tav tm="100000">
                                          <p:val>
                                            <p:strVal val="#ppt_x"/>
                                          </p:val>
                                        </p:tav>
                                      </p:tavLst>
                                    </p:anim>
                                    <p:anim calcmode="lin" valueType="num">
                                      <p:cBhvr>
                                        <p:cTn id="41" dur="125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37" presetClass="entr" presetSubtype="0" fill="hold" nodeType="clickEffect">
                                  <p:stCondLst>
                                    <p:cond delay="0"/>
                                  </p:stCondLst>
                                  <p:childTnLst>
                                    <p:set>
                                      <p:cBhvr>
                                        <p:cTn id="45" dur="1" fill="hold">
                                          <p:stCondLst>
                                            <p:cond delay="0"/>
                                          </p:stCondLst>
                                        </p:cTn>
                                        <p:tgtEl>
                                          <p:spTgt spid="2"/>
                                        </p:tgtEl>
                                        <p:attrNameLst>
                                          <p:attrName>style.visibility</p:attrName>
                                        </p:attrNameLst>
                                      </p:cBhvr>
                                      <p:to>
                                        <p:strVal val="visible"/>
                                      </p:to>
                                    </p:set>
                                    <p:animEffect transition="in" filter="fade">
                                      <p:cBhvr>
                                        <p:cTn id="46" dur="1000"/>
                                        <p:tgtEl>
                                          <p:spTgt spid="2"/>
                                        </p:tgtEl>
                                      </p:cBhvr>
                                    </p:animEffect>
                                    <p:anim calcmode="lin" valueType="num">
                                      <p:cBhvr>
                                        <p:cTn id="47" dur="1000" fill="hold"/>
                                        <p:tgtEl>
                                          <p:spTgt spid="2"/>
                                        </p:tgtEl>
                                        <p:attrNameLst>
                                          <p:attrName>ppt_x</p:attrName>
                                        </p:attrNameLst>
                                      </p:cBhvr>
                                      <p:tavLst>
                                        <p:tav tm="0">
                                          <p:val>
                                            <p:strVal val="#ppt_x"/>
                                          </p:val>
                                        </p:tav>
                                        <p:tav tm="100000">
                                          <p:val>
                                            <p:strVal val="#ppt_x"/>
                                          </p:val>
                                        </p:tav>
                                      </p:tavLst>
                                    </p:anim>
                                    <p:anim calcmode="lin" valueType="num">
                                      <p:cBhvr>
                                        <p:cTn id="48" dur="900" fill="hold"/>
                                        <p:tgtEl>
                                          <p:spTgt spid="2"/>
                                        </p:tgtEl>
                                        <p:attrNameLst>
                                          <p:attrName>ppt_y</p:attrName>
                                        </p:attrNameLst>
                                      </p:cBhvr>
                                      <p:tavLst>
                                        <p:tav tm="0">
                                          <p:val>
                                            <p:strVal val="#ppt_y+1"/>
                                          </p:val>
                                        </p:tav>
                                        <p:tav tm="100000">
                                          <p:val>
                                            <p:strVal val="#ppt_y-.03"/>
                                          </p:val>
                                        </p:tav>
                                      </p:tavLst>
                                    </p:anim>
                                    <p:anim calcmode="lin" valueType="num">
                                      <p:cBhvr>
                                        <p:cTn id="49" dur="1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p:bldP spid="18" grpId="0" bldLvl="0" animBg="1"/>
      <p:bldP spid="21" grpId="0"/>
      <p:bldP spid="25" grpId="0"/>
      <p:bldP spid="31"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74013" y="124708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1577252" y="1308289"/>
            <a:ext cx="6769887" cy="368300"/>
          </a:xfrm>
          <a:prstGeom prst="rect">
            <a:avLst/>
          </a:prstGeom>
        </p:spPr>
        <p:txBody>
          <a:bodyPr wrap="square">
            <a:spAutoFit/>
          </a:bodyPr>
          <a:lstStyle/>
          <a:p>
            <a:pPr algn="ctr"/>
            <a:r>
              <a:rPr lang="zh-CN" altLang="en-US" sz="1800" b="1" dirty="0">
                <a:solidFill>
                  <a:srgbClr val="FFFF00"/>
                </a:solidFill>
                <a:latin typeface="Times New Roman" panose="02020603050405020304" pitchFamily="18" charset="0"/>
                <a:ea typeface="微软雅黑" panose="020B0503020204020204" pitchFamily="34" charset="-122"/>
              </a:rPr>
              <a:t>八、推行注册安全工程师制度。</a:t>
            </a:r>
          </a:p>
        </p:txBody>
      </p:sp>
      <p:sp>
        <p:nvSpPr>
          <p:cNvPr id="18" name="矩形 17"/>
          <p:cNvSpPr/>
          <p:nvPr/>
        </p:nvSpPr>
        <p:spPr>
          <a:xfrm>
            <a:off x="866775" y="124708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3"/>
          <a:stretch>
            <a:fillRect/>
          </a:stretch>
        </p:blipFill>
        <p:spPr>
          <a:xfrm>
            <a:off x="990235" y="1337739"/>
            <a:ext cx="352303" cy="355724"/>
          </a:xfrm>
          <a:prstGeom prst="rect">
            <a:avLst/>
          </a:prstGeom>
        </p:spPr>
      </p:pic>
      <p:sp>
        <p:nvSpPr>
          <p:cNvPr id="16" name="矩形: 圆角 4"/>
          <p:cNvSpPr/>
          <p:nvPr/>
        </p:nvSpPr>
        <p:spPr>
          <a:xfrm>
            <a:off x="922422" y="3826815"/>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0" name="矩形 19"/>
          <p:cNvSpPr/>
          <p:nvPr/>
        </p:nvSpPr>
        <p:spPr>
          <a:xfrm>
            <a:off x="895350" y="3824239"/>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1</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1" name="矩形 20"/>
          <p:cNvSpPr/>
          <p:nvPr/>
        </p:nvSpPr>
        <p:spPr>
          <a:xfrm>
            <a:off x="1802341" y="3761614"/>
            <a:ext cx="6541560" cy="460375"/>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一是危险物品的生产、储存单位以及矿山、金属冶炼单位应当有注册安全工程师从事安全生产管理工作，鼓励其他生产经营单位聘用注册安全工程师从事安全生产管理工作。</a:t>
            </a:r>
          </a:p>
        </p:txBody>
      </p:sp>
      <p:sp>
        <p:nvSpPr>
          <p:cNvPr id="22" name="箭头: V 形 18"/>
          <p:cNvSpPr/>
          <p:nvPr/>
        </p:nvSpPr>
        <p:spPr>
          <a:xfrm>
            <a:off x="1469096" y="3855369"/>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23" name="矩形: 圆角 4"/>
          <p:cNvSpPr/>
          <p:nvPr/>
        </p:nvSpPr>
        <p:spPr>
          <a:xfrm>
            <a:off x="922422" y="4444661"/>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4" name="矩形 23"/>
          <p:cNvSpPr/>
          <p:nvPr/>
        </p:nvSpPr>
        <p:spPr>
          <a:xfrm>
            <a:off x="904276" y="4431962"/>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2</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5" name="矩形 24"/>
          <p:cNvSpPr/>
          <p:nvPr/>
        </p:nvSpPr>
        <p:spPr>
          <a:xfrm>
            <a:off x="1802341" y="4462739"/>
            <a:ext cx="6551035" cy="275590"/>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二是建立注册安全工程师按专业分类管理制度，授权国务院有关部门制定具体实施办法。</a:t>
            </a:r>
          </a:p>
        </p:txBody>
      </p:sp>
      <p:sp>
        <p:nvSpPr>
          <p:cNvPr id="26" name="箭头: V 形 18"/>
          <p:cNvSpPr/>
          <p:nvPr/>
        </p:nvSpPr>
        <p:spPr>
          <a:xfrm>
            <a:off x="1469096" y="4473215"/>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796735" y="1925438"/>
            <a:ext cx="7556641" cy="1209675"/>
          </a:xfrm>
          <a:prstGeom prst="rect">
            <a:avLst/>
          </a:prstGeom>
          <a:noFill/>
        </p:spPr>
        <p:txBody>
          <a:bodyPr wrap="square" rtlCol="0">
            <a:spAutoFit/>
          </a:bodyPr>
          <a:lstStyle/>
          <a:p>
            <a:pPr fontAlgn="auto">
              <a:lnSpc>
                <a:spcPct val="130000"/>
              </a:lnSpc>
            </a:pPr>
            <a:r>
              <a:rPr lang="zh-CN" altLang="en-US" sz="1400" b="1" dirty="0">
                <a:solidFill>
                  <a:schemeClr val="tx1">
                    <a:lumMod val="65000"/>
                    <a:lumOff val="35000"/>
                  </a:schemeClr>
                </a:solidFill>
                <a:latin typeface="Times New Roman" panose="02020603050405020304" pitchFamily="18" charset="0"/>
                <a:ea typeface="微软雅黑" panose="020B0503020204020204" pitchFamily="34" charset="-122"/>
              </a:rPr>
              <a:t>为解决中小企业安全生产</a:t>
            </a:r>
            <a:r>
              <a:rPr lang="zh-CN" altLang="en-US" sz="1400" b="1" dirty="0">
                <a:solidFill>
                  <a:schemeClr val="accent1"/>
                </a:solidFill>
                <a:latin typeface="Times New Roman" panose="02020603050405020304" pitchFamily="18" charset="0"/>
                <a:ea typeface="微软雅黑" panose="020B0503020204020204" pitchFamily="34" charset="-122"/>
              </a:rPr>
              <a:t>“无人管、不会管”</a:t>
            </a:r>
            <a:r>
              <a:rPr lang="zh-CN" altLang="en-US" sz="1400" b="1" dirty="0">
                <a:solidFill>
                  <a:schemeClr val="tx1">
                    <a:lumMod val="65000"/>
                    <a:lumOff val="35000"/>
                  </a:schemeClr>
                </a:solidFill>
                <a:latin typeface="Times New Roman" panose="02020603050405020304" pitchFamily="18" charset="0"/>
                <a:ea typeface="微软雅黑" panose="020B0503020204020204" pitchFamily="34" charset="-122"/>
              </a:rPr>
              <a:t>问题，促进安全生产管理人员队伍朝着专业化、职业化方向发展，国家自</a:t>
            </a:r>
            <a:r>
              <a:rPr lang="en-US" altLang="zh-CN" sz="1400" b="1" dirty="0">
                <a:solidFill>
                  <a:schemeClr val="tx1">
                    <a:lumMod val="65000"/>
                    <a:lumOff val="35000"/>
                  </a:schemeClr>
                </a:solidFill>
                <a:latin typeface="Times New Roman" panose="02020603050405020304" pitchFamily="18" charset="0"/>
                <a:ea typeface="微软雅黑" panose="020B0503020204020204" pitchFamily="34" charset="-122"/>
              </a:rPr>
              <a:t>2004</a:t>
            </a:r>
            <a:r>
              <a:rPr lang="zh-CN" altLang="en-US" sz="1400" b="1" dirty="0">
                <a:solidFill>
                  <a:schemeClr val="tx1">
                    <a:lumMod val="65000"/>
                    <a:lumOff val="35000"/>
                  </a:schemeClr>
                </a:solidFill>
                <a:latin typeface="Times New Roman" panose="02020603050405020304" pitchFamily="18" charset="0"/>
                <a:ea typeface="微软雅黑" panose="020B0503020204020204" pitchFamily="34" charset="-122"/>
              </a:rPr>
              <a:t>年以来连续</a:t>
            </a:r>
            <a:r>
              <a:rPr lang="en-US" altLang="zh-CN" sz="1400" b="1" dirty="0">
                <a:solidFill>
                  <a:schemeClr val="tx1">
                    <a:lumMod val="65000"/>
                    <a:lumOff val="35000"/>
                  </a:schemeClr>
                </a:solidFill>
                <a:latin typeface="Times New Roman" panose="02020603050405020304" pitchFamily="18" charset="0"/>
                <a:ea typeface="微软雅黑" panose="020B0503020204020204" pitchFamily="34" charset="-122"/>
              </a:rPr>
              <a:t>10</a:t>
            </a:r>
            <a:r>
              <a:rPr lang="zh-CN" altLang="en-US" sz="1400" b="1" dirty="0">
                <a:solidFill>
                  <a:schemeClr val="tx1">
                    <a:lumMod val="65000"/>
                    <a:lumOff val="35000"/>
                  </a:schemeClr>
                </a:solidFill>
                <a:latin typeface="Times New Roman" panose="02020603050405020304" pitchFamily="18" charset="0"/>
                <a:ea typeface="微软雅黑" panose="020B0503020204020204" pitchFamily="34" charset="-122"/>
              </a:rPr>
              <a:t>年实施了全国注册安全工程师执业资格统一考试，</a:t>
            </a:r>
            <a:r>
              <a:rPr lang="en-US" altLang="zh-CN" sz="1400" b="1" dirty="0">
                <a:solidFill>
                  <a:schemeClr val="accent1"/>
                </a:solidFill>
                <a:latin typeface="Times New Roman" panose="02020603050405020304" pitchFamily="18" charset="0"/>
                <a:ea typeface="微软雅黑" panose="020B0503020204020204" pitchFamily="34" charset="-122"/>
              </a:rPr>
              <a:t>21.8</a:t>
            </a:r>
            <a:r>
              <a:rPr lang="zh-CN" altLang="en-US" sz="1400" b="1" dirty="0">
                <a:solidFill>
                  <a:schemeClr val="accent1"/>
                </a:solidFill>
                <a:latin typeface="Times New Roman" panose="02020603050405020304" pitchFamily="18" charset="0"/>
                <a:ea typeface="微软雅黑" panose="020B0503020204020204" pitchFamily="34" charset="-122"/>
              </a:rPr>
              <a:t>万</a:t>
            </a:r>
            <a:r>
              <a:rPr lang="zh-CN" altLang="en-US" sz="1400" b="1" dirty="0">
                <a:solidFill>
                  <a:schemeClr val="tx1">
                    <a:lumMod val="65000"/>
                    <a:lumOff val="35000"/>
                  </a:schemeClr>
                </a:solidFill>
                <a:latin typeface="Times New Roman" panose="02020603050405020304" pitchFamily="18" charset="0"/>
                <a:ea typeface="微软雅黑" panose="020B0503020204020204" pitchFamily="34" charset="-122"/>
              </a:rPr>
              <a:t>人取得了资格证书。截至</a:t>
            </a:r>
            <a:r>
              <a:rPr lang="en-US" altLang="zh-CN" sz="1400" b="1" dirty="0">
                <a:solidFill>
                  <a:schemeClr val="tx1">
                    <a:lumMod val="65000"/>
                    <a:lumOff val="35000"/>
                  </a:schemeClr>
                </a:solidFill>
                <a:latin typeface="Times New Roman" panose="02020603050405020304" pitchFamily="18" charset="0"/>
                <a:ea typeface="微软雅黑" panose="020B0503020204020204" pitchFamily="34" charset="-122"/>
              </a:rPr>
              <a:t>2013</a:t>
            </a:r>
            <a:r>
              <a:rPr lang="zh-CN" altLang="en-US" sz="1400" b="1" dirty="0">
                <a:solidFill>
                  <a:schemeClr val="tx1">
                    <a:lumMod val="65000"/>
                    <a:lumOff val="35000"/>
                  </a:schemeClr>
                </a:solidFill>
                <a:latin typeface="Times New Roman" panose="02020603050405020304" pitchFamily="18" charset="0"/>
                <a:ea typeface="微软雅黑" panose="020B0503020204020204" pitchFamily="34" charset="-122"/>
              </a:rPr>
              <a:t>年</a:t>
            </a:r>
            <a:r>
              <a:rPr lang="en-US" altLang="zh-CN" sz="1400" b="1" dirty="0">
                <a:solidFill>
                  <a:schemeClr val="tx1">
                    <a:lumMod val="65000"/>
                    <a:lumOff val="35000"/>
                  </a:schemeClr>
                </a:solidFill>
                <a:latin typeface="Times New Roman" panose="02020603050405020304" pitchFamily="18" charset="0"/>
                <a:ea typeface="微软雅黑" panose="020B0503020204020204" pitchFamily="34" charset="-122"/>
              </a:rPr>
              <a:t>12</a:t>
            </a:r>
            <a:r>
              <a:rPr lang="zh-CN" altLang="en-US" sz="1400" b="1" dirty="0">
                <a:solidFill>
                  <a:schemeClr val="tx1">
                    <a:lumMod val="65000"/>
                    <a:lumOff val="35000"/>
                  </a:schemeClr>
                </a:solidFill>
                <a:latin typeface="Times New Roman" panose="02020603050405020304" pitchFamily="18" charset="0"/>
                <a:ea typeface="微软雅黑" panose="020B0503020204020204" pitchFamily="34" charset="-122"/>
              </a:rPr>
              <a:t>月，已有近</a:t>
            </a:r>
            <a:r>
              <a:rPr lang="en-US" altLang="zh-CN" sz="1400" b="1" dirty="0">
                <a:solidFill>
                  <a:schemeClr val="accent1"/>
                </a:solidFill>
                <a:latin typeface="Times New Roman" panose="02020603050405020304" pitchFamily="18" charset="0"/>
                <a:ea typeface="微软雅黑" panose="020B0503020204020204" pitchFamily="34" charset="-122"/>
              </a:rPr>
              <a:t>15</a:t>
            </a:r>
            <a:r>
              <a:rPr lang="zh-CN" altLang="en-US" sz="1400" b="1" dirty="0">
                <a:solidFill>
                  <a:schemeClr val="accent1"/>
                </a:solidFill>
                <a:latin typeface="Times New Roman" panose="02020603050405020304" pitchFamily="18" charset="0"/>
                <a:ea typeface="微软雅黑" panose="020B0503020204020204" pitchFamily="34" charset="-122"/>
              </a:rPr>
              <a:t>万人注册</a:t>
            </a:r>
            <a:r>
              <a:rPr lang="zh-CN" altLang="en-US" sz="1400" b="1" dirty="0">
                <a:solidFill>
                  <a:schemeClr val="tx1">
                    <a:lumMod val="65000"/>
                    <a:lumOff val="35000"/>
                  </a:schemeClr>
                </a:solidFill>
                <a:latin typeface="Times New Roman" panose="02020603050405020304" pitchFamily="18" charset="0"/>
                <a:ea typeface="微软雅黑" panose="020B0503020204020204" pitchFamily="34" charset="-122"/>
              </a:rPr>
              <a:t>并在生产经营单位和安全生产中介服务机构执业。</a:t>
            </a:r>
            <a:endParaRPr lang="en-US" altLang="zh-CN" sz="1400" b="1" dirty="0">
              <a:solidFill>
                <a:schemeClr val="tx1">
                  <a:lumMod val="65000"/>
                  <a:lumOff val="35000"/>
                </a:schemeClr>
              </a:solidFill>
              <a:latin typeface="Times New Roman" panose="02020603050405020304" pitchFamily="18" charset="0"/>
              <a:ea typeface="微软雅黑" panose="020B0503020204020204" pitchFamily="34" charset="-122"/>
            </a:endParaRPr>
          </a:p>
        </p:txBody>
      </p:sp>
      <p:sp>
        <p:nvSpPr>
          <p:cNvPr id="40" name="矩形 39"/>
          <p:cNvSpPr/>
          <p:nvPr/>
        </p:nvSpPr>
        <p:spPr>
          <a:xfrm>
            <a:off x="796735" y="3196897"/>
            <a:ext cx="5089207" cy="437515"/>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965" algn="l" defTabSz="1218565" rtl="0" eaLnBrk="1" latinLnBrk="0" hangingPunct="1">
              <a:defRPr sz="2400" kern="1200">
                <a:solidFill>
                  <a:schemeClr val="tx1"/>
                </a:solidFill>
                <a:latin typeface="+mn-lt"/>
                <a:ea typeface="+mn-ea"/>
                <a:cs typeface="+mn-cs"/>
              </a:defRPr>
            </a:lvl7pPr>
            <a:lvl8pPr marL="4266565" algn="l" defTabSz="1218565" rtl="0" eaLnBrk="1" latinLnBrk="0" hangingPunct="1">
              <a:defRPr sz="2400" kern="1200">
                <a:solidFill>
                  <a:schemeClr val="tx1"/>
                </a:solidFill>
                <a:latin typeface="+mn-lt"/>
                <a:ea typeface="+mn-ea"/>
                <a:cs typeface="+mn-cs"/>
              </a:defRPr>
            </a:lvl8pPr>
            <a:lvl9pPr marL="4876165" algn="l" defTabSz="1218565" rtl="0" eaLnBrk="1" latinLnBrk="0" hangingPunct="1">
              <a:defRPr sz="2400" kern="1200">
                <a:solidFill>
                  <a:schemeClr val="tx1"/>
                </a:solidFill>
                <a:latin typeface="+mn-lt"/>
                <a:ea typeface="+mn-ea"/>
                <a:cs typeface="+mn-cs"/>
              </a:defRPr>
            </a:lvl9pPr>
          </a:lstStyle>
          <a:p>
            <a:pPr fontAlgn="auto">
              <a:lnSpc>
                <a:spcPct val="150000"/>
              </a:lnSpc>
            </a:pPr>
            <a:r>
              <a:rPr lang="zh-CN" altLang="en-US" sz="1500" b="1" dirty="0">
                <a:solidFill>
                  <a:srgbClr val="D82D19"/>
                </a:solidFill>
                <a:latin typeface="Times New Roman" panose="02020603050405020304" pitchFamily="18" charset="0"/>
                <a:ea typeface="微软雅黑" panose="020B0503020204020204" pitchFamily="34" charset="-122"/>
              </a:rPr>
              <a:t>新法确立了注册安全工程师制度，并从两个方面加以推进：</a:t>
            </a:r>
          </a:p>
        </p:txBody>
      </p:sp>
      <p:sp>
        <p:nvSpPr>
          <p:cNvPr id="27" name="文本框 26"/>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wipe(left)">
                                      <p:cBhvr>
                                        <p:cTn id="29" dur="1000"/>
                                        <p:tgtEl>
                                          <p:spTgt spid="31"/>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40">
                                            <p:txEl>
                                              <p:pRg st="0" end="0"/>
                                            </p:txEl>
                                          </p:spTgt>
                                        </p:tgtEl>
                                        <p:attrNameLst>
                                          <p:attrName>style.visibility</p:attrName>
                                        </p:attrNameLst>
                                      </p:cBhvr>
                                      <p:to>
                                        <p:strVal val="visible"/>
                                      </p:to>
                                    </p:set>
                                    <p:animEffect transition="in" filter="wipe(left)">
                                      <p:cBhvr>
                                        <p:cTn id="33" dur="1000"/>
                                        <p:tgtEl>
                                          <p:spTgt spid="40">
                                            <p:txEl>
                                              <p:pRg st="0" end="0"/>
                                            </p:txEl>
                                          </p:spTgt>
                                        </p:tgtEl>
                                      </p:cBhvr>
                                    </p:animEffect>
                                  </p:childTnLst>
                                </p:cTn>
                              </p:par>
                            </p:childTnLst>
                          </p:cTn>
                        </p:par>
                        <p:par>
                          <p:cTn id="34" fill="hold">
                            <p:stCondLst>
                              <p:cond delay="4000"/>
                            </p:stCondLst>
                            <p:childTnLst>
                              <p:par>
                                <p:cTn id="35" presetID="37" presetClass="entr" presetSubtype="0" fill="hold" grpId="0" nodeType="after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1000"/>
                                        <p:tgtEl>
                                          <p:spTgt spid="16"/>
                                        </p:tgtEl>
                                      </p:cBhvr>
                                    </p:animEffect>
                                    <p:anim calcmode="lin" valueType="num">
                                      <p:cBhvr>
                                        <p:cTn id="38" dur="1000" fill="hold"/>
                                        <p:tgtEl>
                                          <p:spTgt spid="16"/>
                                        </p:tgtEl>
                                        <p:attrNameLst>
                                          <p:attrName>ppt_x</p:attrName>
                                        </p:attrNameLst>
                                      </p:cBhvr>
                                      <p:tavLst>
                                        <p:tav tm="0">
                                          <p:val>
                                            <p:strVal val="#ppt_x"/>
                                          </p:val>
                                        </p:tav>
                                        <p:tav tm="100000">
                                          <p:val>
                                            <p:strVal val="#ppt_x"/>
                                          </p:val>
                                        </p:tav>
                                      </p:tavLst>
                                    </p:anim>
                                    <p:anim calcmode="lin" valueType="num">
                                      <p:cBhvr>
                                        <p:cTn id="39" dur="900" fill="hold"/>
                                        <p:tgtEl>
                                          <p:spTgt spid="16"/>
                                        </p:tgtEl>
                                        <p:attrNameLst>
                                          <p:attrName>ppt_y</p:attrName>
                                        </p:attrNameLst>
                                      </p:cBhvr>
                                      <p:tavLst>
                                        <p:tav tm="0">
                                          <p:val>
                                            <p:strVal val="#ppt_y+1"/>
                                          </p:val>
                                        </p:tav>
                                        <p:tav tm="100000">
                                          <p:val>
                                            <p:strVal val="#ppt_y-.03"/>
                                          </p:val>
                                        </p:tav>
                                      </p:tavLst>
                                    </p:anim>
                                    <p:anim calcmode="lin" valueType="num">
                                      <p:cBhvr>
                                        <p:cTn id="40" dur="1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41" fill="hold">
                            <p:stCondLst>
                              <p:cond delay="5000"/>
                            </p:stCondLst>
                            <p:childTnLst>
                              <p:par>
                                <p:cTn id="42" presetID="53" presetClass="entr" presetSubtype="16" fill="hold" grpId="0" nodeType="afterEffect">
                                  <p:stCondLst>
                                    <p:cond delay="0"/>
                                  </p:stCondLst>
                                  <p:childTnLst>
                                    <p:set>
                                      <p:cBhvr>
                                        <p:cTn id="43" dur="1" fill="hold">
                                          <p:stCondLst>
                                            <p:cond delay="0"/>
                                          </p:stCondLst>
                                        </p:cTn>
                                        <p:tgtEl>
                                          <p:spTgt spid="20"/>
                                        </p:tgtEl>
                                        <p:attrNameLst>
                                          <p:attrName>style.visibility</p:attrName>
                                        </p:attrNameLst>
                                      </p:cBhvr>
                                      <p:to>
                                        <p:strVal val="visible"/>
                                      </p:to>
                                    </p:set>
                                    <p:anim calcmode="lin" valueType="num">
                                      <p:cBhvr>
                                        <p:cTn id="44" dur="500" fill="hold"/>
                                        <p:tgtEl>
                                          <p:spTgt spid="20"/>
                                        </p:tgtEl>
                                        <p:attrNameLst>
                                          <p:attrName>ppt_w</p:attrName>
                                        </p:attrNameLst>
                                      </p:cBhvr>
                                      <p:tavLst>
                                        <p:tav tm="0">
                                          <p:val>
                                            <p:fltVal val="0"/>
                                          </p:val>
                                        </p:tav>
                                        <p:tav tm="100000">
                                          <p:val>
                                            <p:strVal val="#ppt_w"/>
                                          </p:val>
                                        </p:tav>
                                      </p:tavLst>
                                    </p:anim>
                                    <p:anim calcmode="lin" valueType="num">
                                      <p:cBhvr>
                                        <p:cTn id="45" dur="500" fill="hold"/>
                                        <p:tgtEl>
                                          <p:spTgt spid="20"/>
                                        </p:tgtEl>
                                        <p:attrNameLst>
                                          <p:attrName>ppt_h</p:attrName>
                                        </p:attrNameLst>
                                      </p:cBhvr>
                                      <p:tavLst>
                                        <p:tav tm="0">
                                          <p:val>
                                            <p:fltVal val="0"/>
                                          </p:val>
                                        </p:tav>
                                        <p:tav tm="100000">
                                          <p:val>
                                            <p:strVal val="#ppt_h"/>
                                          </p:val>
                                        </p:tav>
                                      </p:tavLst>
                                    </p:anim>
                                    <p:animEffect transition="in" filter="fade">
                                      <p:cBhvr>
                                        <p:cTn id="46" dur="500"/>
                                        <p:tgtEl>
                                          <p:spTgt spid="20"/>
                                        </p:tgtEl>
                                      </p:cBhvr>
                                    </p:animEffect>
                                  </p:childTnLst>
                                </p:cTn>
                              </p:par>
                              <p:par>
                                <p:cTn id="47" presetID="22" presetClass="entr" presetSubtype="8" fill="hold" grpId="0" nodeType="withEffect">
                                  <p:stCondLst>
                                    <p:cond delay="500"/>
                                  </p:stCondLst>
                                  <p:childTnLst>
                                    <p:set>
                                      <p:cBhvr>
                                        <p:cTn id="48" dur="1" fill="hold">
                                          <p:stCondLst>
                                            <p:cond delay="0"/>
                                          </p:stCondLst>
                                        </p:cTn>
                                        <p:tgtEl>
                                          <p:spTgt spid="22"/>
                                        </p:tgtEl>
                                        <p:attrNameLst>
                                          <p:attrName>style.visibility</p:attrName>
                                        </p:attrNameLst>
                                      </p:cBhvr>
                                      <p:to>
                                        <p:strVal val="visible"/>
                                      </p:to>
                                    </p:set>
                                    <p:animEffect transition="in" filter="wipe(left)">
                                      <p:cBhvr>
                                        <p:cTn id="49" dur="500"/>
                                        <p:tgtEl>
                                          <p:spTgt spid="22"/>
                                        </p:tgtEl>
                                      </p:cBhvr>
                                    </p:animEffect>
                                  </p:childTnLst>
                                </p:cTn>
                              </p:par>
                            </p:childTnLst>
                          </p:cTn>
                        </p:par>
                        <p:par>
                          <p:cTn id="50" fill="hold">
                            <p:stCondLst>
                              <p:cond delay="5500"/>
                            </p:stCondLst>
                            <p:childTnLst>
                              <p:par>
                                <p:cTn id="51" presetID="42" presetClass="entr" presetSubtype="0" fill="hold" grpId="0" nodeType="after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fade">
                                      <p:cBhvr>
                                        <p:cTn id="53" dur="1250"/>
                                        <p:tgtEl>
                                          <p:spTgt spid="21"/>
                                        </p:tgtEl>
                                      </p:cBhvr>
                                    </p:animEffect>
                                    <p:anim calcmode="lin" valueType="num">
                                      <p:cBhvr>
                                        <p:cTn id="54" dur="1250" fill="hold"/>
                                        <p:tgtEl>
                                          <p:spTgt spid="21"/>
                                        </p:tgtEl>
                                        <p:attrNameLst>
                                          <p:attrName>ppt_x</p:attrName>
                                        </p:attrNameLst>
                                      </p:cBhvr>
                                      <p:tavLst>
                                        <p:tav tm="0">
                                          <p:val>
                                            <p:strVal val="#ppt_x"/>
                                          </p:val>
                                        </p:tav>
                                        <p:tav tm="100000">
                                          <p:val>
                                            <p:strVal val="#ppt_x"/>
                                          </p:val>
                                        </p:tav>
                                      </p:tavLst>
                                    </p:anim>
                                    <p:anim calcmode="lin" valueType="num">
                                      <p:cBhvr>
                                        <p:cTn id="55" dur="1250" fill="hold"/>
                                        <p:tgtEl>
                                          <p:spTgt spid="21"/>
                                        </p:tgtEl>
                                        <p:attrNameLst>
                                          <p:attrName>ppt_y</p:attrName>
                                        </p:attrNameLst>
                                      </p:cBhvr>
                                      <p:tavLst>
                                        <p:tav tm="0">
                                          <p:val>
                                            <p:strVal val="#ppt_y+.1"/>
                                          </p:val>
                                        </p:tav>
                                        <p:tav tm="100000">
                                          <p:val>
                                            <p:strVal val="#ppt_y"/>
                                          </p:val>
                                        </p:tav>
                                      </p:tavLst>
                                    </p:anim>
                                  </p:childTnLst>
                                </p:cTn>
                              </p:par>
                            </p:childTnLst>
                          </p:cTn>
                        </p:par>
                        <p:par>
                          <p:cTn id="56" fill="hold">
                            <p:stCondLst>
                              <p:cond delay="7000"/>
                            </p:stCondLst>
                            <p:childTnLst>
                              <p:par>
                                <p:cTn id="57" presetID="37" presetClass="entr" presetSubtype="0" fill="hold" grpId="0"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fade">
                                      <p:cBhvr>
                                        <p:cTn id="59" dur="1000"/>
                                        <p:tgtEl>
                                          <p:spTgt spid="23"/>
                                        </p:tgtEl>
                                      </p:cBhvr>
                                    </p:animEffect>
                                    <p:anim calcmode="lin" valueType="num">
                                      <p:cBhvr>
                                        <p:cTn id="60" dur="1000" fill="hold"/>
                                        <p:tgtEl>
                                          <p:spTgt spid="23"/>
                                        </p:tgtEl>
                                        <p:attrNameLst>
                                          <p:attrName>ppt_x</p:attrName>
                                        </p:attrNameLst>
                                      </p:cBhvr>
                                      <p:tavLst>
                                        <p:tav tm="0">
                                          <p:val>
                                            <p:strVal val="#ppt_x"/>
                                          </p:val>
                                        </p:tav>
                                        <p:tav tm="100000">
                                          <p:val>
                                            <p:strVal val="#ppt_x"/>
                                          </p:val>
                                        </p:tav>
                                      </p:tavLst>
                                    </p:anim>
                                    <p:anim calcmode="lin" valueType="num">
                                      <p:cBhvr>
                                        <p:cTn id="61" dur="900" fill="hold"/>
                                        <p:tgtEl>
                                          <p:spTgt spid="23"/>
                                        </p:tgtEl>
                                        <p:attrNameLst>
                                          <p:attrName>ppt_y</p:attrName>
                                        </p:attrNameLst>
                                      </p:cBhvr>
                                      <p:tavLst>
                                        <p:tav tm="0">
                                          <p:val>
                                            <p:strVal val="#ppt_y+1"/>
                                          </p:val>
                                        </p:tav>
                                        <p:tav tm="100000">
                                          <p:val>
                                            <p:strVal val="#ppt_y-.03"/>
                                          </p:val>
                                        </p:tav>
                                      </p:tavLst>
                                    </p:anim>
                                    <p:anim calcmode="lin" valueType="num">
                                      <p:cBhvr>
                                        <p:cTn id="62" dur="1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3" fill="hold">
                            <p:stCondLst>
                              <p:cond delay="8000"/>
                            </p:stCondLst>
                            <p:childTnLst>
                              <p:par>
                                <p:cTn id="64" presetID="53" presetClass="entr" presetSubtype="16" fill="hold" grpId="0" nodeType="afterEffect">
                                  <p:stCondLst>
                                    <p:cond delay="0"/>
                                  </p:stCondLst>
                                  <p:childTnLst>
                                    <p:set>
                                      <p:cBhvr>
                                        <p:cTn id="65" dur="1" fill="hold">
                                          <p:stCondLst>
                                            <p:cond delay="0"/>
                                          </p:stCondLst>
                                        </p:cTn>
                                        <p:tgtEl>
                                          <p:spTgt spid="24"/>
                                        </p:tgtEl>
                                        <p:attrNameLst>
                                          <p:attrName>style.visibility</p:attrName>
                                        </p:attrNameLst>
                                      </p:cBhvr>
                                      <p:to>
                                        <p:strVal val="visible"/>
                                      </p:to>
                                    </p:set>
                                    <p:anim calcmode="lin" valueType="num">
                                      <p:cBhvr>
                                        <p:cTn id="66" dur="500" fill="hold"/>
                                        <p:tgtEl>
                                          <p:spTgt spid="24"/>
                                        </p:tgtEl>
                                        <p:attrNameLst>
                                          <p:attrName>ppt_w</p:attrName>
                                        </p:attrNameLst>
                                      </p:cBhvr>
                                      <p:tavLst>
                                        <p:tav tm="0">
                                          <p:val>
                                            <p:fltVal val="0"/>
                                          </p:val>
                                        </p:tav>
                                        <p:tav tm="100000">
                                          <p:val>
                                            <p:strVal val="#ppt_w"/>
                                          </p:val>
                                        </p:tav>
                                      </p:tavLst>
                                    </p:anim>
                                    <p:anim calcmode="lin" valueType="num">
                                      <p:cBhvr>
                                        <p:cTn id="67" dur="500" fill="hold"/>
                                        <p:tgtEl>
                                          <p:spTgt spid="24"/>
                                        </p:tgtEl>
                                        <p:attrNameLst>
                                          <p:attrName>ppt_h</p:attrName>
                                        </p:attrNameLst>
                                      </p:cBhvr>
                                      <p:tavLst>
                                        <p:tav tm="0">
                                          <p:val>
                                            <p:fltVal val="0"/>
                                          </p:val>
                                        </p:tav>
                                        <p:tav tm="100000">
                                          <p:val>
                                            <p:strVal val="#ppt_h"/>
                                          </p:val>
                                        </p:tav>
                                      </p:tavLst>
                                    </p:anim>
                                    <p:animEffect transition="in" filter="fade">
                                      <p:cBhvr>
                                        <p:cTn id="68" dur="500"/>
                                        <p:tgtEl>
                                          <p:spTgt spid="24"/>
                                        </p:tgtEl>
                                      </p:cBhvr>
                                    </p:animEffect>
                                  </p:childTnLst>
                                </p:cTn>
                              </p:par>
                              <p:par>
                                <p:cTn id="69" presetID="22" presetClass="entr" presetSubtype="8" fill="hold" grpId="0" nodeType="withEffect">
                                  <p:stCondLst>
                                    <p:cond delay="500"/>
                                  </p:stCondLst>
                                  <p:childTnLst>
                                    <p:set>
                                      <p:cBhvr>
                                        <p:cTn id="70" dur="1" fill="hold">
                                          <p:stCondLst>
                                            <p:cond delay="0"/>
                                          </p:stCondLst>
                                        </p:cTn>
                                        <p:tgtEl>
                                          <p:spTgt spid="26"/>
                                        </p:tgtEl>
                                        <p:attrNameLst>
                                          <p:attrName>style.visibility</p:attrName>
                                        </p:attrNameLst>
                                      </p:cBhvr>
                                      <p:to>
                                        <p:strVal val="visible"/>
                                      </p:to>
                                    </p:set>
                                    <p:animEffect transition="in" filter="wipe(left)">
                                      <p:cBhvr>
                                        <p:cTn id="71" dur="500"/>
                                        <p:tgtEl>
                                          <p:spTgt spid="26"/>
                                        </p:tgtEl>
                                      </p:cBhvr>
                                    </p:animEffect>
                                  </p:childTnLst>
                                </p:cTn>
                              </p:par>
                            </p:childTnLst>
                          </p:cTn>
                        </p:par>
                        <p:par>
                          <p:cTn id="72" fill="hold">
                            <p:stCondLst>
                              <p:cond delay="8500"/>
                            </p:stCondLst>
                            <p:childTnLst>
                              <p:par>
                                <p:cTn id="73" presetID="42" presetClass="entr" presetSubtype="0" fill="hold" grpId="0" nodeType="afterEffect">
                                  <p:stCondLst>
                                    <p:cond delay="0"/>
                                  </p:stCondLst>
                                  <p:childTnLst>
                                    <p:set>
                                      <p:cBhvr>
                                        <p:cTn id="74" dur="1" fill="hold">
                                          <p:stCondLst>
                                            <p:cond delay="0"/>
                                          </p:stCondLst>
                                        </p:cTn>
                                        <p:tgtEl>
                                          <p:spTgt spid="25"/>
                                        </p:tgtEl>
                                        <p:attrNameLst>
                                          <p:attrName>style.visibility</p:attrName>
                                        </p:attrNameLst>
                                      </p:cBhvr>
                                      <p:to>
                                        <p:strVal val="visible"/>
                                      </p:to>
                                    </p:set>
                                    <p:animEffect transition="in" filter="fade">
                                      <p:cBhvr>
                                        <p:cTn id="75" dur="1250"/>
                                        <p:tgtEl>
                                          <p:spTgt spid="25"/>
                                        </p:tgtEl>
                                      </p:cBhvr>
                                    </p:animEffect>
                                    <p:anim calcmode="lin" valueType="num">
                                      <p:cBhvr>
                                        <p:cTn id="76" dur="1250" fill="hold"/>
                                        <p:tgtEl>
                                          <p:spTgt spid="25"/>
                                        </p:tgtEl>
                                        <p:attrNameLst>
                                          <p:attrName>ppt_x</p:attrName>
                                        </p:attrNameLst>
                                      </p:cBhvr>
                                      <p:tavLst>
                                        <p:tav tm="0">
                                          <p:val>
                                            <p:strVal val="#ppt_x"/>
                                          </p:val>
                                        </p:tav>
                                        <p:tav tm="100000">
                                          <p:val>
                                            <p:strVal val="#ppt_x"/>
                                          </p:val>
                                        </p:tav>
                                      </p:tavLst>
                                    </p:anim>
                                    <p:anim calcmode="lin" valueType="num">
                                      <p:cBhvr>
                                        <p:cTn id="77" dur="125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p:bldP spid="18" grpId="0" bldLvl="0" animBg="1"/>
      <p:bldP spid="16" grpId="0" bldLvl="0" animBg="1"/>
      <p:bldP spid="20" grpId="0"/>
      <p:bldP spid="21" grpId="0"/>
      <p:bldP spid="22" grpId="0" bldLvl="0" animBg="1"/>
      <p:bldP spid="23" grpId="0" bldLvl="0" animBg="1"/>
      <p:bldP spid="24" grpId="0"/>
      <p:bldP spid="25" grpId="0"/>
      <p:bldP spid="26" grpId="0" bldLvl="0" animBg="1"/>
      <p:bldP spid="31" grpId="0"/>
      <p:bldP spid="40" grpId="0" build="p"/>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74013" y="149473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1577252" y="1555939"/>
            <a:ext cx="6769887" cy="368300"/>
          </a:xfrm>
          <a:prstGeom prst="rect">
            <a:avLst/>
          </a:prstGeom>
        </p:spPr>
        <p:txBody>
          <a:bodyPr wrap="square">
            <a:spAutoFit/>
          </a:bodyPr>
          <a:lstStyle/>
          <a:p>
            <a:pPr algn="ctr"/>
            <a:r>
              <a:rPr lang="zh-CN" altLang="en-US" sz="1800" b="1" dirty="0">
                <a:solidFill>
                  <a:srgbClr val="FFFF00"/>
                </a:solidFill>
                <a:latin typeface="Times New Roman" panose="02020603050405020304" pitchFamily="18" charset="0"/>
                <a:ea typeface="微软雅黑" panose="020B0503020204020204" pitchFamily="34" charset="-122"/>
              </a:rPr>
              <a:t>九、推进安全生产责任保险制度。</a:t>
            </a:r>
          </a:p>
        </p:txBody>
      </p:sp>
      <p:sp>
        <p:nvSpPr>
          <p:cNvPr id="18" name="矩形 17"/>
          <p:cNvSpPr/>
          <p:nvPr/>
        </p:nvSpPr>
        <p:spPr>
          <a:xfrm>
            <a:off x="866775" y="149473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3"/>
          <a:stretch>
            <a:fillRect/>
          </a:stretch>
        </p:blipFill>
        <p:spPr>
          <a:xfrm>
            <a:off x="990235" y="1585389"/>
            <a:ext cx="352303" cy="355724"/>
          </a:xfrm>
          <a:prstGeom prst="rect">
            <a:avLst/>
          </a:prstGeom>
        </p:spPr>
      </p:pic>
      <p:sp>
        <p:nvSpPr>
          <p:cNvPr id="27" name="矩形 26"/>
          <p:cNvSpPr/>
          <p:nvPr/>
        </p:nvSpPr>
        <p:spPr>
          <a:xfrm>
            <a:off x="7953739" y="2348379"/>
            <a:ext cx="390162" cy="515227"/>
          </a:xfrm>
          <a:prstGeom prst="rect">
            <a:avLst/>
          </a:prstGeom>
          <a:solidFill>
            <a:schemeClr val="accent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a:solidFill>
                  <a:srgbClr val="FFFF00"/>
                </a:solidFill>
                <a:latin typeface="Noto Sans S Chinese Bold" panose="020B0800000000000000" pitchFamily="34" charset="-122"/>
                <a:ea typeface="Noto Sans S Chinese Bold" panose="020B0800000000000000" pitchFamily="34" charset="-122"/>
              </a:rPr>
              <a:t>１</a:t>
            </a:r>
          </a:p>
        </p:txBody>
      </p:sp>
      <p:sp>
        <p:nvSpPr>
          <p:cNvPr id="28" name="矩形 27"/>
          <p:cNvSpPr/>
          <p:nvPr/>
        </p:nvSpPr>
        <p:spPr>
          <a:xfrm>
            <a:off x="4141034" y="2348380"/>
            <a:ext cx="3447748" cy="51522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00" dirty="0">
                <a:solidFill>
                  <a:schemeClr val="tx1">
                    <a:lumMod val="75000"/>
                    <a:lumOff val="25000"/>
                  </a:schemeClr>
                </a:solidFill>
                <a:latin typeface="Times New Roman" panose="02020603050405020304" pitchFamily="18" charset="0"/>
                <a:ea typeface="微软雅黑" panose="020B0503020204020204" pitchFamily="34" charset="-122"/>
              </a:rPr>
              <a:t>一是增加事故救援费用和第三人（事故单位从业人员以外的事故受害人）赔付的资金来源，有助于减轻政府负担，维护社会稳定。</a:t>
            </a:r>
          </a:p>
        </p:txBody>
      </p:sp>
      <p:sp>
        <p:nvSpPr>
          <p:cNvPr id="29" name="矩形 28"/>
          <p:cNvSpPr/>
          <p:nvPr/>
        </p:nvSpPr>
        <p:spPr>
          <a:xfrm>
            <a:off x="7946556" y="3060683"/>
            <a:ext cx="390162" cy="515227"/>
          </a:xfrm>
          <a:prstGeom prst="rect">
            <a:avLst/>
          </a:prstGeom>
          <a:solidFill>
            <a:schemeClr val="accent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2</a:t>
            </a:r>
            <a:endParaRPr lang="zh-CN" altLang="en-US" sz="1600" b="1" dirty="0">
              <a:solidFill>
                <a:srgbClr val="FFFF00"/>
              </a:solidFill>
              <a:latin typeface="Noto Sans S Chinese Bold" panose="020B0800000000000000" pitchFamily="34" charset="-122"/>
              <a:ea typeface="Noto Sans S Chinese Bold" panose="020B0800000000000000" pitchFamily="34" charset="-122"/>
            </a:endParaRPr>
          </a:p>
        </p:txBody>
      </p:sp>
      <p:sp>
        <p:nvSpPr>
          <p:cNvPr id="30" name="矩形 29"/>
          <p:cNvSpPr/>
          <p:nvPr/>
        </p:nvSpPr>
        <p:spPr>
          <a:xfrm>
            <a:off x="4133851" y="3060684"/>
            <a:ext cx="3447748" cy="51522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50" dirty="0">
                <a:solidFill>
                  <a:schemeClr val="tx1">
                    <a:lumMod val="75000"/>
                    <a:lumOff val="25000"/>
                  </a:schemeClr>
                </a:solidFill>
                <a:latin typeface="Times New Roman" panose="02020603050405020304" pitchFamily="18" charset="0"/>
                <a:ea typeface="微软雅黑" panose="020B0503020204020204" pitchFamily="34" charset="-122"/>
              </a:rPr>
              <a:t>二是有利于现行安全生产经济政策的完善和发展。</a:t>
            </a:r>
          </a:p>
        </p:txBody>
      </p:sp>
      <p:sp>
        <p:nvSpPr>
          <p:cNvPr id="32" name="矩形 31"/>
          <p:cNvSpPr/>
          <p:nvPr/>
        </p:nvSpPr>
        <p:spPr>
          <a:xfrm>
            <a:off x="7946556" y="3761845"/>
            <a:ext cx="390162" cy="515227"/>
          </a:xfrm>
          <a:prstGeom prst="rect">
            <a:avLst/>
          </a:prstGeom>
          <a:solidFill>
            <a:schemeClr val="accent1"/>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3</a:t>
            </a:r>
            <a:endParaRPr lang="zh-CN" altLang="en-US" sz="1600" b="1" dirty="0">
              <a:solidFill>
                <a:srgbClr val="FFFF00"/>
              </a:solidFill>
              <a:latin typeface="Noto Sans S Chinese Bold" panose="020B0800000000000000" pitchFamily="34" charset="-122"/>
              <a:ea typeface="Noto Sans S Chinese Bold" panose="020B0800000000000000" pitchFamily="34" charset="-122"/>
            </a:endParaRPr>
          </a:p>
        </p:txBody>
      </p:sp>
      <p:sp>
        <p:nvSpPr>
          <p:cNvPr id="33" name="矩形 32"/>
          <p:cNvSpPr/>
          <p:nvPr/>
        </p:nvSpPr>
        <p:spPr>
          <a:xfrm>
            <a:off x="4133851" y="3761845"/>
            <a:ext cx="3447748" cy="515227"/>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1050" dirty="0">
                <a:solidFill>
                  <a:schemeClr val="tx1">
                    <a:lumMod val="75000"/>
                    <a:lumOff val="25000"/>
                  </a:schemeClr>
                </a:solidFill>
                <a:latin typeface="Times New Roman" panose="02020603050405020304" pitchFamily="18" charset="0"/>
                <a:ea typeface="微软雅黑" panose="020B0503020204020204" pitchFamily="34" charset="-122"/>
              </a:rPr>
              <a:t>三是通过保险费率浮动、引进保险公司参与企业安全管理，可以有效促进企业加强安全生产工作。</a:t>
            </a:r>
          </a:p>
        </p:txBody>
      </p:sp>
      <p:sp>
        <p:nvSpPr>
          <p:cNvPr id="34" name="箭头: V 形 14"/>
          <p:cNvSpPr/>
          <p:nvPr/>
        </p:nvSpPr>
        <p:spPr>
          <a:xfrm>
            <a:off x="3678896" y="2480440"/>
            <a:ext cx="183601" cy="29911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015">
              <a:solidFill>
                <a:schemeClr val="accent1"/>
              </a:solidFill>
            </a:endParaRPr>
          </a:p>
        </p:txBody>
      </p:sp>
      <p:sp>
        <p:nvSpPr>
          <p:cNvPr id="35" name="箭头: V 形 14"/>
          <p:cNvSpPr/>
          <p:nvPr/>
        </p:nvSpPr>
        <p:spPr>
          <a:xfrm>
            <a:off x="3678896" y="3189737"/>
            <a:ext cx="183601" cy="29911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015">
              <a:solidFill>
                <a:schemeClr val="accent1"/>
              </a:solidFill>
            </a:endParaRPr>
          </a:p>
        </p:txBody>
      </p:sp>
      <p:sp>
        <p:nvSpPr>
          <p:cNvPr id="36" name="箭头: V 形 14"/>
          <p:cNvSpPr/>
          <p:nvPr/>
        </p:nvSpPr>
        <p:spPr>
          <a:xfrm>
            <a:off x="3678896" y="3873395"/>
            <a:ext cx="183601" cy="299114"/>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a:endParaRPr lang="zh-CN" altLang="en-US" sz="1015">
              <a:solidFill>
                <a:schemeClr val="accent1"/>
              </a:solidFill>
            </a:endParaRPr>
          </a:p>
        </p:txBody>
      </p:sp>
      <p:sp>
        <p:nvSpPr>
          <p:cNvPr id="37" name="矩形 36"/>
          <p:cNvSpPr/>
          <p:nvPr/>
        </p:nvSpPr>
        <p:spPr>
          <a:xfrm>
            <a:off x="866775" y="2343809"/>
            <a:ext cx="2545465" cy="1920219"/>
          </a:xfrm>
          <a:prstGeom prst="rect">
            <a:avLst/>
          </a:prstGeom>
          <a:solidFill>
            <a:schemeClr val="accent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lnSpc>
                <a:spcPct val="130000"/>
              </a:lnSpc>
            </a:pPr>
            <a:r>
              <a:rPr lang="zh-CN" altLang="en-US" sz="1400" b="1" dirty="0">
                <a:solidFill>
                  <a:srgbClr val="FFFF00"/>
                </a:solidFill>
                <a:latin typeface="Times New Roman" panose="02020603050405020304" pitchFamily="18" charset="0"/>
                <a:ea typeface="微软雅黑" panose="020B0503020204020204" pitchFamily="34" charset="-122"/>
              </a:rPr>
              <a:t>新</a:t>
            </a:r>
            <a:r>
              <a:rPr lang="en-US" altLang="zh-CN" sz="1400" b="1" dirty="0">
                <a:solidFill>
                  <a:srgbClr val="FFFF00"/>
                </a:solidFill>
                <a:latin typeface="Times New Roman" panose="02020603050405020304" pitchFamily="18" charset="0"/>
                <a:ea typeface="微软雅黑" panose="020B0503020204020204" pitchFamily="34" charset="-122"/>
              </a:rPr>
              <a:t>《</a:t>
            </a:r>
            <a:r>
              <a:rPr lang="zh-CN" altLang="en-US" sz="1400" b="1" dirty="0">
                <a:solidFill>
                  <a:srgbClr val="FFFF00"/>
                </a:solidFill>
                <a:latin typeface="Times New Roman" panose="02020603050405020304" pitchFamily="18" charset="0"/>
                <a:ea typeface="微软雅黑" panose="020B0503020204020204" pitchFamily="34" charset="-122"/>
              </a:rPr>
              <a:t>安全生产法</a:t>
            </a:r>
            <a:r>
              <a:rPr lang="en-US" altLang="zh-CN" sz="1400" b="1" dirty="0">
                <a:solidFill>
                  <a:srgbClr val="FFFF00"/>
                </a:solidFill>
                <a:latin typeface="Times New Roman" panose="02020603050405020304" pitchFamily="18" charset="0"/>
                <a:ea typeface="微软雅黑" panose="020B0503020204020204" pitchFamily="34" charset="-122"/>
              </a:rPr>
              <a:t>》</a:t>
            </a:r>
            <a:r>
              <a:rPr lang="zh-CN" altLang="en-US" sz="1400" b="1" dirty="0">
                <a:solidFill>
                  <a:srgbClr val="FFFF00"/>
                </a:solidFill>
                <a:latin typeface="Times New Roman" panose="02020603050405020304" pitchFamily="18" charset="0"/>
                <a:ea typeface="微软雅黑" panose="020B0503020204020204" pitchFamily="34" charset="-122"/>
              </a:rPr>
              <a:t>总结近年来的试点经验，通过引入保险机制，促进安全生产，规定国家鼓励生产经营单位投保安全生产责任保险。安全生产责任保险具有其他保险所不具备的特殊功能和优势，</a:t>
            </a:r>
            <a:endParaRPr lang="en-US" altLang="zh-CN" sz="1400" b="1" dirty="0">
              <a:solidFill>
                <a:srgbClr val="FFFF00"/>
              </a:solidFill>
              <a:latin typeface="Times New Roman" panose="02020603050405020304" pitchFamily="18" charset="0"/>
              <a:ea typeface="微软雅黑" panose="020B0503020204020204" pitchFamily="34" charset="-122"/>
            </a:endParaRPr>
          </a:p>
        </p:txBody>
      </p:sp>
      <p:sp>
        <p:nvSpPr>
          <p:cNvPr id="20" name="文本框 19"/>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53" presetClass="entr" presetSubtype="16"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p:cTn id="29" dur="500" fill="hold"/>
                                        <p:tgtEl>
                                          <p:spTgt spid="37"/>
                                        </p:tgtEl>
                                        <p:attrNameLst>
                                          <p:attrName>ppt_w</p:attrName>
                                        </p:attrNameLst>
                                      </p:cBhvr>
                                      <p:tavLst>
                                        <p:tav tm="0">
                                          <p:val>
                                            <p:fltVal val="0"/>
                                          </p:val>
                                        </p:tav>
                                        <p:tav tm="100000">
                                          <p:val>
                                            <p:strVal val="#ppt_w"/>
                                          </p:val>
                                        </p:tav>
                                      </p:tavLst>
                                    </p:anim>
                                    <p:anim calcmode="lin" valueType="num">
                                      <p:cBhvr>
                                        <p:cTn id="30" dur="500" fill="hold"/>
                                        <p:tgtEl>
                                          <p:spTgt spid="37"/>
                                        </p:tgtEl>
                                        <p:attrNameLst>
                                          <p:attrName>ppt_h</p:attrName>
                                        </p:attrNameLst>
                                      </p:cBhvr>
                                      <p:tavLst>
                                        <p:tav tm="0">
                                          <p:val>
                                            <p:fltVal val="0"/>
                                          </p:val>
                                        </p:tav>
                                        <p:tav tm="100000">
                                          <p:val>
                                            <p:strVal val="#ppt_h"/>
                                          </p:val>
                                        </p:tav>
                                      </p:tavLst>
                                    </p:anim>
                                    <p:animEffect transition="in" filter="fade">
                                      <p:cBhvr>
                                        <p:cTn id="31" dur="500"/>
                                        <p:tgtEl>
                                          <p:spTgt spid="37"/>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par>
                          <p:cTn id="36" fill="hold">
                            <p:stCondLst>
                              <p:cond delay="3000"/>
                            </p:stCondLst>
                            <p:childTnLst>
                              <p:par>
                                <p:cTn id="37" presetID="53" presetClass="entr" presetSubtype="16" fill="hold" grpId="0" nodeType="afterEffect">
                                  <p:stCondLst>
                                    <p:cond delay="0"/>
                                  </p:stCondLst>
                                  <p:childTnLst>
                                    <p:set>
                                      <p:cBhvr>
                                        <p:cTn id="38" dur="1" fill="hold">
                                          <p:stCondLst>
                                            <p:cond delay="0"/>
                                          </p:stCondLst>
                                        </p:cTn>
                                        <p:tgtEl>
                                          <p:spTgt spid="28"/>
                                        </p:tgtEl>
                                        <p:attrNameLst>
                                          <p:attrName>style.visibility</p:attrName>
                                        </p:attrNameLst>
                                      </p:cBhvr>
                                      <p:to>
                                        <p:strVal val="visible"/>
                                      </p:to>
                                    </p:set>
                                    <p:anim calcmode="lin" valueType="num">
                                      <p:cBhvr>
                                        <p:cTn id="39" dur="1000" fill="hold"/>
                                        <p:tgtEl>
                                          <p:spTgt spid="28"/>
                                        </p:tgtEl>
                                        <p:attrNameLst>
                                          <p:attrName>ppt_w</p:attrName>
                                        </p:attrNameLst>
                                      </p:cBhvr>
                                      <p:tavLst>
                                        <p:tav tm="0">
                                          <p:val>
                                            <p:fltVal val="0"/>
                                          </p:val>
                                        </p:tav>
                                        <p:tav tm="100000">
                                          <p:val>
                                            <p:strVal val="#ppt_w"/>
                                          </p:val>
                                        </p:tav>
                                      </p:tavLst>
                                    </p:anim>
                                    <p:anim calcmode="lin" valueType="num">
                                      <p:cBhvr>
                                        <p:cTn id="40" dur="1000" fill="hold"/>
                                        <p:tgtEl>
                                          <p:spTgt spid="28"/>
                                        </p:tgtEl>
                                        <p:attrNameLst>
                                          <p:attrName>ppt_h</p:attrName>
                                        </p:attrNameLst>
                                      </p:cBhvr>
                                      <p:tavLst>
                                        <p:tav tm="0">
                                          <p:val>
                                            <p:fltVal val="0"/>
                                          </p:val>
                                        </p:tav>
                                        <p:tav tm="100000">
                                          <p:val>
                                            <p:strVal val="#ppt_h"/>
                                          </p:val>
                                        </p:tav>
                                      </p:tavLst>
                                    </p:anim>
                                    <p:animEffect transition="in" filter="fade">
                                      <p:cBhvr>
                                        <p:cTn id="41" dur="1000"/>
                                        <p:tgtEl>
                                          <p:spTgt spid="28"/>
                                        </p:tgtEl>
                                      </p:cBhvr>
                                    </p:animEffect>
                                  </p:childTnLst>
                                </p:cTn>
                              </p:par>
                            </p:childTnLst>
                          </p:cTn>
                        </p:par>
                        <p:par>
                          <p:cTn id="42" fill="hold">
                            <p:stCondLst>
                              <p:cond delay="4000"/>
                            </p:stCondLst>
                            <p:childTnLst>
                              <p:par>
                                <p:cTn id="43" presetID="12" presetClass="entr" presetSubtype="2"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anim calcmode="lin" valueType="num">
                                      <p:cBhvr additive="base">
                                        <p:cTn id="45" dur="500"/>
                                        <p:tgtEl>
                                          <p:spTgt spid="27"/>
                                        </p:tgtEl>
                                        <p:attrNameLst>
                                          <p:attrName>ppt_x</p:attrName>
                                        </p:attrNameLst>
                                      </p:cBhvr>
                                      <p:tavLst>
                                        <p:tav tm="0">
                                          <p:val>
                                            <p:strVal val="#ppt_x+#ppt_w*1.125000"/>
                                          </p:val>
                                        </p:tav>
                                        <p:tav tm="100000">
                                          <p:val>
                                            <p:strVal val="#ppt_x"/>
                                          </p:val>
                                        </p:tav>
                                      </p:tavLst>
                                    </p:anim>
                                    <p:animEffect transition="in" filter="wipe(left)">
                                      <p:cBhvr>
                                        <p:cTn id="46" dur="500"/>
                                        <p:tgtEl>
                                          <p:spTgt spid="27"/>
                                        </p:tgtEl>
                                      </p:cBhvr>
                                    </p:animEffect>
                                  </p:childTnLst>
                                </p:cTn>
                              </p:par>
                            </p:childTnLst>
                          </p:cTn>
                        </p:par>
                        <p:par>
                          <p:cTn id="47" fill="hold">
                            <p:stCondLst>
                              <p:cond delay="4500"/>
                            </p:stCondLst>
                            <p:childTnLst>
                              <p:par>
                                <p:cTn id="48" presetID="22" presetClass="entr" presetSubtype="8" fill="hold" grpId="0" nodeType="after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wipe(left)">
                                      <p:cBhvr>
                                        <p:cTn id="50" dur="500"/>
                                        <p:tgtEl>
                                          <p:spTgt spid="35"/>
                                        </p:tgtEl>
                                      </p:cBhvr>
                                    </p:animEffect>
                                  </p:childTnLst>
                                </p:cTn>
                              </p:par>
                            </p:childTnLst>
                          </p:cTn>
                        </p:par>
                        <p:par>
                          <p:cTn id="51" fill="hold">
                            <p:stCondLst>
                              <p:cond delay="5000"/>
                            </p:stCondLst>
                            <p:childTnLst>
                              <p:par>
                                <p:cTn id="52" presetID="53" presetClass="entr" presetSubtype="16" fill="hold" grpId="0" nodeType="afterEffect">
                                  <p:stCondLst>
                                    <p:cond delay="0"/>
                                  </p:stCondLst>
                                  <p:childTnLst>
                                    <p:set>
                                      <p:cBhvr>
                                        <p:cTn id="53" dur="1" fill="hold">
                                          <p:stCondLst>
                                            <p:cond delay="0"/>
                                          </p:stCondLst>
                                        </p:cTn>
                                        <p:tgtEl>
                                          <p:spTgt spid="30"/>
                                        </p:tgtEl>
                                        <p:attrNameLst>
                                          <p:attrName>style.visibility</p:attrName>
                                        </p:attrNameLst>
                                      </p:cBhvr>
                                      <p:to>
                                        <p:strVal val="visible"/>
                                      </p:to>
                                    </p:set>
                                    <p:anim calcmode="lin" valueType="num">
                                      <p:cBhvr>
                                        <p:cTn id="54" dur="1000" fill="hold"/>
                                        <p:tgtEl>
                                          <p:spTgt spid="30"/>
                                        </p:tgtEl>
                                        <p:attrNameLst>
                                          <p:attrName>ppt_w</p:attrName>
                                        </p:attrNameLst>
                                      </p:cBhvr>
                                      <p:tavLst>
                                        <p:tav tm="0">
                                          <p:val>
                                            <p:fltVal val="0"/>
                                          </p:val>
                                        </p:tav>
                                        <p:tav tm="100000">
                                          <p:val>
                                            <p:strVal val="#ppt_w"/>
                                          </p:val>
                                        </p:tav>
                                      </p:tavLst>
                                    </p:anim>
                                    <p:anim calcmode="lin" valueType="num">
                                      <p:cBhvr>
                                        <p:cTn id="55" dur="1000" fill="hold"/>
                                        <p:tgtEl>
                                          <p:spTgt spid="30"/>
                                        </p:tgtEl>
                                        <p:attrNameLst>
                                          <p:attrName>ppt_h</p:attrName>
                                        </p:attrNameLst>
                                      </p:cBhvr>
                                      <p:tavLst>
                                        <p:tav tm="0">
                                          <p:val>
                                            <p:fltVal val="0"/>
                                          </p:val>
                                        </p:tav>
                                        <p:tav tm="100000">
                                          <p:val>
                                            <p:strVal val="#ppt_h"/>
                                          </p:val>
                                        </p:tav>
                                      </p:tavLst>
                                    </p:anim>
                                    <p:animEffect transition="in" filter="fade">
                                      <p:cBhvr>
                                        <p:cTn id="56" dur="1000"/>
                                        <p:tgtEl>
                                          <p:spTgt spid="30"/>
                                        </p:tgtEl>
                                      </p:cBhvr>
                                    </p:animEffect>
                                  </p:childTnLst>
                                </p:cTn>
                              </p:par>
                            </p:childTnLst>
                          </p:cTn>
                        </p:par>
                        <p:par>
                          <p:cTn id="57" fill="hold">
                            <p:stCondLst>
                              <p:cond delay="6000"/>
                            </p:stCondLst>
                            <p:childTnLst>
                              <p:par>
                                <p:cTn id="58" presetID="12" presetClass="entr" presetSubtype="2"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p:tgtEl>
                                          <p:spTgt spid="29"/>
                                        </p:tgtEl>
                                        <p:attrNameLst>
                                          <p:attrName>ppt_x</p:attrName>
                                        </p:attrNameLst>
                                      </p:cBhvr>
                                      <p:tavLst>
                                        <p:tav tm="0">
                                          <p:val>
                                            <p:strVal val="#ppt_x+#ppt_w*1.125000"/>
                                          </p:val>
                                        </p:tav>
                                        <p:tav tm="100000">
                                          <p:val>
                                            <p:strVal val="#ppt_x"/>
                                          </p:val>
                                        </p:tav>
                                      </p:tavLst>
                                    </p:anim>
                                    <p:animEffect transition="in" filter="wipe(left)">
                                      <p:cBhvr>
                                        <p:cTn id="61" dur="500"/>
                                        <p:tgtEl>
                                          <p:spTgt spid="29"/>
                                        </p:tgtEl>
                                      </p:cBhvr>
                                    </p:animEffect>
                                  </p:childTnLst>
                                </p:cTn>
                              </p:par>
                            </p:childTnLst>
                          </p:cTn>
                        </p:par>
                        <p:par>
                          <p:cTn id="62" fill="hold">
                            <p:stCondLst>
                              <p:cond delay="6500"/>
                            </p:stCondLst>
                            <p:childTnLst>
                              <p:par>
                                <p:cTn id="63" presetID="22" presetClass="entr" presetSubtype="8" fill="hold" grpId="0" nodeType="afterEffect">
                                  <p:stCondLst>
                                    <p:cond delay="0"/>
                                  </p:stCondLst>
                                  <p:childTnLst>
                                    <p:set>
                                      <p:cBhvr>
                                        <p:cTn id="64" dur="1" fill="hold">
                                          <p:stCondLst>
                                            <p:cond delay="0"/>
                                          </p:stCondLst>
                                        </p:cTn>
                                        <p:tgtEl>
                                          <p:spTgt spid="36"/>
                                        </p:tgtEl>
                                        <p:attrNameLst>
                                          <p:attrName>style.visibility</p:attrName>
                                        </p:attrNameLst>
                                      </p:cBhvr>
                                      <p:to>
                                        <p:strVal val="visible"/>
                                      </p:to>
                                    </p:set>
                                    <p:animEffect transition="in" filter="wipe(left)">
                                      <p:cBhvr>
                                        <p:cTn id="65" dur="500"/>
                                        <p:tgtEl>
                                          <p:spTgt spid="36"/>
                                        </p:tgtEl>
                                      </p:cBhvr>
                                    </p:animEffect>
                                  </p:childTnLst>
                                </p:cTn>
                              </p:par>
                            </p:childTnLst>
                          </p:cTn>
                        </p:par>
                        <p:par>
                          <p:cTn id="66" fill="hold">
                            <p:stCondLst>
                              <p:cond delay="7000"/>
                            </p:stCondLst>
                            <p:childTnLst>
                              <p:par>
                                <p:cTn id="67" presetID="53" presetClass="entr" presetSubtype="16" fill="hold" grpId="0" nodeType="afterEffect">
                                  <p:stCondLst>
                                    <p:cond delay="0"/>
                                  </p:stCondLst>
                                  <p:childTnLst>
                                    <p:set>
                                      <p:cBhvr>
                                        <p:cTn id="68" dur="1" fill="hold">
                                          <p:stCondLst>
                                            <p:cond delay="0"/>
                                          </p:stCondLst>
                                        </p:cTn>
                                        <p:tgtEl>
                                          <p:spTgt spid="33"/>
                                        </p:tgtEl>
                                        <p:attrNameLst>
                                          <p:attrName>style.visibility</p:attrName>
                                        </p:attrNameLst>
                                      </p:cBhvr>
                                      <p:to>
                                        <p:strVal val="visible"/>
                                      </p:to>
                                    </p:set>
                                    <p:anim calcmode="lin" valueType="num">
                                      <p:cBhvr>
                                        <p:cTn id="69" dur="1000" fill="hold"/>
                                        <p:tgtEl>
                                          <p:spTgt spid="33"/>
                                        </p:tgtEl>
                                        <p:attrNameLst>
                                          <p:attrName>ppt_w</p:attrName>
                                        </p:attrNameLst>
                                      </p:cBhvr>
                                      <p:tavLst>
                                        <p:tav tm="0">
                                          <p:val>
                                            <p:fltVal val="0"/>
                                          </p:val>
                                        </p:tav>
                                        <p:tav tm="100000">
                                          <p:val>
                                            <p:strVal val="#ppt_w"/>
                                          </p:val>
                                        </p:tav>
                                      </p:tavLst>
                                    </p:anim>
                                    <p:anim calcmode="lin" valueType="num">
                                      <p:cBhvr>
                                        <p:cTn id="70" dur="1000" fill="hold"/>
                                        <p:tgtEl>
                                          <p:spTgt spid="33"/>
                                        </p:tgtEl>
                                        <p:attrNameLst>
                                          <p:attrName>ppt_h</p:attrName>
                                        </p:attrNameLst>
                                      </p:cBhvr>
                                      <p:tavLst>
                                        <p:tav tm="0">
                                          <p:val>
                                            <p:fltVal val="0"/>
                                          </p:val>
                                        </p:tav>
                                        <p:tav tm="100000">
                                          <p:val>
                                            <p:strVal val="#ppt_h"/>
                                          </p:val>
                                        </p:tav>
                                      </p:tavLst>
                                    </p:anim>
                                    <p:animEffect transition="in" filter="fade">
                                      <p:cBhvr>
                                        <p:cTn id="71" dur="1000"/>
                                        <p:tgtEl>
                                          <p:spTgt spid="33"/>
                                        </p:tgtEl>
                                      </p:cBhvr>
                                    </p:animEffect>
                                  </p:childTnLst>
                                </p:cTn>
                              </p:par>
                            </p:childTnLst>
                          </p:cTn>
                        </p:par>
                        <p:par>
                          <p:cTn id="72" fill="hold">
                            <p:stCondLst>
                              <p:cond delay="8000"/>
                            </p:stCondLst>
                            <p:childTnLst>
                              <p:par>
                                <p:cTn id="73" presetID="12" presetClass="entr" presetSubtype="2"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 calcmode="lin" valueType="num">
                                      <p:cBhvr additive="base">
                                        <p:cTn id="75" dur="500"/>
                                        <p:tgtEl>
                                          <p:spTgt spid="32"/>
                                        </p:tgtEl>
                                        <p:attrNameLst>
                                          <p:attrName>ppt_x</p:attrName>
                                        </p:attrNameLst>
                                      </p:cBhvr>
                                      <p:tavLst>
                                        <p:tav tm="0">
                                          <p:val>
                                            <p:strVal val="#ppt_x+#ppt_w*1.125000"/>
                                          </p:val>
                                        </p:tav>
                                        <p:tav tm="100000">
                                          <p:val>
                                            <p:strVal val="#ppt_x"/>
                                          </p:val>
                                        </p:tav>
                                      </p:tavLst>
                                    </p:anim>
                                    <p:animEffect transition="in" filter="wipe(left)">
                                      <p:cBhvr>
                                        <p:cTn id="7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p:bldP spid="18" grpId="0" bldLvl="0" animBg="1"/>
      <p:bldP spid="27" grpId="0" bldLvl="0" animBg="1"/>
      <p:bldP spid="28" grpId="0" bldLvl="0" animBg="1"/>
      <p:bldP spid="29" grpId="0" bldLvl="0" animBg="1"/>
      <p:bldP spid="30" grpId="0" bldLvl="0" animBg="1"/>
      <p:bldP spid="32" grpId="0" bldLvl="0" animBg="1"/>
      <p:bldP spid="33" grpId="0" bldLvl="0" animBg="1"/>
      <p:bldP spid="34" grpId="0" bldLvl="0" animBg="1"/>
      <p:bldP spid="35" grpId="0" bldLvl="0" animBg="1"/>
      <p:bldP spid="36" grpId="0" bldLvl="0" animBg="1"/>
      <p:bldP spid="37" grpId="0" bldLvl="0" animBg="1"/>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74013" y="124708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1577252" y="1308289"/>
            <a:ext cx="6769887" cy="368300"/>
          </a:xfrm>
          <a:prstGeom prst="rect">
            <a:avLst/>
          </a:prstGeom>
        </p:spPr>
        <p:txBody>
          <a:bodyPr wrap="square">
            <a:spAutoFit/>
          </a:bodyPr>
          <a:lstStyle/>
          <a:p>
            <a:pPr algn="ctr"/>
            <a:r>
              <a:rPr lang="zh-CN" altLang="en-US" sz="1800" b="1" dirty="0">
                <a:solidFill>
                  <a:srgbClr val="FFFF00"/>
                </a:solidFill>
                <a:latin typeface="Times New Roman" panose="02020603050405020304" pitchFamily="18" charset="0"/>
                <a:ea typeface="微软雅黑" panose="020B0503020204020204" pitchFamily="34" charset="-122"/>
              </a:rPr>
              <a:t>十、加大对安全生产违法行为的责任追究力度。</a:t>
            </a:r>
          </a:p>
        </p:txBody>
      </p:sp>
      <p:sp>
        <p:nvSpPr>
          <p:cNvPr id="18" name="矩形 17"/>
          <p:cNvSpPr/>
          <p:nvPr/>
        </p:nvSpPr>
        <p:spPr>
          <a:xfrm>
            <a:off x="866775" y="124708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3"/>
          <a:stretch>
            <a:fillRect/>
          </a:stretch>
        </p:blipFill>
        <p:spPr>
          <a:xfrm>
            <a:off x="990235" y="1337739"/>
            <a:ext cx="352303" cy="355724"/>
          </a:xfrm>
          <a:prstGeom prst="rect">
            <a:avLst/>
          </a:prstGeom>
        </p:spPr>
      </p:pic>
      <p:sp>
        <p:nvSpPr>
          <p:cNvPr id="16" name="矩形: 圆角 4"/>
          <p:cNvSpPr/>
          <p:nvPr/>
        </p:nvSpPr>
        <p:spPr>
          <a:xfrm>
            <a:off x="922422" y="2455215"/>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0" name="矩形 19"/>
          <p:cNvSpPr/>
          <p:nvPr/>
        </p:nvSpPr>
        <p:spPr>
          <a:xfrm>
            <a:off x="895350" y="2452639"/>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1</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1" name="矩形 20"/>
          <p:cNvSpPr/>
          <p:nvPr/>
        </p:nvSpPr>
        <p:spPr>
          <a:xfrm>
            <a:off x="1802341" y="2390014"/>
            <a:ext cx="6541560" cy="460375"/>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第一，将行政法规的规定上升为法律条文，按照两个责任主体、四个事故等级，设立了对生产经营单位及其主要负责人的八项罚款处罚明文。</a:t>
            </a:r>
          </a:p>
        </p:txBody>
      </p:sp>
      <p:sp>
        <p:nvSpPr>
          <p:cNvPr id="22" name="箭头: V 形 18"/>
          <p:cNvSpPr/>
          <p:nvPr/>
        </p:nvSpPr>
        <p:spPr>
          <a:xfrm>
            <a:off x="1469096" y="2483769"/>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23" name="矩形: 圆角 4"/>
          <p:cNvSpPr/>
          <p:nvPr/>
        </p:nvSpPr>
        <p:spPr>
          <a:xfrm>
            <a:off x="922422" y="3301661"/>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4" name="矩形 23"/>
          <p:cNvSpPr/>
          <p:nvPr/>
        </p:nvSpPr>
        <p:spPr>
          <a:xfrm>
            <a:off x="904276" y="3288962"/>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2</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5" name="矩形 24"/>
          <p:cNvSpPr/>
          <p:nvPr/>
        </p:nvSpPr>
        <p:spPr>
          <a:xfrm>
            <a:off x="1802341" y="3149323"/>
            <a:ext cx="6551035" cy="645160"/>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第二，大幅提高对事故责任单位的罚款金额：一般事故罚款</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20</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万至</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50</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万元，较大事故</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50</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万至</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100</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万元，重大事故</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100</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万至</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500</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万元，特别重大事故</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500</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万至</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1000</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万元；特别重大事故的情节特别严重的，罚款</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1000</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万至</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2000</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万元。</a:t>
            </a:r>
          </a:p>
        </p:txBody>
      </p:sp>
      <p:sp>
        <p:nvSpPr>
          <p:cNvPr id="26" name="箭头: V 形 18"/>
          <p:cNvSpPr/>
          <p:nvPr/>
        </p:nvSpPr>
        <p:spPr>
          <a:xfrm>
            <a:off x="1469096" y="3330215"/>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40" name="矩形 39"/>
          <p:cNvSpPr/>
          <p:nvPr/>
        </p:nvSpPr>
        <p:spPr>
          <a:xfrm>
            <a:off x="787210" y="1899215"/>
            <a:ext cx="5089207" cy="437515"/>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965" algn="l" defTabSz="1218565" rtl="0" eaLnBrk="1" latinLnBrk="0" hangingPunct="1">
              <a:defRPr sz="2400" kern="1200">
                <a:solidFill>
                  <a:schemeClr val="tx1"/>
                </a:solidFill>
                <a:latin typeface="+mn-lt"/>
                <a:ea typeface="+mn-ea"/>
                <a:cs typeface="+mn-cs"/>
              </a:defRPr>
            </a:lvl7pPr>
            <a:lvl8pPr marL="4266565" algn="l" defTabSz="1218565" rtl="0" eaLnBrk="1" latinLnBrk="0" hangingPunct="1">
              <a:defRPr sz="2400" kern="1200">
                <a:solidFill>
                  <a:schemeClr val="tx1"/>
                </a:solidFill>
                <a:latin typeface="+mn-lt"/>
                <a:ea typeface="+mn-ea"/>
                <a:cs typeface="+mn-cs"/>
              </a:defRPr>
            </a:lvl8pPr>
            <a:lvl9pPr marL="4876165" algn="l" defTabSz="1218565" rtl="0" eaLnBrk="1" latinLnBrk="0" hangingPunct="1">
              <a:defRPr sz="2400" kern="1200">
                <a:solidFill>
                  <a:schemeClr val="tx1"/>
                </a:solidFill>
                <a:latin typeface="+mn-lt"/>
                <a:ea typeface="+mn-ea"/>
                <a:cs typeface="+mn-cs"/>
              </a:defRPr>
            </a:lvl9pPr>
          </a:lstStyle>
          <a:p>
            <a:pPr fontAlgn="auto">
              <a:lnSpc>
                <a:spcPct val="150000"/>
              </a:lnSpc>
            </a:pPr>
            <a:r>
              <a:rPr lang="zh-CN" altLang="en-US" sz="1500" b="1" dirty="0">
                <a:solidFill>
                  <a:srgbClr val="D82D19"/>
                </a:solidFill>
                <a:latin typeface="Times New Roman" panose="02020603050405020304" pitchFamily="18" charset="0"/>
                <a:ea typeface="微软雅黑" panose="020B0503020204020204" pitchFamily="34" charset="-122"/>
              </a:rPr>
              <a:t>一是规定了事故行政处罚和终身行业禁入。</a:t>
            </a:r>
          </a:p>
        </p:txBody>
      </p:sp>
      <p:sp>
        <p:nvSpPr>
          <p:cNvPr id="27" name="矩形: 圆角 4"/>
          <p:cNvSpPr/>
          <p:nvPr/>
        </p:nvSpPr>
        <p:spPr>
          <a:xfrm>
            <a:off x="912947" y="4205270"/>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8" name="矩形 27"/>
          <p:cNvSpPr/>
          <p:nvPr/>
        </p:nvSpPr>
        <p:spPr>
          <a:xfrm>
            <a:off x="894801" y="4192571"/>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3</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9" name="矩形 28"/>
          <p:cNvSpPr/>
          <p:nvPr/>
        </p:nvSpPr>
        <p:spPr>
          <a:xfrm>
            <a:off x="1792866" y="4145265"/>
            <a:ext cx="6551035" cy="460375"/>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第三，进一步明确主要负责人对重大、特别重大事故负有责任的，终身不得担任本行业生产经营单位的主要负责人。</a:t>
            </a:r>
          </a:p>
        </p:txBody>
      </p:sp>
      <p:sp>
        <p:nvSpPr>
          <p:cNvPr id="30" name="箭头: V 形 18"/>
          <p:cNvSpPr/>
          <p:nvPr/>
        </p:nvSpPr>
        <p:spPr>
          <a:xfrm>
            <a:off x="1459621" y="4233824"/>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31" name="文本框 30"/>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down)">
                                      <p:cBhvr>
                                        <p:cTn id="7" dur="500"/>
                                        <p:tgtEl>
                                          <p:spTgt spid="31"/>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40">
                                            <p:txEl>
                                              <p:pRg st="0" end="0"/>
                                            </p:txEl>
                                          </p:spTgt>
                                        </p:tgtEl>
                                        <p:attrNameLst>
                                          <p:attrName>style.visibility</p:attrName>
                                        </p:attrNameLst>
                                      </p:cBhvr>
                                      <p:to>
                                        <p:strVal val="visible"/>
                                      </p:to>
                                    </p:set>
                                    <p:animEffect transition="in" filter="wipe(left)">
                                      <p:cBhvr>
                                        <p:cTn id="29" dur="1000"/>
                                        <p:tgtEl>
                                          <p:spTgt spid="40">
                                            <p:txEl>
                                              <p:pRg st="0" end="0"/>
                                            </p:txEl>
                                          </p:spTgt>
                                        </p:tgtEl>
                                      </p:cBhvr>
                                    </p:animEffect>
                                  </p:childTnLst>
                                </p:cTn>
                              </p:par>
                            </p:childTnLst>
                          </p:cTn>
                        </p:par>
                        <p:par>
                          <p:cTn id="30" fill="hold">
                            <p:stCondLst>
                              <p:cond delay="3000"/>
                            </p:stCondLst>
                            <p:childTnLst>
                              <p:par>
                                <p:cTn id="31" presetID="37" presetClass="entr" presetSubtype="0" fill="hold" grpId="0" nodeType="after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900" fill="hold"/>
                                        <p:tgtEl>
                                          <p:spTgt spid="16"/>
                                        </p:tgtEl>
                                        <p:attrNameLst>
                                          <p:attrName>ppt_y</p:attrName>
                                        </p:attrNameLst>
                                      </p:cBhvr>
                                      <p:tavLst>
                                        <p:tav tm="0">
                                          <p:val>
                                            <p:strVal val="#ppt_y+1"/>
                                          </p:val>
                                        </p:tav>
                                        <p:tav tm="100000">
                                          <p:val>
                                            <p:strVal val="#ppt_y-.03"/>
                                          </p:val>
                                        </p:tav>
                                      </p:tavLst>
                                    </p:anim>
                                    <p:anim calcmode="lin" valueType="num">
                                      <p:cBhvr>
                                        <p:cTn id="36" dur="1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37" fill="hold">
                            <p:stCondLst>
                              <p:cond delay="4000"/>
                            </p:stCondLst>
                            <p:childTnLst>
                              <p:par>
                                <p:cTn id="38" presetID="53" presetClass="entr" presetSubtype="16" fill="hold" grpId="0" nodeType="after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p:cTn id="40" dur="500" fill="hold"/>
                                        <p:tgtEl>
                                          <p:spTgt spid="20"/>
                                        </p:tgtEl>
                                        <p:attrNameLst>
                                          <p:attrName>ppt_w</p:attrName>
                                        </p:attrNameLst>
                                      </p:cBhvr>
                                      <p:tavLst>
                                        <p:tav tm="0">
                                          <p:val>
                                            <p:fltVal val="0"/>
                                          </p:val>
                                        </p:tav>
                                        <p:tav tm="100000">
                                          <p:val>
                                            <p:strVal val="#ppt_w"/>
                                          </p:val>
                                        </p:tav>
                                      </p:tavLst>
                                    </p:anim>
                                    <p:anim calcmode="lin" valueType="num">
                                      <p:cBhvr>
                                        <p:cTn id="41" dur="500" fill="hold"/>
                                        <p:tgtEl>
                                          <p:spTgt spid="20"/>
                                        </p:tgtEl>
                                        <p:attrNameLst>
                                          <p:attrName>ppt_h</p:attrName>
                                        </p:attrNameLst>
                                      </p:cBhvr>
                                      <p:tavLst>
                                        <p:tav tm="0">
                                          <p:val>
                                            <p:fltVal val="0"/>
                                          </p:val>
                                        </p:tav>
                                        <p:tav tm="100000">
                                          <p:val>
                                            <p:strVal val="#ppt_h"/>
                                          </p:val>
                                        </p:tav>
                                      </p:tavLst>
                                    </p:anim>
                                    <p:animEffect transition="in" filter="fade">
                                      <p:cBhvr>
                                        <p:cTn id="42" dur="500"/>
                                        <p:tgtEl>
                                          <p:spTgt spid="20"/>
                                        </p:tgtEl>
                                      </p:cBhvr>
                                    </p:animEffect>
                                  </p:childTnLst>
                                </p:cTn>
                              </p:par>
                              <p:par>
                                <p:cTn id="43" presetID="22" presetClass="entr" presetSubtype="8" fill="hold" grpId="0" nodeType="withEffect">
                                  <p:stCondLst>
                                    <p:cond delay="50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500"/>
                                        <p:tgtEl>
                                          <p:spTgt spid="22"/>
                                        </p:tgtEl>
                                      </p:cBhvr>
                                    </p:animEffect>
                                  </p:childTnLst>
                                </p:cTn>
                              </p:par>
                            </p:childTnLst>
                          </p:cTn>
                        </p:par>
                        <p:par>
                          <p:cTn id="46" fill="hold">
                            <p:stCondLst>
                              <p:cond delay="4500"/>
                            </p:stCondLst>
                            <p:childTnLst>
                              <p:par>
                                <p:cTn id="47" presetID="42" presetClass="entr" presetSubtype="0" fill="hold" grpId="0" nodeType="after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1250"/>
                                        <p:tgtEl>
                                          <p:spTgt spid="21"/>
                                        </p:tgtEl>
                                      </p:cBhvr>
                                    </p:animEffect>
                                    <p:anim calcmode="lin" valueType="num">
                                      <p:cBhvr>
                                        <p:cTn id="50" dur="1250" fill="hold"/>
                                        <p:tgtEl>
                                          <p:spTgt spid="21"/>
                                        </p:tgtEl>
                                        <p:attrNameLst>
                                          <p:attrName>ppt_x</p:attrName>
                                        </p:attrNameLst>
                                      </p:cBhvr>
                                      <p:tavLst>
                                        <p:tav tm="0">
                                          <p:val>
                                            <p:strVal val="#ppt_x"/>
                                          </p:val>
                                        </p:tav>
                                        <p:tav tm="100000">
                                          <p:val>
                                            <p:strVal val="#ppt_x"/>
                                          </p:val>
                                        </p:tav>
                                      </p:tavLst>
                                    </p:anim>
                                    <p:anim calcmode="lin" valueType="num">
                                      <p:cBhvr>
                                        <p:cTn id="51" dur="1250" fill="hold"/>
                                        <p:tgtEl>
                                          <p:spTgt spid="21"/>
                                        </p:tgtEl>
                                        <p:attrNameLst>
                                          <p:attrName>ppt_y</p:attrName>
                                        </p:attrNameLst>
                                      </p:cBhvr>
                                      <p:tavLst>
                                        <p:tav tm="0">
                                          <p:val>
                                            <p:strVal val="#ppt_y+.1"/>
                                          </p:val>
                                        </p:tav>
                                        <p:tav tm="100000">
                                          <p:val>
                                            <p:strVal val="#ppt_y"/>
                                          </p:val>
                                        </p:tav>
                                      </p:tavLst>
                                    </p:anim>
                                  </p:childTnLst>
                                </p:cTn>
                              </p:par>
                            </p:childTnLst>
                          </p:cTn>
                        </p:par>
                        <p:par>
                          <p:cTn id="52" fill="hold">
                            <p:stCondLst>
                              <p:cond delay="6000"/>
                            </p:stCondLst>
                            <p:childTnLst>
                              <p:par>
                                <p:cTn id="53" presetID="37" presetClass="entr" presetSubtype="0" fill="hold" grpId="0" nodeType="after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1000"/>
                                        <p:tgtEl>
                                          <p:spTgt spid="23"/>
                                        </p:tgtEl>
                                      </p:cBhvr>
                                    </p:animEffect>
                                    <p:anim calcmode="lin" valueType="num">
                                      <p:cBhvr>
                                        <p:cTn id="56" dur="1000" fill="hold"/>
                                        <p:tgtEl>
                                          <p:spTgt spid="23"/>
                                        </p:tgtEl>
                                        <p:attrNameLst>
                                          <p:attrName>ppt_x</p:attrName>
                                        </p:attrNameLst>
                                      </p:cBhvr>
                                      <p:tavLst>
                                        <p:tav tm="0">
                                          <p:val>
                                            <p:strVal val="#ppt_x"/>
                                          </p:val>
                                        </p:tav>
                                        <p:tav tm="100000">
                                          <p:val>
                                            <p:strVal val="#ppt_x"/>
                                          </p:val>
                                        </p:tav>
                                      </p:tavLst>
                                    </p:anim>
                                    <p:anim calcmode="lin" valueType="num">
                                      <p:cBhvr>
                                        <p:cTn id="57" dur="900" fill="hold"/>
                                        <p:tgtEl>
                                          <p:spTgt spid="23"/>
                                        </p:tgtEl>
                                        <p:attrNameLst>
                                          <p:attrName>ppt_y</p:attrName>
                                        </p:attrNameLst>
                                      </p:cBhvr>
                                      <p:tavLst>
                                        <p:tav tm="0">
                                          <p:val>
                                            <p:strVal val="#ppt_y+1"/>
                                          </p:val>
                                        </p:tav>
                                        <p:tav tm="100000">
                                          <p:val>
                                            <p:strVal val="#ppt_y-.03"/>
                                          </p:val>
                                        </p:tav>
                                      </p:tavLst>
                                    </p:anim>
                                    <p:anim calcmode="lin" valueType="num">
                                      <p:cBhvr>
                                        <p:cTn id="58" dur="1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59" fill="hold">
                            <p:stCondLst>
                              <p:cond delay="7000"/>
                            </p:stCondLst>
                            <p:childTnLst>
                              <p:par>
                                <p:cTn id="60" presetID="53" presetClass="entr" presetSubtype="16" fill="hold" grpId="0" nodeType="after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p:cTn id="62" dur="500" fill="hold"/>
                                        <p:tgtEl>
                                          <p:spTgt spid="24"/>
                                        </p:tgtEl>
                                        <p:attrNameLst>
                                          <p:attrName>ppt_w</p:attrName>
                                        </p:attrNameLst>
                                      </p:cBhvr>
                                      <p:tavLst>
                                        <p:tav tm="0">
                                          <p:val>
                                            <p:fltVal val="0"/>
                                          </p:val>
                                        </p:tav>
                                        <p:tav tm="100000">
                                          <p:val>
                                            <p:strVal val="#ppt_w"/>
                                          </p:val>
                                        </p:tav>
                                      </p:tavLst>
                                    </p:anim>
                                    <p:anim calcmode="lin" valueType="num">
                                      <p:cBhvr>
                                        <p:cTn id="63" dur="500" fill="hold"/>
                                        <p:tgtEl>
                                          <p:spTgt spid="24"/>
                                        </p:tgtEl>
                                        <p:attrNameLst>
                                          <p:attrName>ppt_h</p:attrName>
                                        </p:attrNameLst>
                                      </p:cBhvr>
                                      <p:tavLst>
                                        <p:tav tm="0">
                                          <p:val>
                                            <p:fltVal val="0"/>
                                          </p:val>
                                        </p:tav>
                                        <p:tav tm="100000">
                                          <p:val>
                                            <p:strVal val="#ppt_h"/>
                                          </p:val>
                                        </p:tav>
                                      </p:tavLst>
                                    </p:anim>
                                    <p:animEffect transition="in" filter="fade">
                                      <p:cBhvr>
                                        <p:cTn id="64" dur="500"/>
                                        <p:tgtEl>
                                          <p:spTgt spid="24"/>
                                        </p:tgtEl>
                                      </p:cBhvr>
                                    </p:animEffect>
                                  </p:childTnLst>
                                </p:cTn>
                              </p:par>
                              <p:par>
                                <p:cTn id="65" presetID="22" presetClass="entr" presetSubtype="8" fill="hold" grpId="0" nodeType="withEffect">
                                  <p:stCondLst>
                                    <p:cond delay="500"/>
                                  </p:stCondLst>
                                  <p:childTnLst>
                                    <p:set>
                                      <p:cBhvr>
                                        <p:cTn id="66" dur="1" fill="hold">
                                          <p:stCondLst>
                                            <p:cond delay="0"/>
                                          </p:stCondLst>
                                        </p:cTn>
                                        <p:tgtEl>
                                          <p:spTgt spid="26"/>
                                        </p:tgtEl>
                                        <p:attrNameLst>
                                          <p:attrName>style.visibility</p:attrName>
                                        </p:attrNameLst>
                                      </p:cBhvr>
                                      <p:to>
                                        <p:strVal val="visible"/>
                                      </p:to>
                                    </p:set>
                                    <p:animEffect transition="in" filter="wipe(left)">
                                      <p:cBhvr>
                                        <p:cTn id="67" dur="500"/>
                                        <p:tgtEl>
                                          <p:spTgt spid="26"/>
                                        </p:tgtEl>
                                      </p:cBhvr>
                                    </p:animEffect>
                                  </p:childTnLst>
                                </p:cTn>
                              </p:par>
                            </p:childTnLst>
                          </p:cTn>
                        </p:par>
                        <p:par>
                          <p:cTn id="68" fill="hold">
                            <p:stCondLst>
                              <p:cond delay="7500"/>
                            </p:stCondLst>
                            <p:childTnLst>
                              <p:par>
                                <p:cTn id="69" presetID="42" presetClass="entr" presetSubtype="0" fill="hold" grpId="0" nodeType="after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250"/>
                                        <p:tgtEl>
                                          <p:spTgt spid="25"/>
                                        </p:tgtEl>
                                      </p:cBhvr>
                                    </p:animEffect>
                                    <p:anim calcmode="lin" valueType="num">
                                      <p:cBhvr>
                                        <p:cTn id="72" dur="1250" fill="hold"/>
                                        <p:tgtEl>
                                          <p:spTgt spid="25"/>
                                        </p:tgtEl>
                                        <p:attrNameLst>
                                          <p:attrName>ppt_x</p:attrName>
                                        </p:attrNameLst>
                                      </p:cBhvr>
                                      <p:tavLst>
                                        <p:tav tm="0">
                                          <p:val>
                                            <p:strVal val="#ppt_x"/>
                                          </p:val>
                                        </p:tav>
                                        <p:tav tm="100000">
                                          <p:val>
                                            <p:strVal val="#ppt_x"/>
                                          </p:val>
                                        </p:tav>
                                      </p:tavLst>
                                    </p:anim>
                                    <p:anim calcmode="lin" valueType="num">
                                      <p:cBhvr>
                                        <p:cTn id="73" dur="1250" fill="hold"/>
                                        <p:tgtEl>
                                          <p:spTgt spid="25"/>
                                        </p:tgtEl>
                                        <p:attrNameLst>
                                          <p:attrName>ppt_y</p:attrName>
                                        </p:attrNameLst>
                                      </p:cBhvr>
                                      <p:tavLst>
                                        <p:tav tm="0">
                                          <p:val>
                                            <p:strVal val="#ppt_y+.1"/>
                                          </p:val>
                                        </p:tav>
                                        <p:tav tm="100000">
                                          <p:val>
                                            <p:strVal val="#ppt_y"/>
                                          </p:val>
                                        </p:tav>
                                      </p:tavLst>
                                    </p:anim>
                                  </p:childTnLst>
                                </p:cTn>
                              </p:par>
                            </p:childTnLst>
                          </p:cTn>
                        </p:par>
                        <p:par>
                          <p:cTn id="74" fill="hold">
                            <p:stCondLst>
                              <p:cond delay="9000"/>
                            </p:stCondLst>
                            <p:childTnLst>
                              <p:par>
                                <p:cTn id="75" presetID="37" presetClass="entr" presetSubtype="0" fill="hold" grpId="0" nodeType="afterEffect">
                                  <p:stCondLst>
                                    <p:cond delay="0"/>
                                  </p:stCondLst>
                                  <p:childTnLst>
                                    <p:set>
                                      <p:cBhvr>
                                        <p:cTn id="76" dur="1" fill="hold">
                                          <p:stCondLst>
                                            <p:cond delay="0"/>
                                          </p:stCondLst>
                                        </p:cTn>
                                        <p:tgtEl>
                                          <p:spTgt spid="27"/>
                                        </p:tgtEl>
                                        <p:attrNameLst>
                                          <p:attrName>style.visibility</p:attrName>
                                        </p:attrNameLst>
                                      </p:cBhvr>
                                      <p:to>
                                        <p:strVal val="visible"/>
                                      </p:to>
                                    </p:set>
                                    <p:animEffect transition="in" filter="fade">
                                      <p:cBhvr>
                                        <p:cTn id="77" dur="1000"/>
                                        <p:tgtEl>
                                          <p:spTgt spid="27"/>
                                        </p:tgtEl>
                                      </p:cBhvr>
                                    </p:animEffect>
                                    <p:anim calcmode="lin" valueType="num">
                                      <p:cBhvr>
                                        <p:cTn id="78" dur="1000" fill="hold"/>
                                        <p:tgtEl>
                                          <p:spTgt spid="27"/>
                                        </p:tgtEl>
                                        <p:attrNameLst>
                                          <p:attrName>ppt_x</p:attrName>
                                        </p:attrNameLst>
                                      </p:cBhvr>
                                      <p:tavLst>
                                        <p:tav tm="0">
                                          <p:val>
                                            <p:strVal val="#ppt_x"/>
                                          </p:val>
                                        </p:tav>
                                        <p:tav tm="100000">
                                          <p:val>
                                            <p:strVal val="#ppt_x"/>
                                          </p:val>
                                        </p:tav>
                                      </p:tavLst>
                                    </p:anim>
                                    <p:anim calcmode="lin" valueType="num">
                                      <p:cBhvr>
                                        <p:cTn id="79" dur="900" fill="hold"/>
                                        <p:tgtEl>
                                          <p:spTgt spid="27"/>
                                        </p:tgtEl>
                                        <p:attrNameLst>
                                          <p:attrName>ppt_y</p:attrName>
                                        </p:attrNameLst>
                                      </p:cBhvr>
                                      <p:tavLst>
                                        <p:tav tm="0">
                                          <p:val>
                                            <p:strVal val="#ppt_y+1"/>
                                          </p:val>
                                        </p:tav>
                                        <p:tav tm="100000">
                                          <p:val>
                                            <p:strVal val="#ppt_y-.03"/>
                                          </p:val>
                                        </p:tav>
                                      </p:tavLst>
                                    </p:anim>
                                    <p:anim calcmode="lin" valueType="num">
                                      <p:cBhvr>
                                        <p:cTn id="80" dur="1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81" fill="hold">
                            <p:stCondLst>
                              <p:cond delay="10000"/>
                            </p:stCondLst>
                            <p:childTnLst>
                              <p:par>
                                <p:cTn id="82" presetID="53" presetClass="entr" presetSubtype="16" fill="hold" grpId="0" nodeType="afterEffect">
                                  <p:stCondLst>
                                    <p:cond delay="0"/>
                                  </p:stCondLst>
                                  <p:childTnLst>
                                    <p:set>
                                      <p:cBhvr>
                                        <p:cTn id="83" dur="1" fill="hold">
                                          <p:stCondLst>
                                            <p:cond delay="0"/>
                                          </p:stCondLst>
                                        </p:cTn>
                                        <p:tgtEl>
                                          <p:spTgt spid="28"/>
                                        </p:tgtEl>
                                        <p:attrNameLst>
                                          <p:attrName>style.visibility</p:attrName>
                                        </p:attrNameLst>
                                      </p:cBhvr>
                                      <p:to>
                                        <p:strVal val="visible"/>
                                      </p:to>
                                    </p:set>
                                    <p:anim calcmode="lin" valueType="num">
                                      <p:cBhvr>
                                        <p:cTn id="84" dur="500" fill="hold"/>
                                        <p:tgtEl>
                                          <p:spTgt spid="28"/>
                                        </p:tgtEl>
                                        <p:attrNameLst>
                                          <p:attrName>ppt_w</p:attrName>
                                        </p:attrNameLst>
                                      </p:cBhvr>
                                      <p:tavLst>
                                        <p:tav tm="0">
                                          <p:val>
                                            <p:fltVal val="0"/>
                                          </p:val>
                                        </p:tav>
                                        <p:tav tm="100000">
                                          <p:val>
                                            <p:strVal val="#ppt_w"/>
                                          </p:val>
                                        </p:tav>
                                      </p:tavLst>
                                    </p:anim>
                                    <p:anim calcmode="lin" valueType="num">
                                      <p:cBhvr>
                                        <p:cTn id="85" dur="500" fill="hold"/>
                                        <p:tgtEl>
                                          <p:spTgt spid="28"/>
                                        </p:tgtEl>
                                        <p:attrNameLst>
                                          <p:attrName>ppt_h</p:attrName>
                                        </p:attrNameLst>
                                      </p:cBhvr>
                                      <p:tavLst>
                                        <p:tav tm="0">
                                          <p:val>
                                            <p:fltVal val="0"/>
                                          </p:val>
                                        </p:tav>
                                        <p:tav tm="100000">
                                          <p:val>
                                            <p:strVal val="#ppt_h"/>
                                          </p:val>
                                        </p:tav>
                                      </p:tavLst>
                                    </p:anim>
                                    <p:animEffect transition="in" filter="fade">
                                      <p:cBhvr>
                                        <p:cTn id="86" dur="500"/>
                                        <p:tgtEl>
                                          <p:spTgt spid="28"/>
                                        </p:tgtEl>
                                      </p:cBhvr>
                                    </p:animEffect>
                                  </p:childTnLst>
                                </p:cTn>
                              </p:par>
                              <p:par>
                                <p:cTn id="87" presetID="22" presetClass="entr" presetSubtype="8" fill="hold" grpId="0" nodeType="withEffect">
                                  <p:stCondLst>
                                    <p:cond delay="500"/>
                                  </p:stCondLst>
                                  <p:childTnLst>
                                    <p:set>
                                      <p:cBhvr>
                                        <p:cTn id="88" dur="1" fill="hold">
                                          <p:stCondLst>
                                            <p:cond delay="0"/>
                                          </p:stCondLst>
                                        </p:cTn>
                                        <p:tgtEl>
                                          <p:spTgt spid="30"/>
                                        </p:tgtEl>
                                        <p:attrNameLst>
                                          <p:attrName>style.visibility</p:attrName>
                                        </p:attrNameLst>
                                      </p:cBhvr>
                                      <p:to>
                                        <p:strVal val="visible"/>
                                      </p:to>
                                    </p:set>
                                    <p:animEffect transition="in" filter="wipe(left)">
                                      <p:cBhvr>
                                        <p:cTn id="89" dur="500"/>
                                        <p:tgtEl>
                                          <p:spTgt spid="30"/>
                                        </p:tgtEl>
                                      </p:cBhvr>
                                    </p:animEffect>
                                  </p:childTnLst>
                                </p:cTn>
                              </p:par>
                            </p:childTnLst>
                          </p:cTn>
                        </p:par>
                        <p:par>
                          <p:cTn id="90" fill="hold">
                            <p:stCondLst>
                              <p:cond delay="10500"/>
                            </p:stCondLst>
                            <p:childTnLst>
                              <p:par>
                                <p:cTn id="91" presetID="42" presetClass="entr" presetSubtype="0" fill="hold" grpId="0" nodeType="afterEffect">
                                  <p:stCondLst>
                                    <p:cond delay="0"/>
                                  </p:stCondLst>
                                  <p:childTnLst>
                                    <p:set>
                                      <p:cBhvr>
                                        <p:cTn id="92" dur="1" fill="hold">
                                          <p:stCondLst>
                                            <p:cond delay="0"/>
                                          </p:stCondLst>
                                        </p:cTn>
                                        <p:tgtEl>
                                          <p:spTgt spid="29"/>
                                        </p:tgtEl>
                                        <p:attrNameLst>
                                          <p:attrName>style.visibility</p:attrName>
                                        </p:attrNameLst>
                                      </p:cBhvr>
                                      <p:to>
                                        <p:strVal val="visible"/>
                                      </p:to>
                                    </p:set>
                                    <p:animEffect transition="in" filter="fade">
                                      <p:cBhvr>
                                        <p:cTn id="93" dur="1250"/>
                                        <p:tgtEl>
                                          <p:spTgt spid="29"/>
                                        </p:tgtEl>
                                      </p:cBhvr>
                                    </p:animEffect>
                                    <p:anim calcmode="lin" valueType="num">
                                      <p:cBhvr>
                                        <p:cTn id="94" dur="1250" fill="hold"/>
                                        <p:tgtEl>
                                          <p:spTgt spid="29"/>
                                        </p:tgtEl>
                                        <p:attrNameLst>
                                          <p:attrName>ppt_x</p:attrName>
                                        </p:attrNameLst>
                                      </p:cBhvr>
                                      <p:tavLst>
                                        <p:tav tm="0">
                                          <p:val>
                                            <p:strVal val="#ppt_x"/>
                                          </p:val>
                                        </p:tav>
                                        <p:tav tm="100000">
                                          <p:val>
                                            <p:strVal val="#ppt_x"/>
                                          </p:val>
                                        </p:tav>
                                      </p:tavLst>
                                    </p:anim>
                                    <p:anim calcmode="lin" valueType="num">
                                      <p:cBhvr>
                                        <p:cTn id="95" dur="12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p:bldP spid="18" grpId="0" bldLvl="0" animBg="1"/>
      <p:bldP spid="16" grpId="0" bldLvl="0" animBg="1"/>
      <p:bldP spid="20" grpId="0"/>
      <p:bldP spid="21" grpId="0"/>
      <p:bldP spid="22" grpId="0" bldLvl="0" animBg="1"/>
      <p:bldP spid="23" grpId="0" bldLvl="0" animBg="1"/>
      <p:bldP spid="24" grpId="0"/>
      <p:bldP spid="25" grpId="0"/>
      <p:bldP spid="26" grpId="0" bldLvl="0" animBg="1"/>
      <p:bldP spid="40" grpId="0" build="p"/>
      <p:bldP spid="27" grpId="0" bldLvl="0" animBg="1"/>
      <p:bldP spid="28" grpId="0"/>
      <p:bldP spid="29" grpId="0"/>
      <p:bldP spid="30" grpId="0" bldLvl="0" animBg="1"/>
      <p:bldP spid="3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矩形 14"/>
          <p:cNvSpPr/>
          <p:nvPr/>
        </p:nvSpPr>
        <p:spPr>
          <a:xfrm>
            <a:off x="1574013" y="1247081"/>
            <a:ext cx="6769888" cy="524048"/>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sp>
        <p:nvSpPr>
          <p:cNvPr id="17" name="矩形 16"/>
          <p:cNvSpPr/>
          <p:nvPr/>
        </p:nvSpPr>
        <p:spPr>
          <a:xfrm>
            <a:off x="1577252" y="1308289"/>
            <a:ext cx="6769887" cy="368300"/>
          </a:xfrm>
          <a:prstGeom prst="rect">
            <a:avLst/>
          </a:prstGeom>
        </p:spPr>
        <p:txBody>
          <a:bodyPr wrap="square">
            <a:spAutoFit/>
          </a:bodyPr>
          <a:lstStyle/>
          <a:p>
            <a:pPr algn="ctr"/>
            <a:r>
              <a:rPr lang="zh-CN" altLang="en-US" sz="1800" b="1" dirty="0">
                <a:solidFill>
                  <a:srgbClr val="FFFF00"/>
                </a:solidFill>
                <a:latin typeface="Times New Roman" panose="02020603050405020304" pitchFamily="18" charset="0"/>
                <a:ea typeface="微软雅黑" panose="020B0503020204020204" pitchFamily="34" charset="-122"/>
              </a:rPr>
              <a:t>十、加大对安全生产违法行为的责任追究力度。</a:t>
            </a:r>
          </a:p>
        </p:txBody>
      </p:sp>
      <p:sp>
        <p:nvSpPr>
          <p:cNvPr id="18" name="矩形 17"/>
          <p:cNvSpPr/>
          <p:nvPr/>
        </p:nvSpPr>
        <p:spPr>
          <a:xfrm>
            <a:off x="866775" y="1247081"/>
            <a:ext cx="599225" cy="528236"/>
          </a:xfrm>
          <a:prstGeom prst="rect">
            <a:avLst/>
          </a:prstGeom>
          <a:solidFill>
            <a:schemeClr val="accent1"/>
          </a:solidFill>
          <a:ln w="25400" cap="flat" cmpd="sng" algn="ctr">
            <a:noFill/>
            <a:prstDash val="solid"/>
          </a:ln>
          <a:effectLst/>
          <a:scene3d>
            <a:camera prst="orthographicFront"/>
            <a:lightRig rig="threePt" dir="t"/>
          </a:scene3d>
          <a:sp3d>
            <a:bevelT/>
          </a:sp3d>
        </p:spPr>
        <p:txBody>
          <a:bodyPr rot="0" spcFirstLastPara="0" vertOverflow="overflow" horzOverflow="overflow" vert="horz" wrap="square" lIns="51435" tIns="25718" rIns="51435" bIns="25718" numCol="1" spcCol="0" rtlCol="0" fromWordArt="0" anchor="ctr" anchorCtr="0" forceAA="0" compatLnSpc="1">
            <a:noAutofit/>
          </a:bodyPr>
          <a:lstStyle/>
          <a:p>
            <a:pPr defTabSz="514350"/>
            <a:endParaRPr lang="zh-CN" altLang="en-US" sz="2815" kern="0">
              <a:solidFill>
                <a:srgbClr val="FFF9EF"/>
              </a:solidFill>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3"/>
          <a:stretch>
            <a:fillRect/>
          </a:stretch>
        </p:blipFill>
        <p:spPr>
          <a:xfrm>
            <a:off x="990235" y="1337739"/>
            <a:ext cx="352303" cy="355724"/>
          </a:xfrm>
          <a:prstGeom prst="rect">
            <a:avLst/>
          </a:prstGeom>
        </p:spPr>
      </p:pic>
      <p:sp>
        <p:nvSpPr>
          <p:cNvPr id="21" name="矩形 20"/>
          <p:cNvSpPr/>
          <p:nvPr/>
        </p:nvSpPr>
        <p:spPr>
          <a:xfrm>
            <a:off x="894801" y="2390014"/>
            <a:ext cx="7449100" cy="460375"/>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结合各地区经济发展水平、企业规模等实际，安法维持罚款下限基本不变、将罚款上限提高了</a:t>
            </a:r>
            <a:r>
              <a:rPr lang="en-US" altLang="zh-CN" sz="1200" dirty="0">
                <a:solidFill>
                  <a:schemeClr val="tx1">
                    <a:lumMod val="75000"/>
                    <a:lumOff val="25000"/>
                  </a:schemeClr>
                </a:solidFill>
                <a:latin typeface="Times New Roman" panose="02020603050405020304" pitchFamily="18" charset="0"/>
                <a:ea typeface="微软雅黑" panose="020B0503020204020204" pitchFamily="34" charset="-122"/>
              </a:rPr>
              <a:t>2—5</a:t>
            </a:r>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倍，并且大多数罚则不再将限期整改作为前置条件。</a:t>
            </a:r>
          </a:p>
        </p:txBody>
      </p:sp>
      <p:sp>
        <p:nvSpPr>
          <p:cNvPr id="23" name="矩形: 圆角 4"/>
          <p:cNvSpPr/>
          <p:nvPr/>
        </p:nvSpPr>
        <p:spPr>
          <a:xfrm>
            <a:off x="922422" y="3615986"/>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4" name="矩形 23"/>
          <p:cNvSpPr/>
          <p:nvPr/>
        </p:nvSpPr>
        <p:spPr>
          <a:xfrm>
            <a:off x="904276" y="3603287"/>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1</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5" name="矩形 24"/>
          <p:cNvSpPr/>
          <p:nvPr/>
        </p:nvSpPr>
        <p:spPr>
          <a:xfrm>
            <a:off x="1792866" y="3552154"/>
            <a:ext cx="6551035" cy="460375"/>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要求负有安全生产监督管理职责的部门建立安全生产违法行为信息库，如实记录生产经营单位的违法行为信息；</a:t>
            </a:r>
          </a:p>
        </p:txBody>
      </p:sp>
      <p:sp>
        <p:nvSpPr>
          <p:cNvPr id="26" name="箭头: V 形 18"/>
          <p:cNvSpPr/>
          <p:nvPr/>
        </p:nvSpPr>
        <p:spPr>
          <a:xfrm>
            <a:off x="1469096" y="3644540"/>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40" name="矩形 39"/>
          <p:cNvSpPr/>
          <p:nvPr/>
        </p:nvSpPr>
        <p:spPr>
          <a:xfrm>
            <a:off x="787210" y="1899215"/>
            <a:ext cx="5089207" cy="437515"/>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965" algn="l" defTabSz="1218565" rtl="0" eaLnBrk="1" latinLnBrk="0" hangingPunct="1">
              <a:defRPr sz="2400" kern="1200">
                <a:solidFill>
                  <a:schemeClr val="tx1"/>
                </a:solidFill>
                <a:latin typeface="+mn-lt"/>
                <a:ea typeface="+mn-ea"/>
                <a:cs typeface="+mn-cs"/>
              </a:defRPr>
            </a:lvl7pPr>
            <a:lvl8pPr marL="4266565" algn="l" defTabSz="1218565" rtl="0" eaLnBrk="1" latinLnBrk="0" hangingPunct="1">
              <a:defRPr sz="2400" kern="1200">
                <a:solidFill>
                  <a:schemeClr val="tx1"/>
                </a:solidFill>
                <a:latin typeface="+mn-lt"/>
                <a:ea typeface="+mn-ea"/>
                <a:cs typeface="+mn-cs"/>
              </a:defRPr>
            </a:lvl8pPr>
            <a:lvl9pPr marL="4876165" algn="l" defTabSz="1218565" rtl="0" eaLnBrk="1" latinLnBrk="0" hangingPunct="1">
              <a:defRPr sz="2400" kern="1200">
                <a:solidFill>
                  <a:schemeClr val="tx1"/>
                </a:solidFill>
                <a:latin typeface="+mn-lt"/>
                <a:ea typeface="+mn-ea"/>
                <a:cs typeface="+mn-cs"/>
              </a:defRPr>
            </a:lvl9pPr>
          </a:lstStyle>
          <a:p>
            <a:pPr fontAlgn="auto">
              <a:lnSpc>
                <a:spcPct val="150000"/>
              </a:lnSpc>
            </a:pPr>
            <a:r>
              <a:rPr lang="zh-CN" altLang="en-US" sz="1500" b="1" dirty="0">
                <a:solidFill>
                  <a:srgbClr val="D82D19"/>
                </a:solidFill>
                <a:latin typeface="Times New Roman" panose="02020603050405020304" pitchFamily="18" charset="0"/>
                <a:ea typeface="微软雅黑" panose="020B0503020204020204" pitchFamily="34" charset="-122"/>
              </a:rPr>
              <a:t>二是加大罚款处罚力度。</a:t>
            </a:r>
          </a:p>
        </p:txBody>
      </p:sp>
      <p:sp>
        <p:nvSpPr>
          <p:cNvPr id="27" name="矩形: 圆角 4"/>
          <p:cNvSpPr/>
          <p:nvPr/>
        </p:nvSpPr>
        <p:spPr>
          <a:xfrm>
            <a:off x="912947" y="4205270"/>
            <a:ext cx="327773" cy="341656"/>
          </a:xfrm>
          <a:prstGeom prst="roundRect">
            <a:avLst/>
          </a:prstGeom>
          <a:solidFill>
            <a:schemeClr val="accent1"/>
          </a:solidFill>
          <a:ln w="127000">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solidFill>
                <a:srgbClr val="FFFF00"/>
              </a:solidFill>
              <a:latin typeface="微软雅黑" panose="020B0503020204020204" pitchFamily="34" charset="-122"/>
              <a:ea typeface="微软雅黑" panose="020B0503020204020204" pitchFamily="34" charset="-122"/>
            </a:endParaRPr>
          </a:p>
        </p:txBody>
      </p:sp>
      <p:sp>
        <p:nvSpPr>
          <p:cNvPr id="28" name="矩形 27"/>
          <p:cNvSpPr/>
          <p:nvPr/>
        </p:nvSpPr>
        <p:spPr>
          <a:xfrm>
            <a:off x="894801" y="4192571"/>
            <a:ext cx="380325" cy="338554"/>
          </a:xfrm>
          <a:prstGeom prst="rect">
            <a:avLst/>
          </a:prstGeom>
        </p:spPr>
        <p:txBody>
          <a:bodyPr wrap="square">
            <a:spAutoFit/>
          </a:bodyPr>
          <a:lstStyle/>
          <a:p>
            <a:pPr algn="ctr"/>
            <a:r>
              <a:rPr lang="en-US" altLang="zh-CN" sz="1600" b="1" dirty="0">
                <a:solidFill>
                  <a:srgbClr val="FFFF00"/>
                </a:solidFill>
                <a:latin typeface="Noto Sans S Chinese Bold" panose="020B0800000000000000" pitchFamily="34" charset="-122"/>
                <a:ea typeface="Noto Sans S Chinese Bold" panose="020B0800000000000000" pitchFamily="34" charset="-122"/>
              </a:rPr>
              <a:t>2</a:t>
            </a:r>
            <a:endParaRPr lang="zh-CN" altLang="en-US" sz="1600" b="1" kern="100" dirty="0">
              <a:solidFill>
                <a:srgbClr val="FFFF00"/>
              </a:solidFill>
              <a:latin typeface="Noto Sans S Chinese Bold" panose="020B0800000000000000" pitchFamily="34" charset="-122"/>
              <a:ea typeface="Noto Sans S Chinese Bold" panose="020B0800000000000000" pitchFamily="34" charset="-122"/>
              <a:cs typeface="Times New Roman" panose="02020603050405020304" pitchFamily="18" charset="0"/>
            </a:endParaRPr>
          </a:p>
        </p:txBody>
      </p:sp>
      <p:sp>
        <p:nvSpPr>
          <p:cNvPr id="29" name="矩形 28"/>
          <p:cNvSpPr/>
          <p:nvPr/>
        </p:nvSpPr>
        <p:spPr>
          <a:xfrm>
            <a:off x="1792866" y="4145265"/>
            <a:ext cx="6551035" cy="460375"/>
          </a:xfrm>
          <a:prstGeom prst="rect">
            <a:avLst/>
          </a:prstGeom>
        </p:spPr>
        <p:txBody>
          <a:bodyPr wrap="square">
            <a:spAutoFit/>
          </a:bodyPr>
          <a:lstStyle/>
          <a:p>
            <a:r>
              <a:rPr lang="zh-CN" altLang="en-US" sz="1200" dirty="0">
                <a:solidFill>
                  <a:schemeClr val="tx1">
                    <a:lumMod val="75000"/>
                    <a:lumOff val="25000"/>
                  </a:schemeClr>
                </a:solidFill>
                <a:latin typeface="Times New Roman" panose="02020603050405020304" pitchFamily="18" charset="0"/>
                <a:ea typeface="微软雅黑" panose="020B0503020204020204" pitchFamily="34" charset="-122"/>
              </a:rPr>
              <a:t>对违法行为情节严重的生产经营单位，应当向社会公告，并通报行业主管部门、投资主管部门、国土资源主管部门、证券监督管理部门和有关金融机构。</a:t>
            </a:r>
          </a:p>
        </p:txBody>
      </p:sp>
      <p:sp>
        <p:nvSpPr>
          <p:cNvPr id="30" name="箭头: V 形 18"/>
          <p:cNvSpPr/>
          <p:nvPr/>
        </p:nvSpPr>
        <p:spPr>
          <a:xfrm>
            <a:off x="1459621" y="4233824"/>
            <a:ext cx="216024" cy="261305"/>
          </a:xfrm>
          <a:prstGeom prst="chevron">
            <a:avLst>
              <a:gd name="adj" fmla="val 393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dirty="0">
              <a:solidFill>
                <a:srgbClr val="FFFF00"/>
              </a:solidFill>
              <a:latin typeface="微软雅黑" panose="020B0503020204020204" pitchFamily="34" charset="-122"/>
              <a:ea typeface="微软雅黑" panose="020B0503020204020204" pitchFamily="34" charset="-122"/>
            </a:endParaRPr>
          </a:p>
        </p:txBody>
      </p:sp>
      <p:sp>
        <p:nvSpPr>
          <p:cNvPr id="31" name="矩形 30"/>
          <p:cNvSpPr/>
          <p:nvPr/>
        </p:nvSpPr>
        <p:spPr>
          <a:xfrm>
            <a:off x="866775" y="2976914"/>
            <a:ext cx="5089207" cy="437515"/>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965" algn="l" defTabSz="1218565" rtl="0" eaLnBrk="1" latinLnBrk="0" hangingPunct="1">
              <a:defRPr sz="2400" kern="1200">
                <a:solidFill>
                  <a:schemeClr val="tx1"/>
                </a:solidFill>
                <a:latin typeface="+mn-lt"/>
                <a:ea typeface="+mn-ea"/>
                <a:cs typeface="+mn-cs"/>
              </a:defRPr>
            </a:lvl7pPr>
            <a:lvl8pPr marL="4266565" algn="l" defTabSz="1218565" rtl="0" eaLnBrk="1" latinLnBrk="0" hangingPunct="1">
              <a:defRPr sz="2400" kern="1200">
                <a:solidFill>
                  <a:schemeClr val="tx1"/>
                </a:solidFill>
                <a:latin typeface="+mn-lt"/>
                <a:ea typeface="+mn-ea"/>
                <a:cs typeface="+mn-cs"/>
              </a:defRPr>
            </a:lvl8pPr>
            <a:lvl9pPr marL="4876165" algn="l" defTabSz="1218565" rtl="0" eaLnBrk="1" latinLnBrk="0" hangingPunct="1">
              <a:defRPr sz="2400" kern="1200">
                <a:solidFill>
                  <a:schemeClr val="tx1"/>
                </a:solidFill>
                <a:latin typeface="+mn-lt"/>
                <a:ea typeface="+mn-ea"/>
                <a:cs typeface="+mn-cs"/>
              </a:defRPr>
            </a:lvl9pPr>
          </a:lstStyle>
          <a:p>
            <a:pPr fontAlgn="auto">
              <a:lnSpc>
                <a:spcPct val="150000"/>
              </a:lnSpc>
            </a:pPr>
            <a:r>
              <a:rPr lang="zh-CN" altLang="en-US" sz="1500" b="1" dirty="0">
                <a:solidFill>
                  <a:srgbClr val="D82D19"/>
                </a:solidFill>
                <a:latin typeface="Times New Roman" panose="02020603050405020304" pitchFamily="18" charset="0"/>
                <a:ea typeface="微软雅黑" panose="020B0503020204020204" pitchFamily="34" charset="-122"/>
              </a:rPr>
              <a:t>三是建立了严重违法行为公告和通报制度。</a:t>
            </a:r>
          </a:p>
        </p:txBody>
      </p:sp>
      <p:sp>
        <p:nvSpPr>
          <p:cNvPr id="20" name="文本框 19"/>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新安全生产法十大亮点</a:t>
            </a: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additive="base">
                                        <p:cTn id="10" dur="500" fill="hold"/>
                                        <p:tgtEl>
                                          <p:spTgt spid="18"/>
                                        </p:tgtEl>
                                        <p:attrNameLst>
                                          <p:attrName>ppt_x</p:attrName>
                                        </p:attrNameLst>
                                      </p:cBhvr>
                                      <p:tavLst>
                                        <p:tav tm="0">
                                          <p:val>
                                            <p:strVal val="0-#ppt_w/2"/>
                                          </p:val>
                                        </p:tav>
                                        <p:tav tm="100000">
                                          <p:val>
                                            <p:strVal val="#ppt_x"/>
                                          </p:val>
                                        </p:tav>
                                      </p:tavLst>
                                    </p:anim>
                                    <p:anim calcmode="lin" valueType="num">
                                      <p:cBhvr additive="base">
                                        <p:cTn id="11" dur="500" fill="hold"/>
                                        <p:tgtEl>
                                          <p:spTgt spid="18"/>
                                        </p:tgtEl>
                                        <p:attrNameLst>
                                          <p:attrName>ppt_y</p:attrName>
                                        </p:attrNameLst>
                                      </p:cBhvr>
                                      <p:tavLst>
                                        <p:tav tm="0">
                                          <p:val>
                                            <p:strVal val="#ppt_y"/>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right)">
                                      <p:cBhvr>
                                        <p:cTn id="21" dur="500"/>
                                        <p:tgtEl>
                                          <p:spTgt spid="15"/>
                                        </p:tgtEl>
                                      </p:cBhvr>
                                    </p:animEffect>
                                  </p:childTnLst>
                                </p:cTn>
                              </p:par>
                            </p:childTnLst>
                          </p:cTn>
                        </p:par>
                        <p:par>
                          <p:cTn id="22" fill="hold">
                            <p:stCondLst>
                              <p:cond delay="1500"/>
                            </p:stCondLst>
                            <p:childTnLst>
                              <p:par>
                                <p:cTn id="23" presetID="18" presetClass="entr" presetSubtype="12"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strips(downLeft)">
                                      <p:cBhvr>
                                        <p:cTn id="25" dur="500"/>
                                        <p:tgtEl>
                                          <p:spTgt spid="17"/>
                                        </p:tgtEl>
                                      </p:cBhvr>
                                    </p:animEffect>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40">
                                            <p:txEl>
                                              <p:pRg st="0" end="0"/>
                                            </p:txEl>
                                          </p:spTgt>
                                        </p:tgtEl>
                                        <p:attrNameLst>
                                          <p:attrName>style.visibility</p:attrName>
                                        </p:attrNameLst>
                                      </p:cBhvr>
                                      <p:to>
                                        <p:strVal val="visible"/>
                                      </p:to>
                                    </p:set>
                                    <p:animEffect transition="in" filter="wipe(left)">
                                      <p:cBhvr>
                                        <p:cTn id="29" dur="1000"/>
                                        <p:tgtEl>
                                          <p:spTgt spid="40">
                                            <p:txEl>
                                              <p:pRg st="0" end="0"/>
                                            </p:txEl>
                                          </p:spTgt>
                                        </p:tgtEl>
                                      </p:cBhvr>
                                    </p:animEffect>
                                  </p:childTnLst>
                                </p:cTn>
                              </p:par>
                            </p:childTnLst>
                          </p:cTn>
                        </p:par>
                        <p:par>
                          <p:cTn id="30" fill="hold">
                            <p:stCondLst>
                              <p:cond delay="3000"/>
                            </p:stCondLst>
                            <p:childTnLst>
                              <p:par>
                                <p:cTn id="31" presetID="42"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animEffect transition="in" filter="fade">
                                      <p:cBhvr>
                                        <p:cTn id="33" dur="1250"/>
                                        <p:tgtEl>
                                          <p:spTgt spid="21"/>
                                        </p:tgtEl>
                                      </p:cBhvr>
                                    </p:animEffect>
                                    <p:anim calcmode="lin" valueType="num">
                                      <p:cBhvr>
                                        <p:cTn id="34" dur="1250" fill="hold"/>
                                        <p:tgtEl>
                                          <p:spTgt spid="21"/>
                                        </p:tgtEl>
                                        <p:attrNameLst>
                                          <p:attrName>ppt_x</p:attrName>
                                        </p:attrNameLst>
                                      </p:cBhvr>
                                      <p:tavLst>
                                        <p:tav tm="0">
                                          <p:val>
                                            <p:strVal val="#ppt_x"/>
                                          </p:val>
                                        </p:tav>
                                        <p:tav tm="100000">
                                          <p:val>
                                            <p:strVal val="#ppt_x"/>
                                          </p:val>
                                        </p:tav>
                                      </p:tavLst>
                                    </p:anim>
                                    <p:anim calcmode="lin" valueType="num">
                                      <p:cBhvr>
                                        <p:cTn id="35" dur="1250" fill="hold"/>
                                        <p:tgtEl>
                                          <p:spTgt spid="21"/>
                                        </p:tgtEl>
                                        <p:attrNameLst>
                                          <p:attrName>ppt_y</p:attrName>
                                        </p:attrNameLst>
                                      </p:cBhvr>
                                      <p:tavLst>
                                        <p:tav tm="0">
                                          <p:val>
                                            <p:strVal val="#ppt_y+.1"/>
                                          </p:val>
                                        </p:tav>
                                        <p:tav tm="100000">
                                          <p:val>
                                            <p:strVal val="#ppt_y"/>
                                          </p:val>
                                        </p:tav>
                                      </p:tavLst>
                                    </p:anim>
                                  </p:childTnLst>
                                </p:cTn>
                              </p:par>
                            </p:childTnLst>
                          </p:cTn>
                        </p:par>
                        <p:par>
                          <p:cTn id="36" fill="hold">
                            <p:stCondLst>
                              <p:cond delay="4500"/>
                            </p:stCondLst>
                            <p:childTnLst>
                              <p:par>
                                <p:cTn id="37" presetID="22" presetClass="entr" presetSubtype="8" fill="hold" grpId="0" nodeType="afterEffect">
                                  <p:stCondLst>
                                    <p:cond delay="0"/>
                                  </p:stCondLst>
                                  <p:childTnLst>
                                    <p:set>
                                      <p:cBhvr>
                                        <p:cTn id="38" dur="1" fill="hold">
                                          <p:stCondLst>
                                            <p:cond delay="0"/>
                                          </p:stCondLst>
                                        </p:cTn>
                                        <p:tgtEl>
                                          <p:spTgt spid="31">
                                            <p:txEl>
                                              <p:pRg st="0" end="0"/>
                                            </p:txEl>
                                          </p:spTgt>
                                        </p:tgtEl>
                                        <p:attrNameLst>
                                          <p:attrName>style.visibility</p:attrName>
                                        </p:attrNameLst>
                                      </p:cBhvr>
                                      <p:to>
                                        <p:strVal val="visible"/>
                                      </p:to>
                                    </p:set>
                                    <p:animEffect transition="in" filter="wipe(left)">
                                      <p:cBhvr>
                                        <p:cTn id="39" dur="1000"/>
                                        <p:tgtEl>
                                          <p:spTgt spid="31">
                                            <p:txEl>
                                              <p:pRg st="0" end="0"/>
                                            </p:txEl>
                                          </p:spTgt>
                                        </p:tgtEl>
                                      </p:cBhvr>
                                    </p:animEffect>
                                  </p:childTnLst>
                                </p:cTn>
                              </p:par>
                            </p:childTnLst>
                          </p:cTn>
                        </p:par>
                        <p:par>
                          <p:cTn id="40" fill="hold">
                            <p:stCondLst>
                              <p:cond delay="5500"/>
                            </p:stCondLst>
                            <p:childTnLst>
                              <p:par>
                                <p:cTn id="41" presetID="37"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1000"/>
                                        <p:tgtEl>
                                          <p:spTgt spid="23"/>
                                        </p:tgtEl>
                                      </p:cBhvr>
                                    </p:animEffect>
                                    <p:anim calcmode="lin" valueType="num">
                                      <p:cBhvr>
                                        <p:cTn id="44" dur="1000" fill="hold"/>
                                        <p:tgtEl>
                                          <p:spTgt spid="23"/>
                                        </p:tgtEl>
                                        <p:attrNameLst>
                                          <p:attrName>ppt_x</p:attrName>
                                        </p:attrNameLst>
                                      </p:cBhvr>
                                      <p:tavLst>
                                        <p:tav tm="0">
                                          <p:val>
                                            <p:strVal val="#ppt_x"/>
                                          </p:val>
                                        </p:tav>
                                        <p:tav tm="100000">
                                          <p:val>
                                            <p:strVal val="#ppt_x"/>
                                          </p:val>
                                        </p:tav>
                                      </p:tavLst>
                                    </p:anim>
                                    <p:anim calcmode="lin" valueType="num">
                                      <p:cBhvr>
                                        <p:cTn id="45" dur="900" fill="hold"/>
                                        <p:tgtEl>
                                          <p:spTgt spid="23"/>
                                        </p:tgtEl>
                                        <p:attrNameLst>
                                          <p:attrName>ppt_y</p:attrName>
                                        </p:attrNameLst>
                                      </p:cBhvr>
                                      <p:tavLst>
                                        <p:tav tm="0">
                                          <p:val>
                                            <p:strVal val="#ppt_y+1"/>
                                          </p:val>
                                        </p:tav>
                                        <p:tav tm="100000">
                                          <p:val>
                                            <p:strVal val="#ppt_y-.03"/>
                                          </p:val>
                                        </p:tav>
                                      </p:tavLst>
                                    </p:anim>
                                    <p:anim calcmode="lin" valueType="num">
                                      <p:cBhvr>
                                        <p:cTn id="46" dur="1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47" fill="hold">
                            <p:stCondLst>
                              <p:cond delay="6500"/>
                            </p:stCondLst>
                            <p:childTnLst>
                              <p:par>
                                <p:cTn id="48" presetID="53" presetClass="entr" presetSubtype="16" fill="hold" grpId="0" nodeType="afterEffect">
                                  <p:stCondLst>
                                    <p:cond delay="0"/>
                                  </p:stCondLst>
                                  <p:childTnLst>
                                    <p:set>
                                      <p:cBhvr>
                                        <p:cTn id="49" dur="1" fill="hold">
                                          <p:stCondLst>
                                            <p:cond delay="0"/>
                                          </p:stCondLst>
                                        </p:cTn>
                                        <p:tgtEl>
                                          <p:spTgt spid="24"/>
                                        </p:tgtEl>
                                        <p:attrNameLst>
                                          <p:attrName>style.visibility</p:attrName>
                                        </p:attrNameLst>
                                      </p:cBhvr>
                                      <p:to>
                                        <p:strVal val="visible"/>
                                      </p:to>
                                    </p:set>
                                    <p:anim calcmode="lin" valueType="num">
                                      <p:cBhvr>
                                        <p:cTn id="50" dur="500" fill="hold"/>
                                        <p:tgtEl>
                                          <p:spTgt spid="24"/>
                                        </p:tgtEl>
                                        <p:attrNameLst>
                                          <p:attrName>ppt_w</p:attrName>
                                        </p:attrNameLst>
                                      </p:cBhvr>
                                      <p:tavLst>
                                        <p:tav tm="0">
                                          <p:val>
                                            <p:fltVal val="0"/>
                                          </p:val>
                                        </p:tav>
                                        <p:tav tm="100000">
                                          <p:val>
                                            <p:strVal val="#ppt_w"/>
                                          </p:val>
                                        </p:tav>
                                      </p:tavLst>
                                    </p:anim>
                                    <p:anim calcmode="lin" valueType="num">
                                      <p:cBhvr>
                                        <p:cTn id="51" dur="500" fill="hold"/>
                                        <p:tgtEl>
                                          <p:spTgt spid="24"/>
                                        </p:tgtEl>
                                        <p:attrNameLst>
                                          <p:attrName>ppt_h</p:attrName>
                                        </p:attrNameLst>
                                      </p:cBhvr>
                                      <p:tavLst>
                                        <p:tav tm="0">
                                          <p:val>
                                            <p:fltVal val="0"/>
                                          </p:val>
                                        </p:tav>
                                        <p:tav tm="100000">
                                          <p:val>
                                            <p:strVal val="#ppt_h"/>
                                          </p:val>
                                        </p:tav>
                                      </p:tavLst>
                                    </p:anim>
                                    <p:animEffect transition="in" filter="fade">
                                      <p:cBhvr>
                                        <p:cTn id="52" dur="500"/>
                                        <p:tgtEl>
                                          <p:spTgt spid="24"/>
                                        </p:tgtEl>
                                      </p:cBhvr>
                                    </p:animEffect>
                                  </p:childTnLst>
                                </p:cTn>
                              </p:par>
                              <p:par>
                                <p:cTn id="53" presetID="22" presetClass="entr" presetSubtype="8" fill="hold" grpId="0" nodeType="withEffect">
                                  <p:stCondLst>
                                    <p:cond delay="500"/>
                                  </p:stCondLst>
                                  <p:childTnLst>
                                    <p:set>
                                      <p:cBhvr>
                                        <p:cTn id="54" dur="1" fill="hold">
                                          <p:stCondLst>
                                            <p:cond delay="0"/>
                                          </p:stCondLst>
                                        </p:cTn>
                                        <p:tgtEl>
                                          <p:spTgt spid="26"/>
                                        </p:tgtEl>
                                        <p:attrNameLst>
                                          <p:attrName>style.visibility</p:attrName>
                                        </p:attrNameLst>
                                      </p:cBhvr>
                                      <p:to>
                                        <p:strVal val="visible"/>
                                      </p:to>
                                    </p:set>
                                    <p:animEffect transition="in" filter="wipe(left)">
                                      <p:cBhvr>
                                        <p:cTn id="55" dur="500"/>
                                        <p:tgtEl>
                                          <p:spTgt spid="26"/>
                                        </p:tgtEl>
                                      </p:cBhvr>
                                    </p:animEffect>
                                  </p:childTnLst>
                                </p:cTn>
                              </p:par>
                            </p:childTnLst>
                          </p:cTn>
                        </p:par>
                        <p:par>
                          <p:cTn id="56" fill="hold">
                            <p:stCondLst>
                              <p:cond delay="7000"/>
                            </p:stCondLst>
                            <p:childTnLst>
                              <p:par>
                                <p:cTn id="57" presetID="42" presetClass="entr" presetSubtype="0" fill="hold" grpId="0" nodeType="afterEffect">
                                  <p:stCondLst>
                                    <p:cond delay="0"/>
                                  </p:stCondLst>
                                  <p:childTnLst>
                                    <p:set>
                                      <p:cBhvr>
                                        <p:cTn id="58" dur="1" fill="hold">
                                          <p:stCondLst>
                                            <p:cond delay="0"/>
                                          </p:stCondLst>
                                        </p:cTn>
                                        <p:tgtEl>
                                          <p:spTgt spid="25"/>
                                        </p:tgtEl>
                                        <p:attrNameLst>
                                          <p:attrName>style.visibility</p:attrName>
                                        </p:attrNameLst>
                                      </p:cBhvr>
                                      <p:to>
                                        <p:strVal val="visible"/>
                                      </p:to>
                                    </p:set>
                                    <p:animEffect transition="in" filter="fade">
                                      <p:cBhvr>
                                        <p:cTn id="59" dur="1250"/>
                                        <p:tgtEl>
                                          <p:spTgt spid="25"/>
                                        </p:tgtEl>
                                      </p:cBhvr>
                                    </p:animEffect>
                                    <p:anim calcmode="lin" valueType="num">
                                      <p:cBhvr>
                                        <p:cTn id="60" dur="1250" fill="hold"/>
                                        <p:tgtEl>
                                          <p:spTgt spid="25"/>
                                        </p:tgtEl>
                                        <p:attrNameLst>
                                          <p:attrName>ppt_x</p:attrName>
                                        </p:attrNameLst>
                                      </p:cBhvr>
                                      <p:tavLst>
                                        <p:tav tm="0">
                                          <p:val>
                                            <p:strVal val="#ppt_x"/>
                                          </p:val>
                                        </p:tav>
                                        <p:tav tm="100000">
                                          <p:val>
                                            <p:strVal val="#ppt_x"/>
                                          </p:val>
                                        </p:tav>
                                      </p:tavLst>
                                    </p:anim>
                                    <p:anim calcmode="lin" valueType="num">
                                      <p:cBhvr>
                                        <p:cTn id="61" dur="1250" fill="hold"/>
                                        <p:tgtEl>
                                          <p:spTgt spid="25"/>
                                        </p:tgtEl>
                                        <p:attrNameLst>
                                          <p:attrName>ppt_y</p:attrName>
                                        </p:attrNameLst>
                                      </p:cBhvr>
                                      <p:tavLst>
                                        <p:tav tm="0">
                                          <p:val>
                                            <p:strVal val="#ppt_y+.1"/>
                                          </p:val>
                                        </p:tav>
                                        <p:tav tm="100000">
                                          <p:val>
                                            <p:strVal val="#ppt_y"/>
                                          </p:val>
                                        </p:tav>
                                      </p:tavLst>
                                    </p:anim>
                                  </p:childTnLst>
                                </p:cTn>
                              </p:par>
                            </p:childTnLst>
                          </p:cTn>
                        </p:par>
                        <p:par>
                          <p:cTn id="62" fill="hold">
                            <p:stCondLst>
                              <p:cond delay="8500"/>
                            </p:stCondLst>
                            <p:childTnLst>
                              <p:par>
                                <p:cTn id="63" presetID="37" presetClass="entr" presetSubtype="0" fill="hold" grpId="0" nodeType="after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fade">
                                      <p:cBhvr>
                                        <p:cTn id="65" dur="1000"/>
                                        <p:tgtEl>
                                          <p:spTgt spid="27"/>
                                        </p:tgtEl>
                                      </p:cBhvr>
                                    </p:animEffect>
                                    <p:anim calcmode="lin" valueType="num">
                                      <p:cBhvr>
                                        <p:cTn id="66" dur="1000" fill="hold"/>
                                        <p:tgtEl>
                                          <p:spTgt spid="27"/>
                                        </p:tgtEl>
                                        <p:attrNameLst>
                                          <p:attrName>ppt_x</p:attrName>
                                        </p:attrNameLst>
                                      </p:cBhvr>
                                      <p:tavLst>
                                        <p:tav tm="0">
                                          <p:val>
                                            <p:strVal val="#ppt_x"/>
                                          </p:val>
                                        </p:tav>
                                        <p:tav tm="100000">
                                          <p:val>
                                            <p:strVal val="#ppt_x"/>
                                          </p:val>
                                        </p:tav>
                                      </p:tavLst>
                                    </p:anim>
                                    <p:anim calcmode="lin" valueType="num">
                                      <p:cBhvr>
                                        <p:cTn id="67" dur="900" fill="hold"/>
                                        <p:tgtEl>
                                          <p:spTgt spid="27"/>
                                        </p:tgtEl>
                                        <p:attrNameLst>
                                          <p:attrName>ppt_y</p:attrName>
                                        </p:attrNameLst>
                                      </p:cBhvr>
                                      <p:tavLst>
                                        <p:tav tm="0">
                                          <p:val>
                                            <p:strVal val="#ppt_y+1"/>
                                          </p:val>
                                        </p:tav>
                                        <p:tav tm="100000">
                                          <p:val>
                                            <p:strVal val="#ppt_y-.03"/>
                                          </p:val>
                                        </p:tav>
                                      </p:tavLst>
                                    </p:anim>
                                    <p:anim calcmode="lin" valueType="num">
                                      <p:cBhvr>
                                        <p:cTn id="68" dur="100" fill="hold">
                                          <p:stCondLst>
                                            <p:cond delay="900"/>
                                          </p:stCondLst>
                                        </p:cTn>
                                        <p:tgtEl>
                                          <p:spTgt spid="27"/>
                                        </p:tgtEl>
                                        <p:attrNameLst>
                                          <p:attrName>ppt_y</p:attrName>
                                        </p:attrNameLst>
                                      </p:cBhvr>
                                      <p:tavLst>
                                        <p:tav tm="0">
                                          <p:val>
                                            <p:strVal val="#ppt_y-.03"/>
                                          </p:val>
                                        </p:tav>
                                        <p:tav tm="100000">
                                          <p:val>
                                            <p:strVal val="#ppt_y"/>
                                          </p:val>
                                        </p:tav>
                                      </p:tavLst>
                                    </p:anim>
                                  </p:childTnLst>
                                </p:cTn>
                              </p:par>
                            </p:childTnLst>
                          </p:cTn>
                        </p:par>
                        <p:par>
                          <p:cTn id="69" fill="hold">
                            <p:stCondLst>
                              <p:cond delay="9500"/>
                            </p:stCondLst>
                            <p:childTnLst>
                              <p:par>
                                <p:cTn id="70" presetID="53" presetClass="entr" presetSubtype="16" fill="hold" grpId="0" nodeType="afterEffect">
                                  <p:stCondLst>
                                    <p:cond delay="0"/>
                                  </p:stCondLst>
                                  <p:childTnLst>
                                    <p:set>
                                      <p:cBhvr>
                                        <p:cTn id="71" dur="1" fill="hold">
                                          <p:stCondLst>
                                            <p:cond delay="0"/>
                                          </p:stCondLst>
                                        </p:cTn>
                                        <p:tgtEl>
                                          <p:spTgt spid="28"/>
                                        </p:tgtEl>
                                        <p:attrNameLst>
                                          <p:attrName>style.visibility</p:attrName>
                                        </p:attrNameLst>
                                      </p:cBhvr>
                                      <p:to>
                                        <p:strVal val="visible"/>
                                      </p:to>
                                    </p:set>
                                    <p:anim calcmode="lin" valueType="num">
                                      <p:cBhvr>
                                        <p:cTn id="72" dur="500" fill="hold"/>
                                        <p:tgtEl>
                                          <p:spTgt spid="28"/>
                                        </p:tgtEl>
                                        <p:attrNameLst>
                                          <p:attrName>ppt_w</p:attrName>
                                        </p:attrNameLst>
                                      </p:cBhvr>
                                      <p:tavLst>
                                        <p:tav tm="0">
                                          <p:val>
                                            <p:fltVal val="0"/>
                                          </p:val>
                                        </p:tav>
                                        <p:tav tm="100000">
                                          <p:val>
                                            <p:strVal val="#ppt_w"/>
                                          </p:val>
                                        </p:tav>
                                      </p:tavLst>
                                    </p:anim>
                                    <p:anim calcmode="lin" valueType="num">
                                      <p:cBhvr>
                                        <p:cTn id="73" dur="500" fill="hold"/>
                                        <p:tgtEl>
                                          <p:spTgt spid="28"/>
                                        </p:tgtEl>
                                        <p:attrNameLst>
                                          <p:attrName>ppt_h</p:attrName>
                                        </p:attrNameLst>
                                      </p:cBhvr>
                                      <p:tavLst>
                                        <p:tav tm="0">
                                          <p:val>
                                            <p:fltVal val="0"/>
                                          </p:val>
                                        </p:tav>
                                        <p:tav tm="100000">
                                          <p:val>
                                            <p:strVal val="#ppt_h"/>
                                          </p:val>
                                        </p:tav>
                                      </p:tavLst>
                                    </p:anim>
                                    <p:animEffect transition="in" filter="fade">
                                      <p:cBhvr>
                                        <p:cTn id="74" dur="500"/>
                                        <p:tgtEl>
                                          <p:spTgt spid="28"/>
                                        </p:tgtEl>
                                      </p:cBhvr>
                                    </p:animEffect>
                                  </p:childTnLst>
                                </p:cTn>
                              </p:par>
                              <p:par>
                                <p:cTn id="75" presetID="22" presetClass="entr" presetSubtype="8" fill="hold" grpId="0" nodeType="withEffect">
                                  <p:stCondLst>
                                    <p:cond delay="500"/>
                                  </p:stCondLst>
                                  <p:childTnLst>
                                    <p:set>
                                      <p:cBhvr>
                                        <p:cTn id="76" dur="1" fill="hold">
                                          <p:stCondLst>
                                            <p:cond delay="0"/>
                                          </p:stCondLst>
                                        </p:cTn>
                                        <p:tgtEl>
                                          <p:spTgt spid="30"/>
                                        </p:tgtEl>
                                        <p:attrNameLst>
                                          <p:attrName>style.visibility</p:attrName>
                                        </p:attrNameLst>
                                      </p:cBhvr>
                                      <p:to>
                                        <p:strVal val="visible"/>
                                      </p:to>
                                    </p:set>
                                    <p:animEffect transition="in" filter="wipe(left)">
                                      <p:cBhvr>
                                        <p:cTn id="77" dur="500"/>
                                        <p:tgtEl>
                                          <p:spTgt spid="30"/>
                                        </p:tgtEl>
                                      </p:cBhvr>
                                    </p:animEffect>
                                  </p:childTnLst>
                                </p:cTn>
                              </p:par>
                            </p:childTnLst>
                          </p:cTn>
                        </p:par>
                        <p:par>
                          <p:cTn id="78" fill="hold">
                            <p:stCondLst>
                              <p:cond delay="10000"/>
                            </p:stCondLst>
                            <p:childTnLst>
                              <p:par>
                                <p:cTn id="79" presetID="42" presetClass="entr" presetSubtype="0" fill="hold" grpId="0" nodeType="afterEffect">
                                  <p:stCondLst>
                                    <p:cond delay="0"/>
                                  </p:stCondLst>
                                  <p:childTnLst>
                                    <p:set>
                                      <p:cBhvr>
                                        <p:cTn id="80" dur="1" fill="hold">
                                          <p:stCondLst>
                                            <p:cond delay="0"/>
                                          </p:stCondLst>
                                        </p:cTn>
                                        <p:tgtEl>
                                          <p:spTgt spid="29"/>
                                        </p:tgtEl>
                                        <p:attrNameLst>
                                          <p:attrName>style.visibility</p:attrName>
                                        </p:attrNameLst>
                                      </p:cBhvr>
                                      <p:to>
                                        <p:strVal val="visible"/>
                                      </p:to>
                                    </p:set>
                                    <p:animEffect transition="in" filter="fade">
                                      <p:cBhvr>
                                        <p:cTn id="81" dur="1250"/>
                                        <p:tgtEl>
                                          <p:spTgt spid="29"/>
                                        </p:tgtEl>
                                      </p:cBhvr>
                                    </p:animEffect>
                                    <p:anim calcmode="lin" valueType="num">
                                      <p:cBhvr>
                                        <p:cTn id="82" dur="1250" fill="hold"/>
                                        <p:tgtEl>
                                          <p:spTgt spid="29"/>
                                        </p:tgtEl>
                                        <p:attrNameLst>
                                          <p:attrName>ppt_x</p:attrName>
                                        </p:attrNameLst>
                                      </p:cBhvr>
                                      <p:tavLst>
                                        <p:tav tm="0">
                                          <p:val>
                                            <p:strVal val="#ppt_x"/>
                                          </p:val>
                                        </p:tav>
                                        <p:tav tm="100000">
                                          <p:val>
                                            <p:strVal val="#ppt_x"/>
                                          </p:val>
                                        </p:tav>
                                      </p:tavLst>
                                    </p:anim>
                                    <p:anim calcmode="lin" valueType="num">
                                      <p:cBhvr>
                                        <p:cTn id="83" dur="125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7" grpId="0"/>
      <p:bldP spid="18" grpId="0" bldLvl="0" animBg="1"/>
      <p:bldP spid="21" grpId="0"/>
      <p:bldP spid="23" grpId="0" bldLvl="0" animBg="1"/>
      <p:bldP spid="24" grpId="0"/>
      <p:bldP spid="25" grpId="0"/>
      <p:bldP spid="26" grpId="0" bldLvl="0" animBg="1"/>
      <p:bldP spid="40" grpId="0" build="p"/>
      <p:bldP spid="27" grpId="0" bldLvl="0" animBg="1"/>
      <p:bldP spid="28" grpId="0"/>
      <p:bldP spid="29" grpId="0"/>
      <p:bldP spid="30" grpId="0" bldLvl="0" animBg="1"/>
      <p:bldP spid="31" grpId="0" build="p"/>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800330" y="1952818"/>
            <a:ext cx="7543338" cy="9036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10000"/>
              </a:lnSpc>
            </a:pPr>
            <a:r>
              <a:rPr lang="zh-CN" altLang="en-US" sz="4800" b="1"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sym typeface="+mn-lt"/>
              </a:rPr>
              <a:t>企业安全生产八大主体责任</a:t>
            </a:r>
          </a:p>
        </p:txBody>
      </p:sp>
      <p:grpSp>
        <p:nvGrpSpPr>
          <p:cNvPr id="7" name="组合 6"/>
          <p:cNvGrpSpPr/>
          <p:nvPr/>
        </p:nvGrpSpPr>
        <p:grpSpPr>
          <a:xfrm>
            <a:off x="3525552" y="1431287"/>
            <a:ext cx="2092894" cy="413681"/>
            <a:chOff x="4737100" y="3134993"/>
            <a:chExt cx="2476158" cy="413681"/>
          </a:xfrm>
        </p:grpSpPr>
        <p:sp>
          <p:nvSpPr>
            <p:cNvPr id="8" name="圆角矩形 7"/>
            <p:cNvSpPr/>
            <p:nvPr/>
          </p:nvSpPr>
          <p:spPr>
            <a:xfrm>
              <a:off x="4737100" y="3134993"/>
              <a:ext cx="2476158" cy="413681"/>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lstStyle/>
            <a:p>
              <a:endParaRPr lang="zh-CN" altLang="en-US" sz="1100" b="1">
                <a:solidFill>
                  <a:srgbClr val="C42F0B"/>
                </a:solidFill>
                <a:latin typeface="微软雅黑" panose="020B0503020204020204" pitchFamily="34" charset="-122"/>
                <a:ea typeface="微软雅黑" panose="020B0503020204020204" pitchFamily="34" charset="-122"/>
                <a:cs typeface="+mn-ea"/>
                <a:sym typeface="+mn-lt"/>
              </a:endParaRPr>
            </a:p>
          </p:txBody>
        </p:sp>
        <p:sp>
          <p:nvSpPr>
            <p:cNvPr id="9" name="Rectangle 5"/>
            <p:cNvSpPr>
              <a:spLocks noChangeArrowheads="1"/>
            </p:cNvSpPr>
            <p:nvPr/>
          </p:nvSpPr>
          <p:spPr bwMode="auto">
            <a:xfrm>
              <a:off x="5231125" y="3157167"/>
              <a:ext cx="1658838" cy="368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sz="1800" b="1" spc="600" dirty="0">
                  <a:ln cmpd="sng">
                    <a:noFill/>
                    <a:prstDash val="solid"/>
                  </a:ln>
                  <a:solidFill>
                    <a:srgbClr val="FFFF00"/>
                  </a:solidFill>
                  <a:latin typeface="Times New Roman" panose="02020603050405020304" pitchFamily="18" charset="0"/>
                  <a:ea typeface="微软雅黑" panose="020B0503020204020204" pitchFamily="34" charset="-122"/>
                  <a:cs typeface="+mn-ea"/>
                  <a:sym typeface="+mn-lt"/>
                </a:rPr>
                <a:t>第四部分</a:t>
              </a:r>
            </a:p>
          </p:txBody>
        </p:sp>
      </p:grpSp>
      <p:pic>
        <p:nvPicPr>
          <p:cNvPr id="12" name="图片 11"/>
          <p:cNvPicPr>
            <a:picLocks noChangeAspect="1"/>
          </p:cNvPicPr>
          <p:nvPr/>
        </p:nvPicPr>
        <p:blipFill>
          <a:blip r:embed="rId3"/>
          <a:stretch>
            <a:fillRect/>
          </a:stretch>
        </p:blipFill>
        <p:spPr>
          <a:xfrm flipH="1">
            <a:off x="2267537" y="3691526"/>
            <a:ext cx="6072483" cy="1266490"/>
          </a:xfrm>
          <a:prstGeom prst="rect">
            <a:avLst/>
          </a:prstGeom>
        </p:spPr>
      </p:pic>
      <p:pic>
        <p:nvPicPr>
          <p:cNvPr id="4" name="图片 3" descr="红绸党建底边"/>
          <p:cNvPicPr>
            <a:picLocks noChangeAspect="1"/>
          </p:cNvPicPr>
          <p:nvPr/>
        </p:nvPicPr>
        <p:blipFill>
          <a:blip r:embed="rId4"/>
          <a:srcRect t="76346"/>
          <a:stretch>
            <a:fillRect/>
          </a:stretch>
        </p:blipFill>
        <p:spPr>
          <a:xfrm>
            <a:off x="635" y="4401820"/>
            <a:ext cx="9143365" cy="741680"/>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52" y="3432304"/>
            <a:ext cx="2368062" cy="1591157"/>
          </a:xfrm>
          <a:prstGeom prst="rect">
            <a:avLst/>
          </a:prstGeom>
          <a:effectLst>
            <a:outerShdw blurRad="50800" dist="38100" dir="2700000" algn="tl" rotWithShape="0">
              <a:srgbClr val="246E88">
                <a:alpha val="36000"/>
              </a:srgbClr>
            </a:outerShdw>
          </a:effectLst>
        </p:spPr>
      </p:pic>
      <p:pic>
        <p:nvPicPr>
          <p:cNvPr id="3" name="图片 2" descr="红旗11"/>
          <p:cNvPicPr>
            <a:picLocks noChangeAspect="1"/>
          </p:cNvPicPr>
          <p:nvPr/>
        </p:nvPicPr>
        <p:blipFill>
          <a:blip r:embed="rId6"/>
          <a:stretch>
            <a:fillRect/>
          </a:stretch>
        </p:blipFill>
        <p:spPr>
          <a:xfrm>
            <a:off x="635" y="-10795"/>
            <a:ext cx="3937635" cy="1266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750" fill="hold"/>
                                        <p:tgtEl>
                                          <p:spTgt spid="11"/>
                                        </p:tgtEl>
                                        <p:attrNameLst>
                                          <p:attrName>ppt_w</p:attrName>
                                        </p:attrNameLst>
                                      </p:cBhvr>
                                      <p:tavLst>
                                        <p:tav tm="0">
                                          <p:val>
                                            <p:fltVal val="0"/>
                                          </p:val>
                                        </p:tav>
                                        <p:tav tm="100000">
                                          <p:val>
                                            <p:strVal val="#ppt_w"/>
                                          </p:val>
                                        </p:tav>
                                      </p:tavLst>
                                    </p:anim>
                                    <p:anim calcmode="lin" valueType="num">
                                      <p:cBhvr>
                                        <p:cTn id="12" dur="750" fill="hold"/>
                                        <p:tgtEl>
                                          <p:spTgt spid="11"/>
                                        </p:tgtEl>
                                        <p:attrNameLst>
                                          <p:attrName>ppt_h</p:attrName>
                                        </p:attrNameLst>
                                      </p:cBhvr>
                                      <p:tavLst>
                                        <p:tav tm="0">
                                          <p:val>
                                            <p:fltVal val="0"/>
                                          </p:val>
                                        </p:tav>
                                        <p:tav tm="100000">
                                          <p:val>
                                            <p:strVal val="#ppt_h"/>
                                          </p:val>
                                        </p:tav>
                                      </p:tavLst>
                                    </p:anim>
                                    <p:animEffect transition="in" filter="fade">
                                      <p:cBhvr>
                                        <p:cTn id="13" dur="750"/>
                                        <p:tgtEl>
                                          <p:spTgt spid="11"/>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11"/>
                                        </p:tgtEl>
                                      </p:cBhvr>
                                    </p:animEffect>
                                    <p:animScale>
                                      <p:cBhvr>
                                        <p:cTn id="17" dur="250" fill="hold"/>
                                        <p:tgtEl>
                                          <p:spTgt spid="11"/>
                                        </p:tgtEl>
                                      </p:cBhvr>
                                      <p:by x="105000" y="105000"/>
                                    </p:animScale>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anim calcmode="lin" valueType="num">
                                      <p:cBhvr>
                                        <p:cTn id="26" dur="750" fill="hold"/>
                                        <p:tgtEl>
                                          <p:spTgt spid="6"/>
                                        </p:tgtEl>
                                        <p:attrNameLst>
                                          <p:attrName>ppt_x</p:attrName>
                                        </p:attrNameLst>
                                      </p:cBhvr>
                                      <p:tavLst>
                                        <p:tav tm="0">
                                          <p:val>
                                            <p:strVal val="#ppt_x"/>
                                          </p:val>
                                        </p:tav>
                                        <p:tav tm="100000">
                                          <p:val>
                                            <p:strVal val="#ppt_x"/>
                                          </p:val>
                                        </p:tav>
                                      </p:tavLst>
                                    </p:anim>
                                    <p:anim calcmode="lin" valueType="num">
                                      <p:cBhvr>
                                        <p:cTn id="27"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直接箭头连接符 61"/>
          <p:cNvCxnSpPr/>
          <p:nvPr/>
        </p:nvCxnSpPr>
        <p:spPr>
          <a:xfrm>
            <a:off x="3038980" y="1570832"/>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p:nvPr/>
        </p:nvCxnSpPr>
        <p:spPr>
          <a:xfrm>
            <a:off x="3038980" y="2420377"/>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a:off x="3038980" y="3402266"/>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3360080" y="1805617"/>
            <a:ext cx="5431495" cy="429895"/>
          </a:xfrm>
          <a:prstGeom prst="rect">
            <a:avLst/>
          </a:prstGeom>
        </p:spPr>
        <p:txBody>
          <a:bodyPr wrap="square">
            <a:spAutoFit/>
          </a:bodyPr>
          <a:lstStyle/>
          <a:p>
            <a:r>
              <a:rPr lang="zh-CN" altLang="en-US" sz="1100" dirty="0">
                <a:solidFill>
                  <a:schemeClr val="tx1">
                    <a:lumMod val="65000"/>
                    <a:lumOff val="35000"/>
                  </a:schemeClr>
                </a:solidFill>
                <a:latin typeface="Times New Roman" panose="02020603050405020304" pitchFamily="18" charset="0"/>
                <a:ea typeface="微软雅黑" panose="020B0503020204020204" pitchFamily="34" charset="-122"/>
              </a:rPr>
              <a:t>包括具备安全生产条件；依法履行建设项目安全设施“三同时”的规定；依法为从业人员提供劳动防护用品，并监督、教育其正确佩戴和使用。</a:t>
            </a:r>
          </a:p>
        </p:txBody>
      </p:sp>
      <p:sp>
        <p:nvSpPr>
          <p:cNvPr id="52" name="矩形 51"/>
          <p:cNvSpPr/>
          <p:nvPr/>
        </p:nvSpPr>
        <p:spPr>
          <a:xfrm>
            <a:off x="3360078" y="2601530"/>
            <a:ext cx="5431497" cy="751205"/>
          </a:xfrm>
          <a:prstGeom prst="rect">
            <a:avLst/>
          </a:prstGeom>
        </p:spPr>
        <p:txBody>
          <a:bodyPr wrap="square">
            <a:spAutoFit/>
          </a:bodyPr>
          <a:lstStyle/>
          <a:p>
            <a:pPr>
              <a:lnSpc>
                <a:spcPct val="130000"/>
              </a:lnSpc>
            </a:pPr>
            <a:r>
              <a:rPr lang="zh-CN" altLang="zh-CN" sz="1100" dirty="0">
                <a:solidFill>
                  <a:schemeClr val="tx1">
                    <a:lumMod val="65000"/>
                    <a:lumOff val="35000"/>
                  </a:schemeClr>
                </a:solidFill>
                <a:latin typeface="Times New Roman" panose="02020603050405020304" pitchFamily="18" charset="0"/>
                <a:ea typeface="微软雅黑" panose="020B0503020204020204" pitchFamily="34" charset="-122"/>
              </a:rPr>
              <a:t>包括按规定提取和使用安全生产费用，确保资金投入满足安全生产条件需要；按规定存储安全生产</a:t>
            </a:r>
            <a:r>
              <a:rPr lang="en-US" altLang="zh-CN" sz="1100" dirty="0" err="1">
                <a:solidFill>
                  <a:schemeClr val="tx1">
                    <a:lumMod val="65000"/>
                    <a:lumOff val="35000"/>
                  </a:schemeClr>
                </a:solidFill>
                <a:latin typeface="Times New Roman" panose="02020603050405020304" pitchFamily="18" charset="0"/>
                <a:ea typeface="微软雅黑" panose="020B0503020204020204" pitchFamily="34" charset="-122"/>
              </a:rPr>
              <a:t>风险抵押金</a:t>
            </a:r>
            <a:r>
              <a:rPr lang="zh-CN" altLang="zh-CN" sz="1100" dirty="0">
                <a:solidFill>
                  <a:schemeClr val="tx1">
                    <a:lumMod val="65000"/>
                    <a:lumOff val="35000"/>
                  </a:schemeClr>
                </a:solidFill>
                <a:latin typeface="Times New Roman" panose="02020603050405020304" pitchFamily="18" charset="0"/>
                <a:ea typeface="微软雅黑" panose="020B0503020204020204" pitchFamily="34" charset="-122"/>
              </a:rPr>
              <a:t>；依法为从业人员缴纳工伤保险费；保证安全生产</a:t>
            </a:r>
            <a:r>
              <a:rPr lang="en-US" altLang="zh-CN" sz="1100" dirty="0" err="1">
                <a:solidFill>
                  <a:schemeClr val="tx1">
                    <a:lumMod val="65000"/>
                    <a:lumOff val="35000"/>
                  </a:schemeClr>
                </a:solidFill>
                <a:latin typeface="Times New Roman" panose="02020603050405020304" pitchFamily="18" charset="0"/>
                <a:ea typeface="微软雅黑" panose="020B0503020204020204" pitchFamily="34" charset="-122"/>
              </a:rPr>
              <a:t>教育培训</a:t>
            </a:r>
            <a:r>
              <a:rPr lang="zh-CN" altLang="zh-CN" sz="1100" dirty="0">
                <a:solidFill>
                  <a:schemeClr val="tx1">
                    <a:lumMod val="65000"/>
                    <a:lumOff val="35000"/>
                  </a:schemeClr>
                </a:solidFill>
                <a:latin typeface="Times New Roman" panose="02020603050405020304" pitchFamily="18" charset="0"/>
                <a:ea typeface="微软雅黑" panose="020B0503020204020204" pitchFamily="34" charset="-122"/>
              </a:rPr>
              <a:t>的资金。</a:t>
            </a:r>
            <a:endParaRPr lang="en-US" altLang="zh-CN" sz="1100" dirty="0">
              <a:solidFill>
                <a:schemeClr val="tx1">
                  <a:lumMod val="65000"/>
                  <a:lumOff val="35000"/>
                </a:schemeClr>
              </a:solidFill>
              <a:latin typeface="Times New Roman" panose="02020603050405020304" pitchFamily="18" charset="0"/>
              <a:ea typeface="微软雅黑" panose="020B0503020204020204" pitchFamily="34" charset="-122"/>
            </a:endParaRPr>
          </a:p>
        </p:txBody>
      </p:sp>
      <p:sp>
        <p:nvSpPr>
          <p:cNvPr id="53" name="矩形 52"/>
          <p:cNvSpPr/>
          <p:nvPr/>
        </p:nvSpPr>
        <p:spPr>
          <a:xfrm>
            <a:off x="3360078" y="3536012"/>
            <a:ext cx="5431497" cy="530860"/>
          </a:xfrm>
          <a:prstGeom prst="rect">
            <a:avLst/>
          </a:prstGeom>
        </p:spPr>
        <p:txBody>
          <a:bodyPr wrap="square">
            <a:spAutoFit/>
          </a:bodyPr>
          <a:lstStyle/>
          <a:p>
            <a:pPr>
              <a:lnSpc>
                <a:spcPct val="130000"/>
              </a:lnSpc>
            </a:pPr>
            <a:r>
              <a:rPr lang="zh-CN" altLang="zh-CN" sz="1100" dirty="0">
                <a:solidFill>
                  <a:schemeClr val="tx1">
                    <a:lumMod val="65000"/>
                    <a:lumOff val="35000"/>
                  </a:schemeClr>
                </a:solidFill>
                <a:latin typeface="Times New Roman" panose="02020603050405020304" pitchFamily="18" charset="0"/>
                <a:ea typeface="微软雅黑" panose="020B0503020204020204" pitchFamily="34" charset="-122"/>
              </a:rPr>
              <a:t>包括依法设置</a:t>
            </a:r>
            <a:r>
              <a:rPr lang="en-US" altLang="zh-CN" sz="1100" dirty="0" err="1">
                <a:solidFill>
                  <a:schemeClr val="tx1">
                    <a:lumMod val="65000"/>
                    <a:lumOff val="35000"/>
                  </a:schemeClr>
                </a:solidFill>
                <a:latin typeface="Times New Roman" panose="02020603050405020304" pitchFamily="18" charset="0"/>
                <a:ea typeface="微软雅黑" panose="020B0503020204020204" pitchFamily="34" charset="-122"/>
              </a:rPr>
              <a:t>安全生产管理</a:t>
            </a:r>
            <a:r>
              <a:rPr lang="zh-CN" altLang="zh-CN" sz="1100" dirty="0">
                <a:solidFill>
                  <a:schemeClr val="tx1">
                    <a:lumMod val="65000"/>
                    <a:lumOff val="35000"/>
                  </a:schemeClr>
                </a:solidFill>
                <a:latin typeface="Times New Roman" panose="02020603050405020304" pitchFamily="18" charset="0"/>
                <a:ea typeface="微软雅黑" panose="020B0503020204020204" pitchFamily="34" charset="-122"/>
              </a:rPr>
              <a:t>机构，配备</a:t>
            </a:r>
            <a:r>
              <a:rPr lang="en-US" altLang="zh-CN" sz="1100" dirty="0" err="1">
                <a:solidFill>
                  <a:schemeClr val="tx1">
                    <a:lumMod val="65000"/>
                    <a:lumOff val="35000"/>
                  </a:schemeClr>
                </a:solidFill>
                <a:latin typeface="Times New Roman" panose="02020603050405020304" pitchFamily="18" charset="0"/>
                <a:ea typeface="微软雅黑" panose="020B0503020204020204" pitchFamily="34" charset="-122"/>
              </a:rPr>
              <a:t>安全生产管理</a:t>
            </a:r>
            <a:r>
              <a:rPr lang="zh-CN" altLang="zh-CN" sz="1100" dirty="0">
                <a:solidFill>
                  <a:schemeClr val="tx1">
                    <a:lumMod val="65000"/>
                    <a:lumOff val="35000"/>
                  </a:schemeClr>
                </a:solidFill>
                <a:latin typeface="Times New Roman" panose="02020603050405020304" pitchFamily="18" charset="0"/>
                <a:ea typeface="微软雅黑" panose="020B0503020204020204" pitchFamily="34" charset="-122"/>
              </a:rPr>
              <a:t>人员；按规定委托和聘用</a:t>
            </a:r>
            <a:r>
              <a:rPr lang="en-US" altLang="zh-CN" sz="1100" dirty="0" err="1">
                <a:solidFill>
                  <a:schemeClr val="tx1">
                    <a:lumMod val="65000"/>
                    <a:lumOff val="35000"/>
                  </a:schemeClr>
                </a:solidFill>
                <a:latin typeface="Times New Roman" panose="02020603050405020304" pitchFamily="18" charset="0"/>
                <a:ea typeface="微软雅黑" panose="020B0503020204020204" pitchFamily="34" charset="-122"/>
              </a:rPr>
              <a:t>注册安全工程师</a:t>
            </a:r>
            <a:r>
              <a:rPr lang="zh-CN" altLang="zh-CN" sz="1100" dirty="0">
                <a:solidFill>
                  <a:schemeClr val="tx1">
                    <a:lumMod val="65000"/>
                    <a:lumOff val="35000"/>
                  </a:schemeClr>
                </a:solidFill>
                <a:latin typeface="Times New Roman" panose="02020603050405020304" pitchFamily="18" charset="0"/>
                <a:ea typeface="微软雅黑" panose="020B0503020204020204" pitchFamily="34" charset="-122"/>
              </a:rPr>
              <a:t>或者注册</a:t>
            </a:r>
            <a:r>
              <a:rPr lang="en-US" altLang="zh-CN" sz="1100" dirty="0" err="1">
                <a:solidFill>
                  <a:schemeClr val="tx1">
                    <a:lumMod val="65000"/>
                    <a:lumOff val="35000"/>
                  </a:schemeClr>
                </a:solidFill>
                <a:latin typeface="Times New Roman" panose="02020603050405020304" pitchFamily="18" charset="0"/>
                <a:ea typeface="微软雅黑" panose="020B0503020204020204" pitchFamily="34" charset="-122"/>
              </a:rPr>
              <a:t>安全助理工程师</a:t>
            </a:r>
            <a:r>
              <a:rPr lang="zh-CN" altLang="zh-CN" sz="1100" dirty="0">
                <a:solidFill>
                  <a:schemeClr val="tx1">
                    <a:lumMod val="65000"/>
                    <a:lumOff val="35000"/>
                  </a:schemeClr>
                </a:solidFill>
                <a:latin typeface="Times New Roman" panose="02020603050405020304" pitchFamily="18" charset="0"/>
                <a:ea typeface="微软雅黑" panose="020B0503020204020204" pitchFamily="34" charset="-122"/>
              </a:rPr>
              <a:t>为其提供安全管理服务。</a:t>
            </a:r>
          </a:p>
        </p:txBody>
      </p:sp>
      <p:cxnSp>
        <p:nvCxnSpPr>
          <p:cNvPr id="58" name="直接连接符 57"/>
          <p:cNvCxnSpPr/>
          <p:nvPr/>
        </p:nvCxnSpPr>
        <p:spPr>
          <a:xfrm flipH="1">
            <a:off x="2943225" y="1399381"/>
            <a:ext cx="10724" cy="2858294"/>
          </a:xfrm>
          <a:prstGeom prst="line">
            <a:avLst/>
          </a:prstGeom>
          <a:ln>
            <a:solidFill>
              <a:srgbClr val="FF9500"/>
            </a:solidFill>
          </a:ln>
        </p:spPr>
        <p:style>
          <a:lnRef idx="1">
            <a:schemeClr val="accent1"/>
          </a:lnRef>
          <a:fillRef idx="0">
            <a:schemeClr val="accent1"/>
          </a:fillRef>
          <a:effectRef idx="0">
            <a:schemeClr val="accent1"/>
          </a:effectRef>
          <a:fontRef idx="minor">
            <a:schemeClr val="tx1"/>
          </a:fontRef>
        </p:style>
      </p:cxnSp>
      <p:sp>
        <p:nvSpPr>
          <p:cNvPr id="59" name="椭圆 58"/>
          <p:cNvSpPr/>
          <p:nvPr/>
        </p:nvSpPr>
        <p:spPr>
          <a:xfrm>
            <a:off x="2742181" y="1360520"/>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1</a:t>
            </a:r>
            <a:endParaRPr lang="zh-CN" altLang="en-US" sz="1600" b="1" dirty="0">
              <a:solidFill>
                <a:srgbClr val="FFFF00"/>
              </a:solidFill>
            </a:endParaRPr>
          </a:p>
        </p:txBody>
      </p:sp>
      <p:sp>
        <p:nvSpPr>
          <p:cNvPr id="60" name="椭圆 59"/>
          <p:cNvSpPr/>
          <p:nvPr/>
        </p:nvSpPr>
        <p:spPr>
          <a:xfrm>
            <a:off x="2742181" y="2210065"/>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2</a:t>
            </a:r>
            <a:endParaRPr lang="zh-CN" altLang="en-US" sz="1600" b="1" dirty="0">
              <a:solidFill>
                <a:srgbClr val="FFFF00"/>
              </a:solidFill>
            </a:endParaRPr>
          </a:p>
        </p:txBody>
      </p:sp>
      <p:sp>
        <p:nvSpPr>
          <p:cNvPr id="61" name="椭圆 60"/>
          <p:cNvSpPr/>
          <p:nvPr/>
        </p:nvSpPr>
        <p:spPr>
          <a:xfrm>
            <a:off x="2742181" y="3184802"/>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3</a:t>
            </a:r>
            <a:endParaRPr lang="zh-CN" altLang="en-US" sz="1600" b="1" dirty="0">
              <a:solidFill>
                <a:srgbClr val="FFFF00"/>
              </a:solidFill>
            </a:endParaRPr>
          </a:p>
        </p:txBody>
      </p:sp>
      <p:sp>
        <p:nvSpPr>
          <p:cNvPr id="65" name="矩形 64"/>
          <p:cNvSpPr/>
          <p:nvPr/>
        </p:nvSpPr>
        <p:spPr>
          <a:xfrm>
            <a:off x="3431683" y="1360521"/>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800" b="1" dirty="0">
                <a:solidFill>
                  <a:srgbClr val="FFFF00"/>
                </a:solidFill>
                <a:latin typeface="Times New Roman" panose="02020603050405020304" pitchFamily="18" charset="0"/>
                <a:ea typeface="微软雅黑" panose="020B0503020204020204" pitchFamily="34" charset="-122"/>
              </a:rPr>
              <a:t>一、物质保障责任。</a:t>
            </a:r>
          </a:p>
        </p:txBody>
      </p:sp>
      <p:sp>
        <p:nvSpPr>
          <p:cNvPr id="66" name="矩形 65"/>
          <p:cNvSpPr/>
          <p:nvPr/>
        </p:nvSpPr>
        <p:spPr>
          <a:xfrm>
            <a:off x="3431683" y="2210067"/>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800" b="1" dirty="0">
                <a:solidFill>
                  <a:srgbClr val="FFFF00"/>
                </a:solidFill>
                <a:latin typeface="Times New Roman" panose="02020603050405020304" pitchFamily="18" charset="0"/>
                <a:ea typeface="微软雅黑" panose="020B0503020204020204" pitchFamily="34" charset="-122"/>
              </a:rPr>
              <a:t>二、资金投入责任</a:t>
            </a:r>
          </a:p>
        </p:txBody>
      </p:sp>
      <p:sp>
        <p:nvSpPr>
          <p:cNvPr id="67" name="矩形 66"/>
          <p:cNvSpPr/>
          <p:nvPr/>
        </p:nvSpPr>
        <p:spPr>
          <a:xfrm>
            <a:off x="3431683" y="3146705"/>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800" b="1" dirty="0">
                <a:solidFill>
                  <a:srgbClr val="FFFF00"/>
                </a:solidFill>
                <a:latin typeface="Times New Roman" panose="02020603050405020304" pitchFamily="18" charset="0"/>
                <a:ea typeface="微软雅黑" panose="020B0503020204020204" pitchFamily="34" charset="-122"/>
              </a:rPr>
              <a:t>三、机构设置和人员配备责任</a:t>
            </a:r>
          </a:p>
        </p:txBody>
      </p:sp>
      <p:sp>
        <p:nvSpPr>
          <p:cNvPr id="19" name="矩形: 圆角 4"/>
          <p:cNvSpPr/>
          <p:nvPr/>
        </p:nvSpPr>
        <p:spPr>
          <a:xfrm>
            <a:off x="577766" y="2020569"/>
            <a:ext cx="1731813" cy="1696022"/>
          </a:xfrm>
          <a:prstGeom prst="roundRect">
            <a:avLst/>
          </a:prstGeom>
          <a:solidFill>
            <a:schemeClr val="accent1"/>
          </a:solidFill>
          <a:ln w="127000">
            <a:solidFill>
              <a:schemeClr val="accent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60"/>
          </a:p>
        </p:txBody>
      </p:sp>
      <p:sp>
        <p:nvSpPr>
          <p:cNvPr id="20" name="矩形 19"/>
          <p:cNvSpPr/>
          <p:nvPr/>
        </p:nvSpPr>
        <p:spPr>
          <a:xfrm>
            <a:off x="651101" y="2297579"/>
            <a:ext cx="1585142" cy="1198880"/>
          </a:xfrm>
          <a:prstGeom prst="rect">
            <a:avLst/>
          </a:prstGeom>
        </p:spPr>
        <p:txBody>
          <a:bodyPr wrap="square">
            <a:spAutoFit/>
          </a:bodyPr>
          <a:lstStyle/>
          <a:p>
            <a:pPr algn="ctr"/>
            <a:r>
              <a:rPr lang="zh-CN" altLang="en-US" sz="2400" b="1" dirty="0">
                <a:solidFill>
                  <a:srgbClr val="FFFF00"/>
                </a:solidFill>
                <a:latin typeface="Times New Roman" panose="02020603050405020304" pitchFamily="18" charset="0"/>
                <a:ea typeface="微软雅黑" panose="020B0503020204020204" pitchFamily="34" charset="-122"/>
              </a:rPr>
              <a:t>企业安全生产八大主体责任</a:t>
            </a:r>
          </a:p>
        </p:txBody>
      </p:sp>
      <p:cxnSp>
        <p:nvCxnSpPr>
          <p:cNvPr id="21" name="直接箭头连接符 20"/>
          <p:cNvCxnSpPr/>
          <p:nvPr/>
        </p:nvCxnSpPr>
        <p:spPr>
          <a:xfrm>
            <a:off x="3038980" y="4300193"/>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360078" y="4498709"/>
            <a:ext cx="5431497" cy="290977"/>
          </a:xfrm>
          <a:prstGeom prst="rect">
            <a:avLst/>
          </a:prstGeom>
        </p:spPr>
        <p:txBody>
          <a:bodyPr wrap="square">
            <a:spAutoFit/>
          </a:bodyPr>
          <a:lstStyle/>
          <a:p>
            <a:pPr algn="l">
              <a:lnSpc>
                <a:spcPct val="130000"/>
              </a:lnSpc>
              <a:buClrTx/>
              <a:buSzTx/>
              <a:buFontTx/>
            </a:pPr>
            <a:r>
              <a:rPr lang="zh-CN" altLang="zh-CN" sz="1100" dirty="0">
                <a:solidFill>
                  <a:schemeClr val="tx1">
                    <a:lumMod val="65000"/>
                    <a:lumOff val="35000"/>
                  </a:schemeClr>
                </a:solidFill>
                <a:latin typeface="Noto Sans S Chinese Light" panose="020B0300000000000000" pitchFamily="34" charset="-122"/>
                <a:ea typeface="Noto Sans S Chinese Light" panose="020B0300000000000000" pitchFamily="34" charset="-122"/>
              </a:rPr>
              <a:t>规章制度制定责任：包括建立健全安全生产责任制和各项规章制度、操作规程。</a:t>
            </a:r>
          </a:p>
        </p:txBody>
      </p:sp>
      <p:sp>
        <p:nvSpPr>
          <p:cNvPr id="23" name="椭圆 22"/>
          <p:cNvSpPr/>
          <p:nvPr/>
        </p:nvSpPr>
        <p:spPr>
          <a:xfrm>
            <a:off x="2742181" y="4082729"/>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4</a:t>
            </a:r>
            <a:endParaRPr lang="zh-CN" altLang="en-US" sz="1600" b="1" dirty="0">
              <a:solidFill>
                <a:srgbClr val="FFFF00"/>
              </a:solidFill>
            </a:endParaRPr>
          </a:p>
        </p:txBody>
      </p:sp>
      <p:sp>
        <p:nvSpPr>
          <p:cNvPr id="24" name="矩形 23"/>
          <p:cNvSpPr/>
          <p:nvPr/>
        </p:nvSpPr>
        <p:spPr>
          <a:xfrm>
            <a:off x="3431683" y="4044632"/>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800" b="1" dirty="0">
                <a:solidFill>
                  <a:srgbClr val="FFFF00"/>
                </a:solidFill>
                <a:latin typeface="Times New Roman" panose="02020603050405020304" pitchFamily="18" charset="0"/>
                <a:ea typeface="微软雅黑" panose="020B0503020204020204" pitchFamily="34" charset="-122"/>
              </a:rPr>
              <a:t>四、规章制度制定责任</a:t>
            </a:r>
          </a:p>
        </p:txBody>
      </p:sp>
      <p:sp>
        <p:nvSpPr>
          <p:cNvPr id="25" name="文本框 24"/>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企业安全生产八大主体责任</a:t>
            </a:r>
          </a:p>
        </p:txBody>
      </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900" fill="hold"/>
                                        <p:tgtEl>
                                          <p:spTgt spid="19"/>
                                        </p:tgtEl>
                                        <p:attrNameLst>
                                          <p:attrName>ppt_y</p:attrName>
                                        </p:attrNameLst>
                                      </p:cBhvr>
                                      <p:tavLst>
                                        <p:tav tm="0">
                                          <p:val>
                                            <p:strVal val="#ppt_y+1"/>
                                          </p:val>
                                        </p:tav>
                                        <p:tav tm="100000">
                                          <p:val>
                                            <p:strVal val="#ppt_y-.03"/>
                                          </p:val>
                                        </p:tav>
                                      </p:tavLst>
                                    </p:anim>
                                    <p:anim calcmode="lin" valueType="num">
                                      <p:cBhvr>
                                        <p:cTn id="14" dur="1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wipe(up)">
                                      <p:cBhvr>
                                        <p:cTn id="24" dur="1000"/>
                                        <p:tgtEl>
                                          <p:spTgt spid="58"/>
                                        </p:tgtEl>
                                      </p:cBhvr>
                                    </p:animEffect>
                                  </p:childTnLst>
                                </p:cTn>
                              </p:par>
                            </p:childTnLst>
                          </p:cTn>
                        </p:par>
                        <p:par>
                          <p:cTn id="25" fill="hold">
                            <p:stCondLst>
                              <p:cond delay="3000"/>
                            </p:stCondLst>
                            <p:childTnLst>
                              <p:par>
                                <p:cTn id="26" presetID="49" presetClass="entr" presetSubtype="0" decel="100000"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1000" fill="hold"/>
                                        <p:tgtEl>
                                          <p:spTgt spid="59"/>
                                        </p:tgtEl>
                                        <p:attrNameLst>
                                          <p:attrName>ppt_w</p:attrName>
                                        </p:attrNameLst>
                                      </p:cBhvr>
                                      <p:tavLst>
                                        <p:tav tm="0">
                                          <p:val>
                                            <p:fltVal val="0"/>
                                          </p:val>
                                        </p:tav>
                                        <p:tav tm="100000">
                                          <p:val>
                                            <p:strVal val="#ppt_w"/>
                                          </p:val>
                                        </p:tav>
                                      </p:tavLst>
                                    </p:anim>
                                    <p:anim calcmode="lin" valueType="num">
                                      <p:cBhvr>
                                        <p:cTn id="29" dur="1000" fill="hold"/>
                                        <p:tgtEl>
                                          <p:spTgt spid="59"/>
                                        </p:tgtEl>
                                        <p:attrNameLst>
                                          <p:attrName>ppt_h</p:attrName>
                                        </p:attrNameLst>
                                      </p:cBhvr>
                                      <p:tavLst>
                                        <p:tav tm="0">
                                          <p:val>
                                            <p:fltVal val="0"/>
                                          </p:val>
                                        </p:tav>
                                        <p:tav tm="100000">
                                          <p:val>
                                            <p:strVal val="#ppt_h"/>
                                          </p:val>
                                        </p:tav>
                                      </p:tavLst>
                                    </p:anim>
                                    <p:anim calcmode="lin" valueType="num">
                                      <p:cBhvr>
                                        <p:cTn id="30" dur="1000" fill="hold"/>
                                        <p:tgtEl>
                                          <p:spTgt spid="59"/>
                                        </p:tgtEl>
                                        <p:attrNameLst>
                                          <p:attrName>style.rotation</p:attrName>
                                        </p:attrNameLst>
                                      </p:cBhvr>
                                      <p:tavLst>
                                        <p:tav tm="0">
                                          <p:val>
                                            <p:fltVal val="360"/>
                                          </p:val>
                                        </p:tav>
                                        <p:tav tm="100000">
                                          <p:val>
                                            <p:fltVal val="0"/>
                                          </p:val>
                                        </p:tav>
                                      </p:tavLst>
                                    </p:anim>
                                    <p:animEffect transition="in" filter="fade">
                                      <p:cBhvr>
                                        <p:cTn id="31" dur="1000"/>
                                        <p:tgtEl>
                                          <p:spTgt spid="59"/>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left)">
                                      <p:cBhvr>
                                        <p:cTn id="35" dur="750"/>
                                        <p:tgtEl>
                                          <p:spTgt spid="62"/>
                                        </p:tgtEl>
                                      </p:cBhvr>
                                    </p:animEffect>
                                  </p:childTnLst>
                                </p:cTn>
                              </p:par>
                            </p:childTnLst>
                          </p:cTn>
                        </p:par>
                        <p:par>
                          <p:cTn id="36" fill="hold">
                            <p:stCondLst>
                              <p:cond delay="5000"/>
                            </p:stCondLst>
                            <p:childTnLst>
                              <p:par>
                                <p:cTn id="37" presetID="22" presetClass="entr" presetSubtype="8" fill="hold" grpId="0"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wipe(left)">
                                      <p:cBhvr>
                                        <p:cTn id="39" dur="1000"/>
                                        <p:tgtEl>
                                          <p:spTgt spid="65"/>
                                        </p:tgtEl>
                                      </p:cBhvr>
                                    </p:animEffect>
                                  </p:childTnLst>
                                </p:cTn>
                              </p:par>
                            </p:childTnLst>
                          </p:cTn>
                        </p:par>
                        <p:par>
                          <p:cTn id="40" fill="hold">
                            <p:stCondLst>
                              <p:cond delay="6000"/>
                            </p:stCondLst>
                            <p:childTnLst>
                              <p:par>
                                <p:cTn id="41" presetID="31" presetClass="entr" presetSubtype="0" fill="hold" grpId="0" nodeType="afterEffect">
                                  <p:stCondLst>
                                    <p:cond delay="0"/>
                                  </p:stCondLst>
                                  <p:iterate type="lt">
                                    <p:tmPct val="490"/>
                                  </p:iterate>
                                  <p:childTnLst>
                                    <p:set>
                                      <p:cBhvr>
                                        <p:cTn id="42" dur="1" fill="hold">
                                          <p:stCondLst>
                                            <p:cond delay="0"/>
                                          </p:stCondLst>
                                        </p:cTn>
                                        <p:tgtEl>
                                          <p:spTgt spid="51"/>
                                        </p:tgtEl>
                                        <p:attrNameLst>
                                          <p:attrName>style.visibility</p:attrName>
                                        </p:attrNameLst>
                                      </p:cBhvr>
                                      <p:to>
                                        <p:strVal val="visible"/>
                                      </p:to>
                                    </p:set>
                                    <p:anim calcmode="lin" valueType="num">
                                      <p:cBhvr>
                                        <p:cTn id="43" dur="750" fill="hold"/>
                                        <p:tgtEl>
                                          <p:spTgt spid="51"/>
                                        </p:tgtEl>
                                        <p:attrNameLst>
                                          <p:attrName>ppt_w</p:attrName>
                                        </p:attrNameLst>
                                      </p:cBhvr>
                                      <p:tavLst>
                                        <p:tav tm="0">
                                          <p:val>
                                            <p:fltVal val="0"/>
                                          </p:val>
                                        </p:tav>
                                        <p:tav tm="100000">
                                          <p:val>
                                            <p:strVal val="#ppt_w"/>
                                          </p:val>
                                        </p:tav>
                                      </p:tavLst>
                                    </p:anim>
                                    <p:anim calcmode="lin" valueType="num">
                                      <p:cBhvr>
                                        <p:cTn id="44" dur="750" fill="hold"/>
                                        <p:tgtEl>
                                          <p:spTgt spid="51"/>
                                        </p:tgtEl>
                                        <p:attrNameLst>
                                          <p:attrName>ppt_h</p:attrName>
                                        </p:attrNameLst>
                                      </p:cBhvr>
                                      <p:tavLst>
                                        <p:tav tm="0">
                                          <p:val>
                                            <p:fltVal val="0"/>
                                          </p:val>
                                        </p:tav>
                                        <p:tav tm="100000">
                                          <p:val>
                                            <p:strVal val="#ppt_h"/>
                                          </p:val>
                                        </p:tav>
                                      </p:tavLst>
                                    </p:anim>
                                    <p:anim calcmode="lin" valueType="num">
                                      <p:cBhvr>
                                        <p:cTn id="45" dur="750" fill="hold"/>
                                        <p:tgtEl>
                                          <p:spTgt spid="51"/>
                                        </p:tgtEl>
                                        <p:attrNameLst>
                                          <p:attrName>style.rotation</p:attrName>
                                        </p:attrNameLst>
                                      </p:cBhvr>
                                      <p:tavLst>
                                        <p:tav tm="0">
                                          <p:val>
                                            <p:fltVal val="90"/>
                                          </p:val>
                                        </p:tav>
                                        <p:tav tm="100000">
                                          <p:val>
                                            <p:fltVal val="0"/>
                                          </p:val>
                                        </p:tav>
                                      </p:tavLst>
                                    </p:anim>
                                    <p:animEffect transition="in" filter="fade">
                                      <p:cBhvr>
                                        <p:cTn id="46" dur="750"/>
                                        <p:tgtEl>
                                          <p:spTgt spid="51"/>
                                        </p:tgtEl>
                                      </p:cBhvr>
                                    </p:animEffect>
                                  </p:childTnLst>
                                </p:cTn>
                              </p:par>
                            </p:childTnLst>
                          </p:cTn>
                        </p:par>
                        <p:par>
                          <p:cTn id="47" fill="hold">
                            <p:stCondLst>
                              <p:cond delay="6727"/>
                            </p:stCondLst>
                            <p:childTnLst>
                              <p:par>
                                <p:cTn id="48" presetID="49" presetClass="entr" presetSubtype="0" decel="100000" fill="hold" grpId="0" nodeType="afterEffect">
                                  <p:stCondLst>
                                    <p:cond delay="0"/>
                                  </p:stCondLst>
                                  <p:childTnLst>
                                    <p:set>
                                      <p:cBhvr>
                                        <p:cTn id="49" dur="1" fill="hold">
                                          <p:stCondLst>
                                            <p:cond delay="0"/>
                                          </p:stCondLst>
                                        </p:cTn>
                                        <p:tgtEl>
                                          <p:spTgt spid="60"/>
                                        </p:tgtEl>
                                        <p:attrNameLst>
                                          <p:attrName>style.visibility</p:attrName>
                                        </p:attrNameLst>
                                      </p:cBhvr>
                                      <p:to>
                                        <p:strVal val="visible"/>
                                      </p:to>
                                    </p:set>
                                    <p:anim calcmode="lin" valueType="num">
                                      <p:cBhvr>
                                        <p:cTn id="50" dur="1000" fill="hold"/>
                                        <p:tgtEl>
                                          <p:spTgt spid="60"/>
                                        </p:tgtEl>
                                        <p:attrNameLst>
                                          <p:attrName>ppt_w</p:attrName>
                                        </p:attrNameLst>
                                      </p:cBhvr>
                                      <p:tavLst>
                                        <p:tav tm="0">
                                          <p:val>
                                            <p:fltVal val="0"/>
                                          </p:val>
                                        </p:tav>
                                        <p:tav tm="100000">
                                          <p:val>
                                            <p:strVal val="#ppt_w"/>
                                          </p:val>
                                        </p:tav>
                                      </p:tavLst>
                                    </p:anim>
                                    <p:anim calcmode="lin" valueType="num">
                                      <p:cBhvr>
                                        <p:cTn id="51" dur="1000" fill="hold"/>
                                        <p:tgtEl>
                                          <p:spTgt spid="60"/>
                                        </p:tgtEl>
                                        <p:attrNameLst>
                                          <p:attrName>ppt_h</p:attrName>
                                        </p:attrNameLst>
                                      </p:cBhvr>
                                      <p:tavLst>
                                        <p:tav tm="0">
                                          <p:val>
                                            <p:fltVal val="0"/>
                                          </p:val>
                                        </p:tav>
                                        <p:tav tm="100000">
                                          <p:val>
                                            <p:strVal val="#ppt_h"/>
                                          </p:val>
                                        </p:tav>
                                      </p:tavLst>
                                    </p:anim>
                                    <p:anim calcmode="lin" valueType="num">
                                      <p:cBhvr>
                                        <p:cTn id="52" dur="1000" fill="hold"/>
                                        <p:tgtEl>
                                          <p:spTgt spid="60"/>
                                        </p:tgtEl>
                                        <p:attrNameLst>
                                          <p:attrName>style.rotation</p:attrName>
                                        </p:attrNameLst>
                                      </p:cBhvr>
                                      <p:tavLst>
                                        <p:tav tm="0">
                                          <p:val>
                                            <p:fltVal val="360"/>
                                          </p:val>
                                        </p:tav>
                                        <p:tav tm="100000">
                                          <p:val>
                                            <p:fltVal val="0"/>
                                          </p:val>
                                        </p:tav>
                                      </p:tavLst>
                                    </p:anim>
                                    <p:animEffect transition="in" filter="fade">
                                      <p:cBhvr>
                                        <p:cTn id="53" dur="1000"/>
                                        <p:tgtEl>
                                          <p:spTgt spid="60"/>
                                        </p:tgtEl>
                                      </p:cBhvr>
                                    </p:animEffect>
                                  </p:childTnLst>
                                </p:cTn>
                              </p:par>
                            </p:childTnLst>
                          </p:cTn>
                        </p:par>
                        <p:par>
                          <p:cTn id="54" fill="hold">
                            <p:stCondLst>
                              <p:cond delay="7727"/>
                            </p:stCondLst>
                            <p:childTnLst>
                              <p:par>
                                <p:cTn id="55" presetID="22" presetClass="entr" presetSubtype="8"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left)">
                                      <p:cBhvr>
                                        <p:cTn id="57" dur="750"/>
                                        <p:tgtEl>
                                          <p:spTgt spid="63"/>
                                        </p:tgtEl>
                                      </p:cBhvr>
                                    </p:animEffect>
                                  </p:childTnLst>
                                </p:cTn>
                              </p:par>
                            </p:childTnLst>
                          </p:cTn>
                        </p:par>
                        <p:par>
                          <p:cTn id="58" fill="hold">
                            <p:stCondLst>
                              <p:cond delay="8727"/>
                            </p:stCondLst>
                            <p:childTnLst>
                              <p:par>
                                <p:cTn id="59" presetID="22" presetClass="entr" presetSubtype="8" fill="hold" grpId="0" nodeType="after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wipe(left)">
                                      <p:cBhvr>
                                        <p:cTn id="61" dur="1000"/>
                                        <p:tgtEl>
                                          <p:spTgt spid="66"/>
                                        </p:tgtEl>
                                      </p:cBhvr>
                                    </p:animEffect>
                                  </p:childTnLst>
                                </p:cTn>
                              </p:par>
                            </p:childTnLst>
                          </p:cTn>
                        </p:par>
                        <p:par>
                          <p:cTn id="62" fill="hold">
                            <p:stCondLst>
                              <p:cond delay="9727"/>
                            </p:stCondLst>
                            <p:childTnLst>
                              <p:par>
                                <p:cTn id="63" presetID="42" presetClass="entr" presetSubtype="0" fill="hold" grpId="0" nodeType="after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1000"/>
                                        <p:tgtEl>
                                          <p:spTgt spid="52"/>
                                        </p:tgtEl>
                                      </p:cBhvr>
                                    </p:animEffect>
                                    <p:anim calcmode="lin" valueType="num">
                                      <p:cBhvr>
                                        <p:cTn id="66" dur="1000" fill="hold"/>
                                        <p:tgtEl>
                                          <p:spTgt spid="52"/>
                                        </p:tgtEl>
                                        <p:attrNameLst>
                                          <p:attrName>ppt_x</p:attrName>
                                        </p:attrNameLst>
                                      </p:cBhvr>
                                      <p:tavLst>
                                        <p:tav tm="0">
                                          <p:val>
                                            <p:strVal val="#ppt_x"/>
                                          </p:val>
                                        </p:tav>
                                        <p:tav tm="100000">
                                          <p:val>
                                            <p:strVal val="#ppt_x"/>
                                          </p:val>
                                        </p:tav>
                                      </p:tavLst>
                                    </p:anim>
                                    <p:anim calcmode="lin" valueType="num">
                                      <p:cBhvr>
                                        <p:cTn id="67" dur="1000" fill="hold"/>
                                        <p:tgtEl>
                                          <p:spTgt spid="52"/>
                                        </p:tgtEl>
                                        <p:attrNameLst>
                                          <p:attrName>ppt_y</p:attrName>
                                        </p:attrNameLst>
                                      </p:cBhvr>
                                      <p:tavLst>
                                        <p:tav tm="0">
                                          <p:val>
                                            <p:strVal val="#ppt_y+.1"/>
                                          </p:val>
                                        </p:tav>
                                        <p:tav tm="100000">
                                          <p:val>
                                            <p:strVal val="#ppt_y"/>
                                          </p:val>
                                        </p:tav>
                                      </p:tavLst>
                                    </p:anim>
                                  </p:childTnLst>
                                </p:cTn>
                              </p:par>
                            </p:childTnLst>
                          </p:cTn>
                        </p:par>
                        <p:par>
                          <p:cTn id="68" fill="hold">
                            <p:stCondLst>
                              <p:cond delay="10727"/>
                            </p:stCondLst>
                            <p:childTnLst>
                              <p:par>
                                <p:cTn id="69" presetID="49" presetClass="entr" presetSubtype="0" decel="100000" fill="hold" grpId="0" nodeType="afterEffect">
                                  <p:stCondLst>
                                    <p:cond delay="0"/>
                                  </p:stCondLst>
                                  <p:childTnLst>
                                    <p:set>
                                      <p:cBhvr>
                                        <p:cTn id="70" dur="1" fill="hold">
                                          <p:stCondLst>
                                            <p:cond delay="0"/>
                                          </p:stCondLst>
                                        </p:cTn>
                                        <p:tgtEl>
                                          <p:spTgt spid="61"/>
                                        </p:tgtEl>
                                        <p:attrNameLst>
                                          <p:attrName>style.visibility</p:attrName>
                                        </p:attrNameLst>
                                      </p:cBhvr>
                                      <p:to>
                                        <p:strVal val="visible"/>
                                      </p:to>
                                    </p:set>
                                    <p:anim calcmode="lin" valueType="num">
                                      <p:cBhvr>
                                        <p:cTn id="71" dur="1000" fill="hold"/>
                                        <p:tgtEl>
                                          <p:spTgt spid="61"/>
                                        </p:tgtEl>
                                        <p:attrNameLst>
                                          <p:attrName>ppt_w</p:attrName>
                                        </p:attrNameLst>
                                      </p:cBhvr>
                                      <p:tavLst>
                                        <p:tav tm="0">
                                          <p:val>
                                            <p:fltVal val="0"/>
                                          </p:val>
                                        </p:tav>
                                        <p:tav tm="100000">
                                          <p:val>
                                            <p:strVal val="#ppt_w"/>
                                          </p:val>
                                        </p:tav>
                                      </p:tavLst>
                                    </p:anim>
                                    <p:anim calcmode="lin" valueType="num">
                                      <p:cBhvr>
                                        <p:cTn id="72" dur="1000" fill="hold"/>
                                        <p:tgtEl>
                                          <p:spTgt spid="61"/>
                                        </p:tgtEl>
                                        <p:attrNameLst>
                                          <p:attrName>ppt_h</p:attrName>
                                        </p:attrNameLst>
                                      </p:cBhvr>
                                      <p:tavLst>
                                        <p:tav tm="0">
                                          <p:val>
                                            <p:fltVal val="0"/>
                                          </p:val>
                                        </p:tav>
                                        <p:tav tm="100000">
                                          <p:val>
                                            <p:strVal val="#ppt_h"/>
                                          </p:val>
                                        </p:tav>
                                      </p:tavLst>
                                    </p:anim>
                                    <p:anim calcmode="lin" valueType="num">
                                      <p:cBhvr>
                                        <p:cTn id="73" dur="1000" fill="hold"/>
                                        <p:tgtEl>
                                          <p:spTgt spid="61"/>
                                        </p:tgtEl>
                                        <p:attrNameLst>
                                          <p:attrName>style.rotation</p:attrName>
                                        </p:attrNameLst>
                                      </p:cBhvr>
                                      <p:tavLst>
                                        <p:tav tm="0">
                                          <p:val>
                                            <p:fltVal val="360"/>
                                          </p:val>
                                        </p:tav>
                                        <p:tav tm="100000">
                                          <p:val>
                                            <p:fltVal val="0"/>
                                          </p:val>
                                        </p:tav>
                                      </p:tavLst>
                                    </p:anim>
                                    <p:animEffect transition="in" filter="fade">
                                      <p:cBhvr>
                                        <p:cTn id="74" dur="1000"/>
                                        <p:tgtEl>
                                          <p:spTgt spid="61"/>
                                        </p:tgtEl>
                                      </p:cBhvr>
                                    </p:animEffect>
                                  </p:childTnLst>
                                </p:cTn>
                              </p:par>
                            </p:childTnLst>
                          </p:cTn>
                        </p:par>
                        <p:par>
                          <p:cTn id="75" fill="hold">
                            <p:stCondLst>
                              <p:cond delay="11727"/>
                            </p:stCondLst>
                            <p:childTnLst>
                              <p:par>
                                <p:cTn id="76" presetID="22" presetClass="entr" presetSubtype="8" fill="hold" nodeType="after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wipe(left)">
                                      <p:cBhvr>
                                        <p:cTn id="78" dur="750"/>
                                        <p:tgtEl>
                                          <p:spTgt spid="64"/>
                                        </p:tgtEl>
                                      </p:cBhvr>
                                    </p:animEffect>
                                  </p:childTnLst>
                                </p:cTn>
                              </p:par>
                            </p:childTnLst>
                          </p:cTn>
                        </p:par>
                        <p:par>
                          <p:cTn id="79" fill="hold">
                            <p:stCondLst>
                              <p:cond delay="12727"/>
                            </p:stCondLst>
                            <p:childTnLst>
                              <p:par>
                                <p:cTn id="80" presetID="22" presetClass="entr" presetSubtype="8" fill="hold" grpId="0" nodeType="after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wipe(left)">
                                      <p:cBhvr>
                                        <p:cTn id="82" dur="1000"/>
                                        <p:tgtEl>
                                          <p:spTgt spid="67"/>
                                        </p:tgtEl>
                                      </p:cBhvr>
                                    </p:animEffect>
                                  </p:childTnLst>
                                </p:cTn>
                              </p:par>
                            </p:childTnLst>
                          </p:cTn>
                        </p:par>
                        <p:par>
                          <p:cTn id="83" fill="hold">
                            <p:stCondLst>
                              <p:cond delay="13727"/>
                            </p:stCondLst>
                            <p:childTnLst>
                              <p:par>
                                <p:cTn id="84" presetID="42" presetClass="entr" presetSubtype="0" fill="hold" grpId="0" nodeType="after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fade">
                                      <p:cBhvr>
                                        <p:cTn id="86" dur="1000"/>
                                        <p:tgtEl>
                                          <p:spTgt spid="53"/>
                                        </p:tgtEl>
                                      </p:cBhvr>
                                    </p:animEffect>
                                    <p:anim calcmode="lin" valueType="num">
                                      <p:cBhvr>
                                        <p:cTn id="87" dur="1000" fill="hold"/>
                                        <p:tgtEl>
                                          <p:spTgt spid="53"/>
                                        </p:tgtEl>
                                        <p:attrNameLst>
                                          <p:attrName>ppt_x</p:attrName>
                                        </p:attrNameLst>
                                      </p:cBhvr>
                                      <p:tavLst>
                                        <p:tav tm="0">
                                          <p:val>
                                            <p:strVal val="#ppt_x"/>
                                          </p:val>
                                        </p:tav>
                                        <p:tav tm="100000">
                                          <p:val>
                                            <p:strVal val="#ppt_x"/>
                                          </p:val>
                                        </p:tav>
                                      </p:tavLst>
                                    </p:anim>
                                    <p:anim calcmode="lin" valueType="num">
                                      <p:cBhvr>
                                        <p:cTn id="88" dur="1000" fill="hold"/>
                                        <p:tgtEl>
                                          <p:spTgt spid="53"/>
                                        </p:tgtEl>
                                        <p:attrNameLst>
                                          <p:attrName>ppt_y</p:attrName>
                                        </p:attrNameLst>
                                      </p:cBhvr>
                                      <p:tavLst>
                                        <p:tav tm="0">
                                          <p:val>
                                            <p:strVal val="#ppt_y+.1"/>
                                          </p:val>
                                        </p:tav>
                                        <p:tav tm="100000">
                                          <p:val>
                                            <p:strVal val="#ppt_y"/>
                                          </p:val>
                                        </p:tav>
                                      </p:tavLst>
                                    </p:anim>
                                  </p:childTnLst>
                                </p:cTn>
                              </p:par>
                            </p:childTnLst>
                          </p:cTn>
                        </p:par>
                        <p:par>
                          <p:cTn id="89" fill="hold">
                            <p:stCondLst>
                              <p:cond delay="14727"/>
                            </p:stCondLst>
                            <p:childTnLst>
                              <p:par>
                                <p:cTn id="90" presetID="49" presetClass="entr" presetSubtype="0" decel="100000" fill="hold" grpId="0" nodeType="after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1000" fill="hold"/>
                                        <p:tgtEl>
                                          <p:spTgt spid="23"/>
                                        </p:tgtEl>
                                        <p:attrNameLst>
                                          <p:attrName>ppt_w</p:attrName>
                                        </p:attrNameLst>
                                      </p:cBhvr>
                                      <p:tavLst>
                                        <p:tav tm="0">
                                          <p:val>
                                            <p:fltVal val="0"/>
                                          </p:val>
                                        </p:tav>
                                        <p:tav tm="100000">
                                          <p:val>
                                            <p:strVal val="#ppt_w"/>
                                          </p:val>
                                        </p:tav>
                                      </p:tavLst>
                                    </p:anim>
                                    <p:anim calcmode="lin" valueType="num">
                                      <p:cBhvr>
                                        <p:cTn id="93" dur="1000" fill="hold"/>
                                        <p:tgtEl>
                                          <p:spTgt spid="23"/>
                                        </p:tgtEl>
                                        <p:attrNameLst>
                                          <p:attrName>ppt_h</p:attrName>
                                        </p:attrNameLst>
                                      </p:cBhvr>
                                      <p:tavLst>
                                        <p:tav tm="0">
                                          <p:val>
                                            <p:fltVal val="0"/>
                                          </p:val>
                                        </p:tav>
                                        <p:tav tm="100000">
                                          <p:val>
                                            <p:strVal val="#ppt_h"/>
                                          </p:val>
                                        </p:tav>
                                      </p:tavLst>
                                    </p:anim>
                                    <p:anim calcmode="lin" valueType="num">
                                      <p:cBhvr>
                                        <p:cTn id="94" dur="1000" fill="hold"/>
                                        <p:tgtEl>
                                          <p:spTgt spid="23"/>
                                        </p:tgtEl>
                                        <p:attrNameLst>
                                          <p:attrName>style.rotation</p:attrName>
                                        </p:attrNameLst>
                                      </p:cBhvr>
                                      <p:tavLst>
                                        <p:tav tm="0">
                                          <p:val>
                                            <p:fltVal val="360"/>
                                          </p:val>
                                        </p:tav>
                                        <p:tav tm="100000">
                                          <p:val>
                                            <p:fltVal val="0"/>
                                          </p:val>
                                        </p:tav>
                                      </p:tavLst>
                                    </p:anim>
                                    <p:animEffect transition="in" filter="fade">
                                      <p:cBhvr>
                                        <p:cTn id="95" dur="1000"/>
                                        <p:tgtEl>
                                          <p:spTgt spid="23"/>
                                        </p:tgtEl>
                                      </p:cBhvr>
                                    </p:animEffect>
                                  </p:childTnLst>
                                </p:cTn>
                              </p:par>
                            </p:childTnLst>
                          </p:cTn>
                        </p:par>
                        <p:par>
                          <p:cTn id="96" fill="hold">
                            <p:stCondLst>
                              <p:cond delay="15727"/>
                            </p:stCondLst>
                            <p:childTnLst>
                              <p:par>
                                <p:cTn id="97" presetID="22" presetClass="entr" presetSubtype="8" fill="hold" nodeType="after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wipe(left)">
                                      <p:cBhvr>
                                        <p:cTn id="99" dur="750"/>
                                        <p:tgtEl>
                                          <p:spTgt spid="21"/>
                                        </p:tgtEl>
                                      </p:cBhvr>
                                    </p:animEffect>
                                  </p:childTnLst>
                                </p:cTn>
                              </p:par>
                            </p:childTnLst>
                          </p:cTn>
                        </p:par>
                        <p:par>
                          <p:cTn id="100" fill="hold">
                            <p:stCondLst>
                              <p:cond delay="16727"/>
                            </p:stCondLst>
                            <p:childTnLst>
                              <p:par>
                                <p:cTn id="101" presetID="22" presetClass="entr" presetSubtype="8" fill="hold" grpId="0" nodeType="after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wipe(left)">
                                      <p:cBhvr>
                                        <p:cTn id="103" dur="1000"/>
                                        <p:tgtEl>
                                          <p:spTgt spid="24"/>
                                        </p:tgtEl>
                                      </p:cBhvr>
                                    </p:animEffect>
                                  </p:childTnLst>
                                </p:cTn>
                              </p:par>
                            </p:childTnLst>
                          </p:cTn>
                        </p:par>
                        <p:par>
                          <p:cTn id="104" fill="hold">
                            <p:stCondLst>
                              <p:cond delay="17727"/>
                            </p:stCondLst>
                            <p:childTnLst>
                              <p:par>
                                <p:cTn id="105" presetID="42" presetClass="entr" presetSubtype="0" fill="hold" grpId="0" nodeType="after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anim calcmode="lin" valueType="num">
                                      <p:cBhvr>
                                        <p:cTn id="108" dur="1000" fill="hold"/>
                                        <p:tgtEl>
                                          <p:spTgt spid="22"/>
                                        </p:tgtEl>
                                        <p:attrNameLst>
                                          <p:attrName>ppt_x</p:attrName>
                                        </p:attrNameLst>
                                      </p:cBhvr>
                                      <p:tavLst>
                                        <p:tav tm="0">
                                          <p:val>
                                            <p:strVal val="#ppt_x"/>
                                          </p:val>
                                        </p:tav>
                                        <p:tav tm="100000">
                                          <p:val>
                                            <p:strVal val="#ppt_x"/>
                                          </p:val>
                                        </p:tav>
                                      </p:tavLst>
                                    </p:anim>
                                    <p:anim calcmode="lin" valueType="num">
                                      <p:cBhvr>
                                        <p:cTn id="10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9" grpId="0" bldLvl="0" animBg="1"/>
      <p:bldP spid="60" grpId="0" bldLvl="0" animBg="1"/>
      <p:bldP spid="61" grpId="0" bldLvl="0" animBg="1"/>
      <p:bldP spid="65" grpId="0" bldLvl="0" animBg="1"/>
      <p:bldP spid="66" grpId="0" bldLvl="0" animBg="1"/>
      <p:bldP spid="67" grpId="0" bldLvl="0" animBg="1"/>
      <p:bldP spid="19" grpId="0" bldLvl="0" animBg="1"/>
      <p:bldP spid="20" grpId="0"/>
      <p:bldP spid="22" grpId="0"/>
      <p:bldP spid="23" grpId="0" bldLvl="0" animBg="1"/>
      <p:bldP spid="24" grpId="0" bldLvl="0" animBg="1"/>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圆角矩形 16"/>
          <p:cNvSpPr/>
          <p:nvPr>
            <p:custDataLst>
              <p:tags r:id="rId1"/>
            </p:custDataLst>
          </p:nvPr>
        </p:nvSpPr>
        <p:spPr>
          <a:xfrm>
            <a:off x="3155433" y="1357475"/>
            <a:ext cx="832323" cy="288975"/>
          </a:xfrm>
          <a:prstGeom prst="roundRect">
            <a:avLst>
              <a:gd name="adj" fmla="val 50000"/>
            </a:avLst>
          </a:prstGeom>
          <a:solidFill>
            <a:srgbClr val="E60C20"/>
          </a:solidFill>
          <a:ln w="12700" cap="flat" cmpd="sng" algn="ctr">
            <a:noFill/>
            <a:prstDash val="solid"/>
          </a:ln>
          <a:effectLst/>
        </p:spPr>
        <p:txBody>
          <a:bodyPr rtlCol="0" anchor="ctr"/>
          <a:lstStyle/>
          <a:p>
            <a:pPr lvl="0" algn="ctr"/>
            <a:r>
              <a:rPr lang="en-US" altLang="zh-CN" sz="1800" b="1" kern="0" spc="300" dirty="0">
                <a:solidFill>
                  <a:srgbClr val="FFFF00"/>
                </a:solidFill>
                <a:latin typeface="微软雅黑" panose="020B0503020204020204" pitchFamily="34" charset="-122"/>
                <a:ea typeface="微软雅黑" panose="020B0503020204020204" pitchFamily="34" charset="-122"/>
              </a:rPr>
              <a:t>01</a:t>
            </a:r>
          </a:p>
        </p:txBody>
      </p:sp>
      <p:sp>
        <p:nvSpPr>
          <p:cNvPr id="19" name="圆角矩形 18"/>
          <p:cNvSpPr/>
          <p:nvPr>
            <p:custDataLst>
              <p:tags r:id="rId2"/>
            </p:custDataLst>
          </p:nvPr>
        </p:nvSpPr>
        <p:spPr>
          <a:xfrm>
            <a:off x="3155433" y="1761031"/>
            <a:ext cx="832323" cy="288975"/>
          </a:xfrm>
          <a:prstGeom prst="roundRect">
            <a:avLst>
              <a:gd name="adj" fmla="val 50000"/>
            </a:avLst>
          </a:prstGeom>
          <a:solidFill>
            <a:srgbClr val="E60C20"/>
          </a:solidFill>
          <a:ln w="12700" cap="flat" cmpd="sng" algn="ctr">
            <a:noFill/>
            <a:prstDash val="solid"/>
          </a:ln>
          <a:effectLst/>
        </p:spPr>
        <p:txBody>
          <a:bodyPr rtlCol="0" anchor="ctr"/>
          <a:lstStyle/>
          <a:p>
            <a:pPr lvl="0" algn="ctr"/>
            <a:r>
              <a:rPr lang="en-US" altLang="zh-CN" sz="1800" b="1" kern="0" spc="300" dirty="0">
                <a:solidFill>
                  <a:srgbClr val="FFFF00"/>
                </a:solidFill>
                <a:latin typeface="微软雅黑" panose="020B0503020204020204" pitchFamily="34" charset="-122"/>
                <a:ea typeface="微软雅黑" panose="020B0503020204020204" pitchFamily="34" charset="-122"/>
              </a:rPr>
              <a:t>02</a:t>
            </a:r>
          </a:p>
        </p:txBody>
      </p:sp>
      <p:grpSp>
        <p:nvGrpSpPr>
          <p:cNvPr id="2" name="组合 1"/>
          <p:cNvGrpSpPr/>
          <p:nvPr>
            <p:custDataLst>
              <p:tags r:id="rId3"/>
            </p:custDataLst>
          </p:nvPr>
        </p:nvGrpSpPr>
        <p:grpSpPr>
          <a:xfrm>
            <a:off x="4137501" y="1356165"/>
            <a:ext cx="3917426" cy="335592"/>
            <a:chOff x="4137501" y="756725"/>
            <a:chExt cx="3917426" cy="335592"/>
          </a:xfrm>
        </p:grpSpPr>
        <p:sp>
          <p:nvSpPr>
            <p:cNvPr id="18" name="矩形 17"/>
            <p:cNvSpPr/>
            <p:nvPr>
              <p:custDataLst>
                <p:tags r:id="rId19"/>
              </p:custDataLst>
            </p:nvPr>
          </p:nvSpPr>
          <p:spPr>
            <a:xfrm>
              <a:off x="4374609" y="756725"/>
              <a:ext cx="2715870" cy="335592"/>
            </a:xfrm>
            <a:prstGeom prst="rect">
              <a:avLst/>
            </a:prstGeom>
            <a:noFill/>
            <a:ln w="12700" cap="flat" cmpd="sng" algn="ctr">
              <a:noFill/>
              <a:prstDash val="solid"/>
            </a:ln>
            <a:effectLst/>
          </p:spPr>
          <p:txBody>
            <a:bodyPr rtlCol="0" anchor="ctr"/>
            <a:lstStyle/>
            <a:p>
              <a:pPr lvl="0"/>
              <a:r>
                <a:rPr lang="zh-CN" altLang="en-US" sz="1500" b="1" kern="0" spc="75" dirty="0">
                  <a:solidFill>
                    <a:srgbClr val="D83617"/>
                  </a:solidFill>
                  <a:latin typeface="Times New Roman" panose="02020603050405020304" pitchFamily="18" charset="0"/>
                  <a:ea typeface="微软雅黑" panose="020B0503020204020204" pitchFamily="34" charset="-122"/>
                </a:rPr>
                <a:t>什么是安全生产月</a:t>
              </a:r>
            </a:p>
          </p:txBody>
        </p:sp>
        <p:sp>
          <p:nvSpPr>
            <p:cNvPr id="25" name="圆角矩形 24"/>
            <p:cNvSpPr/>
            <p:nvPr>
              <p:custDataLst>
                <p:tags r:id="rId20"/>
              </p:custDataLst>
            </p:nvPr>
          </p:nvSpPr>
          <p:spPr>
            <a:xfrm>
              <a:off x="4137501" y="785322"/>
              <a:ext cx="3917426" cy="250942"/>
            </a:xfrm>
            <a:prstGeom prst="roundRect">
              <a:avLst>
                <a:gd name="adj" fmla="val 50000"/>
              </a:avLst>
            </a:prstGeom>
            <a:noFill/>
            <a:ln w="12700" cap="flat" cmpd="sng" algn="ctr">
              <a:solidFill>
                <a:schemeClr val="accent1"/>
              </a:solidFill>
              <a:prstDash val="solid"/>
            </a:ln>
            <a:effectLst/>
          </p:spPr>
          <p:txBody>
            <a:bodyPr rtlCol="0" anchor="ctr"/>
            <a:lstStyle/>
            <a:p>
              <a:pPr lvl="0" algn="ctr"/>
              <a:endParaRPr lang="zh-CN" altLang="en-US" sz="1400" b="1" kern="0" spc="300"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3" name="组合 2"/>
          <p:cNvGrpSpPr/>
          <p:nvPr>
            <p:custDataLst>
              <p:tags r:id="rId4"/>
            </p:custDataLst>
          </p:nvPr>
        </p:nvGrpSpPr>
        <p:grpSpPr>
          <a:xfrm>
            <a:off x="4099833" y="1795680"/>
            <a:ext cx="3917426" cy="335592"/>
            <a:chOff x="4099833" y="1196240"/>
            <a:chExt cx="3917426" cy="335592"/>
          </a:xfrm>
        </p:grpSpPr>
        <p:sp>
          <p:nvSpPr>
            <p:cNvPr id="20" name="矩形 19"/>
            <p:cNvSpPr/>
            <p:nvPr>
              <p:custDataLst>
                <p:tags r:id="rId17"/>
              </p:custDataLst>
            </p:nvPr>
          </p:nvSpPr>
          <p:spPr>
            <a:xfrm>
              <a:off x="4374607" y="1196240"/>
              <a:ext cx="3174769" cy="335592"/>
            </a:xfrm>
            <a:prstGeom prst="rect">
              <a:avLst/>
            </a:prstGeom>
            <a:noFill/>
            <a:ln w="12700" cap="flat" cmpd="sng" algn="ctr">
              <a:noFill/>
              <a:prstDash val="solid"/>
            </a:ln>
            <a:effectLst/>
          </p:spPr>
          <p:txBody>
            <a:bodyPr rtlCol="0" anchor="ctr"/>
            <a:lstStyle/>
            <a:p>
              <a:pPr defTabSz="457200"/>
              <a:r>
                <a:rPr lang="en-US" altLang="zh-CN" sz="1500" b="1" kern="0" spc="75">
                  <a:solidFill>
                    <a:srgbClr val="D83617"/>
                  </a:solidFill>
                  <a:latin typeface="Times New Roman" panose="02020603050405020304" pitchFamily="18" charset="0"/>
                  <a:ea typeface="微软雅黑" panose="020B0503020204020204" pitchFamily="34" charset="-122"/>
                </a:rPr>
                <a:t>2026年</a:t>
              </a:r>
              <a:r>
                <a:rPr lang="zh-CN" altLang="en-US" sz="1500" b="1" kern="0" spc="75" dirty="0">
                  <a:solidFill>
                    <a:srgbClr val="D83617"/>
                  </a:solidFill>
                  <a:latin typeface="Times New Roman" panose="02020603050405020304" pitchFamily="18" charset="0"/>
                  <a:ea typeface="微软雅黑" panose="020B0503020204020204" pitchFamily="34" charset="-122"/>
                </a:rPr>
                <a:t>安全生产月主要内容</a:t>
              </a:r>
              <a:endParaRPr lang="en-US" altLang="zh-CN" sz="1500" b="1" kern="0" spc="75" dirty="0">
                <a:solidFill>
                  <a:srgbClr val="D83617"/>
                </a:solidFill>
                <a:latin typeface="Times New Roman" panose="02020603050405020304" pitchFamily="18" charset="0"/>
                <a:ea typeface="微软雅黑" panose="020B0503020204020204" pitchFamily="34" charset="-122"/>
              </a:endParaRPr>
            </a:p>
          </p:txBody>
        </p:sp>
        <p:sp>
          <p:nvSpPr>
            <p:cNvPr id="27" name="圆角矩形 26"/>
            <p:cNvSpPr/>
            <p:nvPr>
              <p:custDataLst>
                <p:tags r:id="rId18"/>
              </p:custDataLst>
            </p:nvPr>
          </p:nvSpPr>
          <p:spPr>
            <a:xfrm>
              <a:off x="4099833" y="1215364"/>
              <a:ext cx="3917426" cy="250942"/>
            </a:xfrm>
            <a:prstGeom prst="roundRect">
              <a:avLst>
                <a:gd name="adj" fmla="val 50000"/>
              </a:avLst>
            </a:prstGeom>
            <a:noFill/>
            <a:ln w="12700" cap="flat" cmpd="sng" algn="ctr">
              <a:solidFill>
                <a:schemeClr val="accent1"/>
              </a:solidFill>
              <a:prstDash val="solid"/>
            </a:ln>
            <a:effectLst/>
          </p:spPr>
          <p:txBody>
            <a:bodyPr rtlCol="0" anchor="ctr"/>
            <a:lstStyle/>
            <a:p>
              <a:pPr lvl="0" algn="ctr"/>
              <a:endParaRPr lang="zh-CN" altLang="en-US" sz="1400" b="1" kern="0" spc="300" dirty="0">
                <a:solidFill>
                  <a:srgbClr val="FFFF00"/>
                </a:solidFill>
                <a:latin typeface="Noto Sans S Chinese Bold" panose="020B0800000000000000" pitchFamily="34" charset="-122"/>
                <a:ea typeface="Noto Sans S Chinese Bold" panose="020B0800000000000000" pitchFamily="34" charset="-122"/>
              </a:endParaRPr>
            </a:p>
          </p:txBody>
        </p:sp>
      </p:grpSp>
      <p:sp>
        <p:nvSpPr>
          <p:cNvPr id="15" name="圆角矩形 14"/>
          <p:cNvSpPr/>
          <p:nvPr>
            <p:custDataLst>
              <p:tags r:id="rId5"/>
            </p:custDataLst>
          </p:nvPr>
        </p:nvSpPr>
        <p:spPr>
          <a:xfrm>
            <a:off x="3155433" y="2178892"/>
            <a:ext cx="832323" cy="288975"/>
          </a:xfrm>
          <a:prstGeom prst="roundRect">
            <a:avLst>
              <a:gd name="adj" fmla="val 50000"/>
            </a:avLst>
          </a:prstGeom>
          <a:solidFill>
            <a:srgbClr val="E60C20"/>
          </a:solidFill>
          <a:ln w="12700" cap="flat" cmpd="sng" algn="ctr">
            <a:noFill/>
            <a:prstDash val="solid"/>
          </a:ln>
          <a:effectLst/>
        </p:spPr>
        <p:txBody>
          <a:bodyPr rtlCol="0" anchor="ctr"/>
          <a:lstStyle/>
          <a:p>
            <a:pPr lvl="0" algn="ctr"/>
            <a:r>
              <a:rPr lang="en-US" altLang="zh-CN" sz="1800" b="1" kern="0" spc="300" dirty="0">
                <a:solidFill>
                  <a:srgbClr val="FFFF00"/>
                </a:solidFill>
                <a:latin typeface="微软雅黑" panose="020B0503020204020204" pitchFamily="34" charset="-122"/>
                <a:ea typeface="微软雅黑" panose="020B0503020204020204" pitchFamily="34" charset="-122"/>
              </a:rPr>
              <a:t>03</a:t>
            </a:r>
          </a:p>
        </p:txBody>
      </p:sp>
      <p:sp>
        <p:nvSpPr>
          <p:cNvPr id="26" name="圆角矩形 25"/>
          <p:cNvSpPr/>
          <p:nvPr>
            <p:custDataLst>
              <p:tags r:id="rId6"/>
            </p:custDataLst>
          </p:nvPr>
        </p:nvSpPr>
        <p:spPr>
          <a:xfrm>
            <a:off x="3155433" y="2616781"/>
            <a:ext cx="832323" cy="288975"/>
          </a:xfrm>
          <a:prstGeom prst="roundRect">
            <a:avLst>
              <a:gd name="adj" fmla="val 50000"/>
            </a:avLst>
          </a:prstGeom>
          <a:solidFill>
            <a:srgbClr val="E60C20"/>
          </a:solidFill>
          <a:ln w="12700" cap="flat" cmpd="sng" algn="ctr">
            <a:noFill/>
            <a:prstDash val="solid"/>
          </a:ln>
          <a:effectLst/>
        </p:spPr>
        <p:txBody>
          <a:bodyPr rtlCol="0" anchor="ctr"/>
          <a:lstStyle/>
          <a:p>
            <a:pPr lvl="0" algn="ctr"/>
            <a:r>
              <a:rPr lang="en-US" altLang="zh-CN" sz="1800" b="1" kern="0" spc="300" dirty="0">
                <a:solidFill>
                  <a:srgbClr val="FFFF00"/>
                </a:solidFill>
                <a:latin typeface="微软雅黑" panose="020B0503020204020204" pitchFamily="34" charset="-122"/>
                <a:ea typeface="微软雅黑" panose="020B0503020204020204" pitchFamily="34" charset="-122"/>
              </a:rPr>
              <a:t>04</a:t>
            </a:r>
          </a:p>
        </p:txBody>
      </p:sp>
      <p:grpSp>
        <p:nvGrpSpPr>
          <p:cNvPr id="6" name="组合 5"/>
          <p:cNvGrpSpPr/>
          <p:nvPr>
            <p:custDataLst>
              <p:tags r:id="rId7"/>
            </p:custDataLst>
          </p:nvPr>
        </p:nvGrpSpPr>
        <p:grpSpPr>
          <a:xfrm>
            <a:off x="4099833" y="2201334"/>
            <a:ext cx="3917426" cy="335592"/>
            <a:chOff x="4099833" y="2435014"/>
            <a:chExt cx="3917426" cy="335592"/>
          </a:xfrm>
        </p:grpSpPr>
        <p:sp>
          <p:nvSpPr>
            <p:cNvPr id="16" name="矩形 15"/>
            <p:cNvSpPr/>
            <p:nvPr>
              <p:custDataLst>
                <p:tags r:id="rId15"/>
              </p:custDataLst>
            </p:nvPr>
          </p:nvSpPr>
          <p:spPr>
            <a:xfrm>
              <a:off x="4374607" y="2435014"/>
              <a:ext cx="3174769" cy="335592"/>
            </a:xfrm>
            <a:prstGeom prst="rect">
              <a:avLst/>
            </a:prstGeom>
            <a:noFill/>
            <a:ln w="12700" cap="flat" cmpd="sng" algn="ctr">
              <a:noFill/>
              <a:prstDash val="solid"/>
            </a:ln>
            <a:effectLst/>
          </p:spPr>
          <p:txBody>
            <a:bodyPr rtlCol="0" anchor="ctr"/>
            <a:lstStyle/>
            <a:p>
              <a:pPr defTabSz="457200"/>
              <a:r>
                <a:rPr lang="zh-CN" altLang="en-US" sz="1500" b="1" kern="0" spc="75" dirty="0">
                  <a:solidFill>
                    <a:srgbClr val="D83617"/>
                  </a:solidFill>
                  <a:latin typeface="Times New Roman" panose="02020603050405020304" pitchFamily="18" charset="0"/>
                  <a:ea typeface="微软雅黑" panose="020B0503020204020204" pitchFamily="34" charset="-122"/>
                </a:rPr>
                <a:t>新安全生产法十大亮点</a:t>
              </a:r>
            </a:p>
          </p:txBody>
        </p:sp>
        <p:sp>
          <p:nvSpPr>
            <p:cNvPr id="31" name="圆角矩形 30"/>
            <p:cNvSpPr/>
            <p:nvPr>
              <p:custDataLst>
                <p:tags r:id="rId16"/>
              </p:custDataLst>
            </p:nvPr>
          </p:nvSpPr>
          <p:spPr>
            <a:xfrm>
              <a:off x="4099833" y="2466344"/>
              <a:ext cx="3917426" cy="250942"/>
            </a:xfrm>
            <a:prstGeom prst="roundRect">
              <a:avLst>
                <a:gd name="adj" fmla="val 50000"/>
              </a:avLst>
            </a:prstGeom>
            <a:noFill/>
            <a:ln w="12700" cap="flat" cmpd="sng" algn="ctr">
              <a:solidFill>
                <a:schemeClr val="accent1"/>
              </a:solidFill>
              <a:prstDash val="solid"/>
            </a:ln>
            <a:effectLst/>
          </p:spPr>
          <p:txBody>
            <a:bodyPr rtlCol="0" anchor="ctr"/>
            <a:lstStyle/>
            <a:p>
              <a:pPr lvl="0" algn="ctr"/>
              <a:endParaRPr lang="zh-CN" altLang="en-US" sz="1400" b="1" kern="0" spc="300" dirty="0">
                <a:solidFill>
                  <a:srgbClr val="FFFF00"/>
                </a:solidFill>
                <a:latin typeface="Noto Sans S Chinese Bold" panose="020B0800000000000000" pitchFamily="34" charset="-122"/>
                <a:ea typeface="Noto Sans S Chinese Bold" panose="020B0800000000000000" pitchFamily="34" charset="-122"/>
              </a:endParaRPr>
            </a:p>
          </p:txBody>
        </p:sp>
      </p:grpSp>
      <p:grpSp>
        <p:nvGrpSpPr>
          <p:cNvPr id="7" name="组合 6"/>
          <p:cNvGrpSpPr/>
          <p:nvPr>
            <p:custDataLst>
              <p:tags r:id="rId8"/>
            </p:custDataLst>
          </p:nvPr>
        </p:nvGrpSpPr>
        <p:grpSpPr>
          <a:xfrm>
            <a:off x="4099833" y="2616781"/>
            <a:ext cx="4114528" cy="335592"/>
            <a:chOff x="4099833" y="2850461"/>
            <a:chExt cx="4114528" cy="335592"/>
          </a:xfrm>
        </p:grpSpPr>
        <p:sp>
          <p:nvSpPr>
            <p:cNvPr id="29" name="矩形 28"/>
            <p:cNvSpPr/>
            <p:nvPr>
              <p:custDataLst>
                <p:tags r:id="rId13"/>
              </p:custDataLst>
            </p:nvPr>
          </p:nvSpPr>
          <p:spPr>
            <a:xfrm>
              <a:off x="4374607" y="2850461"/>
              <a:ext cx="3839754" cy="335592"/>
            </a:xfrm>
            <a:prstGeom prst="rect">
              <a:avLst/>
            </a:prstGeom>
            <a:noFill/>
            <a:ln w="12700" cap="flat" cmpd="sng" algn="ctr">
              <a:noFill/>
              <a:prstDash val="solid"/>
            </a:ln>
            <a:effectLst/>
          </p:spPr>
          <p:txBody>
            <a:bodyPr rtlCol="0" anchor="ctr"/>
            <a:lstStyle/>
            <a:p>
              <a:r>
                <a:rPr lang="zh-CN" altLang="en-US" sz="1500" b="1" spc="75" dirty="0">
                  <a:solidFill>
                    <a:srgbClr val="D83617"/>
                  </a:solidFill>
                  <a:latin typeface="Times New Roman" panose="02020603050405020304" pitchFamily="18" charset="0"/>
                  <a:ea typeface="微软雅黑" panose="020B0503020204020204" pitchFamily="34" charset="-122"/>
                </a:rPr>
                <a:t>企业安全生产八大主体责任</a:t>
              </a:r>
            </a:p>
          </p:txBody>
        </p:sp>
        <p:sp>
          <p:nvSpPr>
            <p:cNvPr id="32" name="圆角矩形 31"/>
            <p:cNvSpPr/>
            <p:nvPr>
              <p:custDataLst>
                <p:tags r:id="rId14"/>
              </p:custDataLst>
            </p:nvPr>
          </p:nvSpPr>
          <p:spPr>
            <a:xfrm>
              <a:off x="4099833" y="2886371"/>
              <a:ext cx="3917426" cy="250942"/>
            </a:xfrm>
            <a:prstGeom prst="roundRect">
              <a:avLst>
                <a:gd name="adj" fmla="val 50000"/>
              </a:avLst>
            </a:prstGeom>
            <a:noFill/>
            <a:ln w="12700" cap="flat" cmpd="sng" algn="ctr">
              <a:solidFill>
                <a:schemeClr val="accent1"/>
              </a:solidFill>
              <a:prstDash val="solid"/>
            </a:ln>
            <a:effectLst/>
          </p:spPr>
          <p:txBody>
            <a:bodyPr rtlCol="0" anchor="ctr"/>
            <a:lstStyle/>
            <a:p>
              <a:pPr lvl="0" algn="ctr"/>
              <a:endParaRPr lang="zh-CN" altLang="en-US" sz="1400" b="1" kern="0" spc="300" dirty="0">
                <a:solidFill>
                  <a:srgbClr val="FFFF00"/>
                </a:solidFill>
                <a:latin typeface="Noto Sans S Chinese Bold" panose="020B0800000000000000" pitchFamily="34" charset="-122"/>
                <a:ea typeface="Noto Sans S Chinese Bold" panose="020B0800000000000000" pitchFamily="34" charset="-122"/>
              </a:endParaRPr>
            </a:p>
          </p:txBody>
        </p:sp>
      </p:grpSp>
      <p:sp>
        <p:nvSpPr>
          <p:cNvPr id="33" name="圆角矩形 32"/>
          <p:cNvSpPr/>
          <p:nvPr>
            <p:custDataLst>
              <p:tags r:id="rId9"/>
            </p:custDataLst>
          </p:nvPr>
        </p:nvSpPr>
        <p:spPr>
          <a:xfrm>
            <a:off x="3155432" y="3057663"/>
            <a:ext cx="832323" cy="288975"/>
          </a:xfrm>
          <a:prstGeom prst="roundRect">
            <a:avLst>
              <a:gd name="adj" fmla="val 50000"/>
            </a:avLst>
          </a:prstGeom>
          <a:solidFill>
            <a:srgbClr val="E60C20"/>
          </a:solidFill>
          <a:ln w="12700" cap="flat" cmpd="sng" algn="ctr">
            <a:noFill/>
            <a:prstDash val="solid"/>
          </a:ln>
          <a:effectLst/>
        </p:spPr>
        <p:txBody>
          <a:bodyPr rtlCol="0" anchor="ctr"/>
          <a:lstStyle/>
          <a:p>
            <a:pPr lvl="0" algn="ctr"/>
            <a:r>
              <a:rPr lang="en-US" altLang="zh-CN" sz="1800" b="1" kern="0" spc="300" dirty="0">
                <a:solidFill>
                  <a:srgbClr val="FFFF00"/>
                </a:solidFill>
                <a:latin typeface="微软雅黑" panose="020B0503020204020204" pitchFamily="34" charset="-122"/>
                <a:ea typeface="微软雅黑" panose="020B0503020204020204" pitchFamily="34" charset="-122"/>
              </a:rPr>
              <a:t>05</a:t>
            </a:r>
          </a:p>
        </p:txBody>
      </p:sp>
      <p:grpSp>
        <p:nvGrpSpPr>
          <p:cNvPr id="8" name="组合 7"/>
          <p:cNvGrpSpPr/>
          <p:nvPr>
            <p:custDataLst>
              <p:tags r:id="rId10"/>
            </p:custDataLst>
          </p:nvPr>
        </p:nvGrpSpPr>
        <p:grpSpPr>
          <a:xfrm>
            <a:off x="4099832" y="3057663"/>
            <a:ext cx="4114528" cy="335592"/>
            <a:chOff x="4099832" y="3291343"/>
            <a:chExt cx="4114528" cy="335592"/>
          </a:xfrm>
        </p:grpSpPr>
        <p:sp>
          <p:nvSpPr>
            <p:cNvPr id="34" name="矩形 33"/>
            <p:cNvSpPr/>
            <p:nvPr>
              <p:custDataLst>
                <p:tags r:id="rId11"/>
              </p:custDataLst>
            </p:nvPr>
          </p:nvSpPr>
          <p:spPr>
            <a:xfrm>
              <a:off x="4374606" y="3291343"/>
              <a:ext cx="3839754" cy="335592"/>
            </a:xfrm>
            <a:prstGeom prst="rect">
              <a:avLst/>
            </a:prstGeom>
            <a:noFill/>
            <a:ln w="12700" cap="flat" cmpd="sng" algn="ctr">
              <a:noFill/>
              <a:prstDash val="solid"/>
            </a:ln>
            <a:effectLst/>
          </p:spPr>
          <p:txBody>
            <a:bodyPr rtlCol="0" anchor="ctr"/>
            <a:lstStyle/>
            <a:p>
              <a:pPr defTabSz="457200"/>
              <a:r>
                <a:rPr lang="zh-CN" altLang="en-US" sz="1500" b="1" kern="0" spc="75" dirty="0">
                  <a:solidFill>
                    <a:srgbClr val="D83617"/>
                  </a:solidFill>
                  <a:latin typeface="Times New Roman" panose="02020603050405020304" pitchFamily="18" charset="0"/>
                  <a:ea typeface="微软雅黑" panose="020B0503020204020204" pitchFamily="34" charset="-122"/>
                </a:rPr>
                <a:t>安全生产小知识</a:t>
              </a:r>
            </a:p>
          </p:txBody>
        </p:sp>
        <p:sp>
          <p:nvSpPr>
            <p:cNvPr id="35" name="圆角矩形 34"/>
            <p:cNvSpPr/>
            <p:nvPr>
              <p:custDataLst>
                <p:tags r:id="rId12"/>
              </p:custDataLst>
            </p:nvPr>
          </p:nvSpPr>
          <p:spPr>
            <a:xfrm>
              <a:off x="4099832" y="3327254"/>
              <a:ext cx="3917426" cy="250942"/>
            </a:xfrm>
            <a:prstGeom prst="roundRect">
              <a:avLst>
                <a:gd name="adj" fmla="val 50000"/>
              </a:avLst>
            </a:prstGeom>
            <a:noFill/>
            <a:ln w="12700" cap="flat" cmpd="sng" algn="ctr">
              <a:solidFill>
                <a:schemeClr val="accent1"/>
              </a:solidFill>
              <a:prstDash val="solid"/>
            </a:ln>
            <a:effectLst/>
          </p:spPr>
          <p:txBody>
            <a:bodyPr rtlCol="0" anchor="ctr"/>
            <a:lstStyle/>
            <a:p>
              <a:pPr lvl="0" algn="ctr"/>
              <a:endParaRPr lang="zh-CN" altLang="en-US" sz="1400" b="1" kern="0" spc="300" dirty="0">
                <a:solidFill>
                  <a:srgbClr val="FFFF00"/>
                </a:solidFill>
                <a:latin typeface="Noto Sans S Chinese Bold" panose="020B0800000000000000" pitchFamily="34" charset="-122"/>
                <a:ea typeface="Noto Sans S Chinese Bold" panose="020B0800000000000000" pitchFamily="34" charset="-122"/>
              </a:endParaRPr>
            </a:p>
          </p:txBody>
        </p:sp>
      </p:grpSp>
      <p:sp>
        <p:nvSpPr>
          <p:cNvPr id="39" name="文本框 38"/>
          <p:cNvSpPr txBox="1"/>
          <p:nvPr/>
        </p:nvSpPr>
        <p:spPr>
          <a:xfrm>
            <a:off x="1309147" y="1385205"/>
            <a:ext cx="970280" cy="1814830"/>
          </a:xfrm>
          <a:prstGeom prst="rect">
            <a:avLst/>
          </a:prstGeom>
          <a:noFill/>
        </p:spPr>
        <p:txBody>
          <a:bodyPr wrap="none" rtlCol="0">
            <a:spAutoFit/>
          </a:bodyPr>
          <a:lstStyle/>
          <a:p>
            <a:r>
              <a:rPr lang="zh-CN" altLang="en-US" sz="5600" b="1" spc="600" dirty="0">
                <a:solidFill>
                  <a:srgbClr val="FF0000"/>
                </a:solidFill>
                <a:effectLst>
                  <a:innerShdw blurRad="63500" dist="50800" dir="13500000">
                    <a:prstClr val="black">
                      <a:alpha val="50000"/>
                    </a:prstClr>
                  </a:innerShdw>
                </a:effectLst>
                <a:latin typeface="Times New Roman" panose="02020603050405020304" pitchFamily="18" charset="0"/>
                <a:ea typeface="微软雅黑" panose="020B0503020204020204" pitchFamily="34" charset="-122"/>
                <a:cs typeface="+mn-ea"/>
                <a:sym typeface="+mn-lt"/>
              </a:rPr>
              <a:t>目</a:t>
            </a:r>
          </a:p>
          <a:p>
            <a:r>
              <a:rPr lang="zh-CN" altLang="en-US" sz="5600" b="1" spc="600" dirty="0">
                <a:solidFill>
                  <a:srgbClr val="FF0000"/>
                </a:solidFill>
                <a:effectLst>
                  <a:innerShdw blurRad="63500" dist="50800" dir="13500000">
                    <a:prstClr val="black">
                      <a:alpha val="50000"/>
                    </a:prstClr>
                  </a:innerShdw>
                </a:effectLst>
                <a:latin typeface="Times New Roman" panose="02020603050405020304" pitchFamily="18" charset="0"/>
                <a:ea typeface="微软雅黑" panose="020B0503020204020204" pitchFamily="34" charset="-122"/>
                <a:cs typeface="+mn-ea"/>
                <a:sym typeface="+mn-lt"/>
              </a:rPr>
              <a:t>录</a:t>
            </a:r>
          </a:p>
        </p:txBody>
      </p:sp>
      <p:pic>
        <p:nvPicPr>
          <p:cNvPr id="43" name="图片 42"/>
          <p:cNvPicPr>
            <a:picLocks noChangeAspect="1"/>
          </p:cNvPicPr>
          <p:nvPr/>
        </p:nvPicPr>
        <p:blipFill>
          <a:blip r:embed="rId23"/>
          <a:stretch>
            <a:fillRect/>
          </a:stretch>
        </p:blipFill>
        <p:spPr>
          <a:xfrm flipH="1">
            <a:off x="2614441" y="3808819"/>
            <a:ext cx="5527372" cy="1152800"/>
          </a:xfrm>
          <a:prstGeom prst="rect">
            <a:avLst/>
          </a:prstGeom>
        </p:spPr>
      </p:pic>
      <p:pic>
        <p:nvPicPr>
          <p:cNvPr id="9" name="图片 8" descr="红绸党建底边"/>
          <p:cNvPicPr>
            <a:picLocks noChangeAspect="1"/>
          </p:cNvPicPr>
          <p:nvPr/>
        </p:nvPicPr>
        <p:blipFill>
          <a:blip r:embed="rId24"/>
          <a:srcRect t="76346"/>
          <a:stretch>
            <a:fillRect/>
          </a:stretch>
        </p:blipFill>
        <p:spPr>
          <a:xfrm>
            <a:off x="635" y="4401820"/>
            <a:ext cx="9143365" cy="741680"/>
          </a:xfrm>
          <a:prstGeom prst="rect">
            <a:avLst/>
          </a:prstGeom>
        </p:spPr>
      </p:pic>
      <p:pic>
        <p:nvPicPr>
          <p:cNvPr id="41" name="图片 40"/>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51556" y="3434959"/>
            <a:ext cx="2368062" cy="1591157"/>
          </a:xfrm>
          <a:prstGeom prst="rect">
            <a:avLst/>
          </a:prstGeom>
          <a:effectLst>
            <a:outerShdw blurRad="50800" dist="38100" dir="2700000" algn="tl" rotWithShape="0">
              <a:srgbClr val="246E88">
                <a:alpha val="36000"/>
              </a:srgbClr>
            </a:outerShdw>
          </a:effectLst>
        </p:spPr>
      </p:pic>
    </p:spTree>
  </p:cSld>
  <p:clrMapOvr>
    <a:masterClrMapping/>
  </p:clrMapOvr>
  <p:transition spd="slow" advTm="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750" fill="hold"/>
                                        <p:tgtEl>
                                          <p:spTgt spid="41"/>
                                        </p:tgtEl>
                                        <p:attrNameLst>
                                          <p:attrName>ppt_w</p:attrName>
                                        </p:attrNameLst>
                                      </p:cBhvr>
                                      <p:tavLst>
                                        <p:tav tm="0">
                                          <p:val>
                                            <p:fltVal val="0"/>
                                          </p:val>
                                        </p:tav>
                                        <p:tav tm="100000">
                                          <p:val>
                                            <p:strVal val="#ppt_w"/>
                                          </p:val>
                                        </p:tav>
                                      </p:tavLst>
                                    </p:anim>
                                    <p:anim calcmode="lin" valueType="num">
                                      <p:cBhvr>
                                        <p:cTn id="12" dur="750" fill="hold"/>
                                        <p:tgtEl>
                                          <p:spTgt spid="41"/>
                                        </p:tgtEl>
                                        <p:attrNameLst>
                                          <p:attrName>ppt_h</p:attrName>
                                        </p:attrNameLst>
                                      </p:cBhvr>
                                      <p:tavLst>
                                        <p:tav tm="0">
                                          <p:val>
                                            <p:fltVal val="0"/>
                                          </p:val>
                                        </p:tav>
                                        <p:tav tm="100000">
                                          <p:val>
                                            <p:strVal val="#ppt_h"/>
                                          </p:val>
                                        </p:tav>
                                      </p:tavLst>
                                    </p:anim>
                                    <p:animEffect transition="in" filter="fade">
                                      <p:cBhvr>
                                        <p:cTn id="13" dur="750"/>
                                        <p:tgtEl>
                                          <p:spTgt spid="41"/>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41"/>
                                        </p:tgtEl>
                                      </p:cBhvr>
                                    </p:animEffect>
                                    <p:animScale>
                                      <p:cBhvr>
                                        <p:cTn id="17" dur="250" fill="hold"/>
                                        <p:tgtEl>
                                          <p:spTgt spid="41"/>
                                        </p:tgtEl>
                                      </p:cBhvr>
                                      <p:by x="105000" y="105000"/>
                                    </p:animScale>
                                  </p:childTnLst>
                                </p:cTn>
                              </p:par>
                            </p:childTnLst>
                          </p:cTn>
                        </p:par>
                        <p:par>
                          <p:cTn id="18" fill="hold">
                            <p:stCondLst>
                              <p:cond delay="2000"/>
                            </p:stCondLst>
                            <p:childTnLst>
                              <p:par>
                                <p:cTn id="19" presetID="42" presetClass="entr" presetSubtype="0"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750"/>
                                        <p:tgtEl>
                                          <p:spTgt spid="39"/>
                                        </p:tgtEl>
                                      </p:cBhvr>
                                    </p:animEffect>
                                    <p:anim calcmode="lin" valueType="num">
                                      <p:cBhvr>
                                        <p:cTn id="22" dur="750" fill="hold"/>
                                        <p:tgtEl>
                                          <p:spTgt spid="39"/>
                                        </p:tgtEl>
                                        <p:attrNameLst>
                                          <p:attrName>ppt_x</p:attrName>
                                        </p:attrNameLst>
                                      </p:cBhvr>
                                      <p:tavLst>
                                        <p:tav tm="0">
                                          <p:val>
                                            <p:strVal val="#ppt_x"/>
                                          </p:val>
                                        </p:tav>
                                        <p:tav tm="100000">
                                          <p:val>
                                            <p:strVal val="#ppt_x"/>
                                          </p:val>
                                        </p:tav>
                                      </p:tavLst>
                                    </p:anim>
                                    <p:anim calcmode="lin" valueType="num">
                                      <p:cBhvr>
                                        <p:cTn id="23" dur="750" fill="hold"/>
                                        <p:tgtEl>
                                          <p:spTgt spid="39"/>
                                        </p:tgtEl>
                                        <p:attrNameLst>
                                          <p:attrName>ppt_y</p:attrName>
                                        </p:attrNameLst>
                                      </p:cBhvr>
                                      <p:tavLst>
                                        <p:tav tm="0">
                                          <p:val>
                                            <p:strVal val="#ppt_y+.1"/>
                                          </p:val>
                                        </p:tav>
                                        <p:tav tm="100000">
                                          <p:val>
                                            <p:strVal val="#ppt_y"/>
                                          </p:val>
                                        </p:tav>
                                      </p:tavLst>
                                    </p:anim>
                                  </p:childTnLst>
                                </p:cTn>
                              </p:par>
                            </p:childTnLst>
                          </p:cTn>
                        </p:par>
                        <p:par>
                          <p:cTn id="24" fill="hold">
                            <p:stCondLst>
                              <p:cond delay="3000"/>
                            </p:stCondLst>
                            <p:childTnLst>
                              <p:par>
                                <p:cTn id="25" presetID="10" presetClass="entr" presetSubtype="0" fill="hold" grpId="0"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1500"/>
                                        <p:tgtEl>
                                          <p:spTgt spid="17"/>
                                        </p:tgtEl>
                                      </p:cBhvr>
                                    </p:animEffect>
                                  </p:childTnLst>
                                </p:cTn>
                              </p:par>
                              <p:par>
                                <p:cTn id="28" presetID="53" presetClass="entr" presetSubtype="16" fill="hold" grpId="1" nodeType="withEffect">
                                  <p:stCondLst>
                                    <p:cond delay="0"/>
                                  </p:stCondLst>
                                  <p:childTnLst>
                                    <p:set>
                                      <p:cBhvr>
                                        <p:cTn id="29" dur="1" fill="hold">
                                          <p:stCondLst>
                                            <p:cond delay="0"/>
                                          </p:stCondLst>
                                        </p:cTn>
                                        <p:tgtEl>
                                          <p:spTgt spid="17"/>
                                        </p:tgtEl>
                                        <p:attrNameLst>
                                          <p:attrName>style.visibility</p:attrName>
                                        </p:attrNameLst>
                                      </p:cBhvr>
                                      <p:to>
                                        <p:strVal val="visible"/>
                                      </p:to>
                                    </p:set>
                                    <p:anim calcmode="lin" valueType="num">
                                      <p:cBhvr>
                                        <p:cTn id="30" dur="1500" fill="hold"/>
                                        <p:tgtEl>
                                          <p:spTgt spid="17"/>
                                        </p:tgtEl>
                                        <p:attrNameLst>
                                          <p:attrName>ppt_w</p:attrName>
                                        </p:attrNameLst>
                                      </p:cBhvr>
                                      <p:tavLst>
                                        <p:tav tm="0">
                                          <p:val>
                                            <p:fltVal val="0"/>
                                          </p:val>
                                        </p:tav>
                                        <p:tav tm="100000">
                                          <p:val>
                                            <p:strVal val="#ppt_w"/>
                                          </p:val>
                                        </p:tav>
                                      </p:tavLst>
                                    </p:anim>
                                    <p:anim calcmode="lin" valueType="num">
                                      <p:cBhvr>
                                        <p:cTn id="31" dur="1500" fill="hold"/>
                                        <p:tgtEl>
                                          <p:spTgt spid="17"/>
                                        </p:tgtEl>
                                        <p:attrNameLst>
                                          <p:attrName>ppt_h</p:attrName>
                                        </p:attrNameLst>
                                      </p:cBhvr>
                                      <p:tavLst>
                                        <p:tav tm="0">
                                          <p:val>
                                            <p:fltVal val="0"/>
                                          </p:val>
                                        </p:tav>
                                        <p:tav tm="100000">
                                          <p:val>
                                            <p:strVal val="#ppt_h"/>
                                          </p:val>
                                        </p:tav>
                                      </p:tavLst>
                                    </p:anim>
                                    <p:animEffect transition="in" filter="fade">
                                      <p:cBhvr>
                                        <p:cTn id="32" dur="1500"/>
                                        <p:tgtEl>
                                          <p:spTgt spid="17"/>
                                        </p:tgtEl>
                                      </p:cBhvr>
                                    </p:animEffect>
                                  </p:childTnLst>
                                </p:cTn>
                              </p:par>
                            </p:childTnLst>
                          </p:cTn>
                        </p:par>
                        <p:par>
                          <p:cTn id="33" fill="hold">
                            <p:stCondLst>
                              <p:cond delay="4500"/>
                            </p:stCondLst>
                            <p:childTnLst>
                              <p:par>
                                <p:cTn id="34" presetID="22" presetClass="entr" presetSubtype="8" fill="hold" nodeType="after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wipe(left)">
                                      <p:cBhvr>
                                        <p:cTn id="36" dur="500"/>
                                        <p:tgtEl>
                                          <p:spTgt spid="2"/>
                                        </p:tgtEl>
                                      </p:cBhvr>
                                    </p:animEffect>
                                  </p:childTnLst>
                                </p:cTn>
                              </p:par>
                            </p:childTnLst>
                          </p:cTn>
                        </p:par>
                        <p:par>
                          <p:cTn id="37" fill="hold">
                            <p:stCondLst>
                              <p:cond delay="5000"/>
                            </p:stCondLst>
                            <p:childTnLst>
                              <p:par>
                                <p:cTn id="38" presetID="10"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500"/>
                                        <p:tgtEl>
                                          <p:spTgt spid="19"/>
                                        </p:tgtEl>
                                      </p:cBhvr>
                                    </p:animEffect>
                                  </p:childTnLst>
                                </p:cTn>
                              </p:par>
                              <p:par>
                                <p:cTn id="41" presetID="53" presetClass="entr" presetSubtype="16" fill="hold" grpId="1"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p:cTn id="43" dur="1500" fill="hold"/>
                                        <p:tgtEl>
                                          <p:spTgt spid="19"/>
                                        </p:tgtEl>
                                        <p:attrNameLst>
                                          <p:attrName>ppt_w</p:attrName>
                                        </p:attrNameLst>
                                      </p:cBhvr>
                                      <p:tavLst>
                                        <p:tav tm="0">
                                          <p:val>
                                            <p:fltVal val="0"/>
                                          </p:val>
                                        </p:tav>
                                        <p:tav tm="100000">
                                          <p:val>
                                            <p:strVal val="#ppt_w"/>
                                          </p:val>
                                        </p:tav>
                                      </p:tavLst>
                                    </p:anim>
                                    <p:anim calcmode="lin" valueType="num">
                                      <p:cBhvr>
                                        <p:cTn id="44" dur="1500" fill="hold"/>
                                        <p:tgtEl>
                                          <p:spTgt spid="19"/>
                                        </p:tgtEl>
                                        <p:attrNameLst>
                                          <p:attrName>ppt_h</p:attrName>
                                        </p:attrNameLst>
                                      </p:cBhvr>
                                      <p:tavLst>
                                        <p:tav tm="0">
                                          <p:val>
                                            <p:fltVal val="0"/>
                                          </p:val>
                                        </p:tav>
                                        <p:tav tm="100000">
                                          <p:val>
                                            <p:strVal val="#ppt_h"/>
                                          </p:val>
                                        </p:tav>
                                      </p:tavLst>
                                    </p:anim>
                                    <p:animEffect transition="in" filter="fade">
                                      <p:cBhvr>
                                        <p:cTn id="45" dur="1500"/>
                                        <p:tgtEl>
                                          <p:spTgt spid="19"/>
                                        </p:tgtEl>
                                      </p:cBhvr>
                                    </p:animEffect>
                                  </p:childTnLst>
                                </p:cTn>
                              </p:par>
                            </p:childTnLst>
                          </p:cTn>
                        </p:par>
                        <p:par>
                          <p:cTn id="46" fill="hold">
                            <p:stCondLst>
                              <p:cond delay="6500"/>
                            </p:stCondLst>
                            <p:childTnLst>
                              <p:par>
                                <p:cTn id="47" presetID="22" presetClass="entr" presetSubtype="8"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wipe(left)">
                                      <p:cBhvr>
                                        <p:cTn id="49" dur="500"/>
                                        <p:tgtEl>
                                          <p:spTgt spid="3"/>
                                        </p:tgtEl>
                                      </p:cBhvr>
                                    </p:animEffect>
                                  </p:childTnLst>
                                </p:cTn>
                              </p:par>
                            </p:childTnLst>
                          </p:cTn>
                        </p:par>
                        <p:par>
                          <p:cTn id="50" fill="hold">
                            <p:stCondLst>
                              <p:cond delay="7000"/>
                            </p:stCondLst>
                            <p:childTnLst>
                              <p:par>
                                <p:cTn id="51" presetID="10" presetClass="entr" presetSubtype="0" fill="hold" grpId="0"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500"/>
                                        <p:tgtEl>
                                          <p:spTgt spid="15"/>
                                        </p:tgtEl>
                                      </p:cBhvr>
                                    </p:animEffect>
                                  </p:childTnLst>
                                </p:cTn>
                              </p:par>
                              <p:par>
                                <p:cTn id="54" presetID="53" presetClass="entr" presetSubtype="16" fill="hold" grpId="1" nodeType="with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1500" fill="hold"/>
                                        <p:tgtEl>
                                          <p:spTgt spid="15"/>
                                        </p:tgtEl>
                                        <p:attrNameLst>
                                          <p:attrName>ppt_w</p:attrName>
                                        </p:attrNameLst>
                                      </p:cBhvr>
                                      <p:tavLst>
                                        <p:tav tm="0">
                                          <p:val>
                                            <p:fltVal val="0"/>
                                          </p:val>
                                        </p:tav>
                                        <p:tav tm="100000">
                                          <p:val>
                                            <p:strVal val="#ppt_w"/>
                                          </p:val>
                                        </p:tav>
                                      </p:tavLst>
                                    </p:anim>
                                    <p:anim calcmode="lin" valueType="num">
                                      <p:cBhvr>
                                        <p:cTn id="57" dur="1500" fill="hold"/>
                                        <p:tgtEl>
                                          <p:spTgt spid="15"/>
                                        </p:tgtEl>
                                        <p:attrNameLst>
                                          <p:attrName>ppt_h</p:attrName>
                                        </p:attrNameLst>
                                      </p:cBhvr>
                                      <p:tavLst>
                                        <p:tav tm="0">
                                          <p:val>
                                            <p:fltVal val="0"/>
                                          </p:val>
                                        </p:tav>
                                        <p:tav tm="100000">
                                          <p:val>
                                            <p:strVal val="#ppt_h"/>
                                          </p:val>
                                        </p:tav>
                                      </p:tavLst>
                                    </p:anim>
                                    <p:animEffect transition="in" filter="fade">
                                      <p:cBhvr>
                                        <p:cTn id="58" dur="1500"/>
                                        <p:tgtEl>
                                          <p:spTgt spid="15"/>
                                        </p:tgtEl>
                                      </p:cBhvr>
                                    </p:animEffect>
                                  </p:childTnLst>
                                </p:cTn>
                              </p:par>
                            </p:childTnLst>
                          </p:cTn>
                        </p:par>
                        <p:par>
                          <p:cTn id="59" fill="hold">
                            <p:stCondLst>
                              <p:cond delay="8500"/>
                            </p:stCondLst>
                            <p:childTnLst>
                              <p:par>
                                <p:cTn id="60" presetID="22" presetClass="entr" presetSubtype="8" fill="hold" nodeType="afterEffect">
                                  <p:stCondLst>
                                    <p:cond delay="0"/>
                                  </p:stCondLst>
                                  <p:childTnLst>
                                    <p:set>
                                      <p:cBhvr>
                                        <p:cTn id="61" dur="1" fill="hold">
                                          <p:stCondLst>
                                            <p:cond delay="0"/>
                                          </p:stCondLst>
                                        </p:cTn>
                                        <p:tgtEl>
                                          <p:spTgt spid="6"/>
                                        </p:tgtEl>
                                        <p:attrNameLst>
                                          <p:attrName>style.visibility</p:attrName>
                                        </p:attrNameLst>
                                      </p:cBhvr>
                                      <p:to>
                                        <p:strVal val="visible"/>
                                      </p:to>
                                    </p:set>
                                    <p:animEffect transition="in" filter="wipe(left)">
                                      <p:cBhvr>
                                        <p:cTn id="62" dur="500"/>
                                        <p:tgtEl>
                                          <p:spTgt spid="6"/>
                                        </p:tgtEl>
                                      </p:cBhvr>
                                    </p:animEffect>
                                  </p:childTnLst>
                                </p:cTn>
                              </p:par>
                            </p:childTnLst>
                          </p:cTn>
                        </p:par>
                        <p:par>
                          <p:cTn id="63" fill="hold">
                            <p:stCondLst>
                              <p:cond delay="9000"/>
                            </p:stCondLst>
                            <p:childTnLst>
                              <p:par>
                                <p:cTn id="64" presetID="10" presetClass="entr" presetSubtype="0" fill="hold" grpId="0" nodeType="after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1500"/>
                                        <p:tgtEl>
                                          <p:spTgt spid="26"/>
                                        </p:tgtEl>
                                      </p:cBhvr>
                                    </p:animEffect>
                                  </p:childTnLst>
                                </p:cTn>
                              </p:par>
                              <p:par>
                                <p:cTn id="67" presetID="53" presetClass="entr" presetSubtype="16" fill="hold" grpId="1" nodeType="withEffect">
                                  <p:stCondLst>
                                    <p:cond delay="0"/>
                                  </p:stCondLst>
                                  <p:childTnLst>
                                    <p:set>
                                      <p:cBhvr>
                                        <p:cTn id="68" dur="1" fill="hold">
                                          <p:stCondLst>
                                            <p:cond delay="0"/>
                                          </p:stCondLst>
                                        </p:cTn>
                                        <p:tgtEl>
                                          <p:spTgt spid="26"/>
                                        </p:tgtEl>
                                        <p:attrNameLst>
                                          <p:attrName>style.visibility</p:attrName>
                                        </p:attrNameLst>
                                      </p:cBhvr>
                                      <p:to>
                                        <p:strVal val="visible"/>
                                      </p:to>
                                    </p:set>
                                    <p:anim calcmode="lin" valueType="num">
                                      <p:cBhvr>
                                        <p:cTn id="69" dur="1500" fill="hold"/>
                                        <p:tgtEl>
                                          <p:spTgt spid="26"/>
                                        </p:tgtEl>
                                        <p:attrNameLst>
                                          <p:attrName>ppt_w</p:attrName>
                                        </p:attrNameLst>
                                      </p:cBhvr>
                                      <p:tavLst>
                                        <p:tav tm="0">
                                          <p:val>
                                            <p:fltVal val="0"/>
                                          </p:val>
                                        </p:tav>
                                        <p:tav tm="100000">
                                          <p:val>
                                            <p:strVal val="#ppt_w"/>
                                          </p:val>
                                        </p:tav>
                                      </p:tavLst>
                                    </p:anim>
                                    <p:anim calcmode="lin" valueType="num">
                                      <p:cBhvr>
                                        <p:cTn id="70" dur="1500" fill="hold"/>
                                        <p:tgtEl>
                                          <p:spTgt spid="26"/>
                                        </p:tgtEl>
                                        <p:attrNameLst>
                                          <p:attrName>ppt_h</p:attrName>
                                        </p:attrNameLst>
                                      </p:cBhvr>
                                      <p:tavLst>
                                        <p:tav tm="0">
                                          <p:val>
                                            <p:fltVal val="0"/>
                                          </p:val>
                                        </p:tav>
                                        <p:tav tm="100000">
                                          <p:val>
                                            <p:strVal val="#ppt_h"/>
                                          </p:val>
                                        </p:tav>
                                      </p:tavLst>
                                    </p:anim>
                                    <p:animEffect transition="in" filter="fade">
                                      <p:cBhvr>
                                        <p:cTn id="71" dur="1500"/>
                                        <p:tgtEl>
                                          <p:spTgt spid="26"/>
                                        </p:tgtEl>
                                      </p:cBhvr>
                                    </p:animEffect>
                                  </p:childTnLst>
                                </p:cTn>
                              </p:par>
                            </p:childTnLst>
                          </p:cTn>
                        </p:par>
                        <p:par>
                          <p:cTn id="72" fill="hold">
                            <p:stCondLst>
                              <p:cond delay="10500"/>
                            </p:stCondLst>
                            <p:childTnLst>
                              <p:par>
                                <p:cTn id="73" presetID="22" presetClass="entr" presetSubtype="8" fill="hold" nodeType="afterEffect">
                                  <p:stCondLst>
                                    <p:cond delay="0"/>
                                  </p:stCondLst>
                                  <p:childTnLst>
                                    <p:set>
                                      <p:cBhvr>
                                        <p:cTn id="74" dur="1" fill="hold">
                                          <p:stCondLst>
                                            <p:cond delay="0"/>
                                          </p:stCondLst>
                                        </p:cTn>
                                        <p:tgtEl>
                                          <p:spTgt spid="7"/>
                                        </p:tgtEl>
                                        <p:attrNameLst>
                                          <p:attrName>style.visibility</p:attrName>
                                        </p:attrNameLst>
                                      </p:cBhvr>
                                      <p:to>
                                        <p:strVal val="visible"/>
                                      </p:to>
                                    </p:set>
                                    <p:animEffect transition="in" filter="wipe(left)">
                                      <p:cBhvr>
                                        <p:cTn id="75" dur="500"/>
                                        <p:tgtEl>
                                          <p:spTgt spid="7"/>
                                        </p:tgtEl>
                                      </p:cBhvr>
                                    </p:animEffect>
                                  </p:childTnLst>
                                </p:cTn>
                              </p:par>
                            </p:childTnLst>
                          </p:cTn>
                        </p:par>
                        <p:par>
                          <p:cTn id="76" fill="hold">
                            <p:stCondLst>
                              <p:cond delay="11000"/>
                            </p:stCondLst>
                            <p:childTnLst>
                              <p:par>
                                <p:cTn id="77" presetID="10" presetClass="entr" presetSubtype="0" fill="hold" grpId="0" nodeType="after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fade">
                                      <p:cBhvr>
                                        <p:cTn id="79" dur="1500"/>
                                        <p:tgtEl>
                                          <p:spTgt spid="33"/>
                                        </p:tgtEl>
                                      </p:cBhvr>
                                    </p:animEffect>
                                  </p:childTnLst>
                                </p:cTn>
                              </p:par>
                              <p:par>
                                <p:cTn id="80" presetID="53" presetClass="entr" presetSubtype="16" fill="hold" grpId="1" nodeType="withEffect">
                                  <p:stCondLst>
                                    <p:cond delay="0"/>
                                  </p:stCondLst>
                                  <p:childTnLst>
                                    <p:set>
                                      <p:cBhvr>
                                        <p:cTn id="81" dur="1" fill="hold">
                                          <p:stCondLst>
                                            <p:cond delay="0"/>
                                          </p:stCondLst>
                                        </p:cTn>
                                        <p:tgtEl>
                                          <p:spTgt spid="33"/>
                                        </p:tgtEl>
                                        <p:attrNameLst>
                                          <p:attrName>style.visibility</p:attrName>
                                        </p:attrNameLst>
                                      </p:cBhvr>
                                      <p:to>
                                        <p:strVal val="visible"/>
                                      </p:to>
                                    </p:set>
                                    <p:anim calcmode="lin" valueType="num">
                                      <p:cBhvr>
                                        <p:cTn id="82" dur="1500" fill="hold"/>
                                        <p:tgtEl>
                                          <p:spTgt spid="33"/>
                                        </p:tgtEl>
                                        <p:attrNameLst>
                                          <p:attrName>ppt_w</p:attrName>
                                        </p:attrNameLst>
                                      </p:cBhvr>
                                      <p:tavLst>
                                        <p:tav tm="0">
                                          <p:val>
                                            <p:fltVal val="0"/>
                                          </p:val>
                                        </p:tav>
                                        <p:tav tm="100000">
                                          <p:val>
                                            <p:strVal val="#ppt_w"/>
                                          </p:val>
                                        </p:tav>
                                      </p:tavLst>
                                    </p:anim>
                                    <p:anim calcmode="lin" valueType="num">
                                      <p:cBhvr>
                                        <p:cTn id="83" dur="1500" fill="hold"/>
                                        <p:tgtEl>
                                          <p:spTgt spid="33"/>
                                        </p:tgtEl>
                                        <p:attrNameLst>
                                          <p:attrName>ppt_h</p:attrName>
                                        </p:attrNameLst>
                                      </p:cBhvr>
                                      <p:tavLst>
                                        <p:tav tm="0">
                                          <p:val>
                                            <p:fltVal val="0"/>
                                          </p:val>
                                        </p:tav>
                                        <p:tav tm="100000">
                                          <p:val>
                                            <p:strVal val="#ppt_h"/>
                                          </p:val>
                                        </p:tav>
                                      </p:tavLst>
                                    </p:anim>
                                    <p:animEffect transition="in" filter="fade">
                                      <p:cBhvr>
                                        <p:cTn id="84" dur="1500"/>
                                        <p:tgtEl>
                                          <p:spTgt spid="33"/>
                                        </p:tgtEl>
                                      </p:cBhvr>
                                    </p:animEffect>
                                  </p:childTnLst>
                                </p:cTn>
                              </p:par>
                            </p:childTnLst>
                          </p:cTn>
                        </p:par>
                        <p:par>
                          <p:cTn id="85" fill="hold">
                            <p:stCondLst>
                              <p:cond delay="12500"/>
                            </p:stCondLst>
                            <p:childTnLst>
                              <p:par>
                                <p:cTn id="86" presetID="22" presetClass="entr" presetSubtype="8" fill="hold" nodeType="afterEffect">
                                  <p:stCondLst>
                                    <p:cond delay="0"/>
                                  </p:stCondLst>
                                  <p:childTnLst>
                                    <p:set>
                                      <p:cBhvr>
                                        <p:cTn id="87" dur="1" fill="hold">
                                          <p:stCondLst>
                                            <p:cond delay="0"/>
                                          </p:stCondLst>
                                        </p:cTn>
                                        <p:tgtEl>
                                          <p:spTgt spid="8"/>
                                        </p:tgtEl>
                                        <p:attrNameLst>
                                          <p:attrName>style.visibility</p:attrName>
                                        </p:attrNameLst>
                                      </p:cBhvr>
                                      <p:to>
                                        <p:strVal val="visible"/>
                                      </p:to>
                                    </p:set>
                                    <p:animEffect transition="in" filter="wipe(left)">
                                      <p:cBhvr>
                                        <p:cTn id="8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17" grpId="1" bldLvl="0" animBg="1"/>
      <p:bldP spid="19" grpId="0" bldLvl="0" animBg="1"/>
      <p:bldP spid="19" grpId="1" bldLvl="0" animBg="1"/>
      <p:bldP spid="15" grpId="0" bldLvl="0" animBg="1"/>
      <p:bldP spid="15" grpId="1" bldLvl="0" animBg="1"/>
      <p:bldP spid="26" grpId="0" bldLvl="0" animBg="1"/>
      <p:bldP spid="26" grpId="1" bldLvl="0" animBg="1"/>
      <p:bldP spid="33" grpId="0" bldLvl="0" animBg="1"/>
      <p:bldP spid="33" grpId="1" bldLvl="0" animBg="1"/>
      <p:bldP spid="3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2" name="直接箭头连接符 61"/>
          <p:cNvCxnSpPr/>
          <p:nvPr/>
        </p:nvCxnSpPr>
        <p:spPr>
          <a:xfrm>
            <a:off x="3038980" y="1570832"/>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p:nvPr/>
        </p:nvCxnSpPr>
        <p:spPr>
          <a:xfrm>
            <a:off x="3038980" y="2334652"/>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a:off x="3038980" y="3402266"/>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sp>
        <p:nvSpPr>
          <p:cNvPr id="51" name="矩形 50"/>
          <p:cNvSpPr/>
          <p:nvPr/>
        </p:nvSpPr>
        <p:spPr>
          <a:xfrm>
            <a:off x="3360080" y="1805617"/>
            <a:ext cx="5431495" cy="252730"/>
          </a:xfrm>
          <a:prstGeom prst="rect">
            <a:avLst/>
          </a:prstGeom>
        </p:spPr>
        <p:txBody>
          <a:bodyPr wrap="square">
            <a:spAutoFit/>
          </a:bodyPr>
          <a:lstStyle/>
          <a:p>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包括依法组织从业人员参加安全生产教育培训，取得相关上岗资格证书</a:t>
            </a:r>
          </a:p>
        </p:txBody>
      </p:sp>
      <p:sp>
        <p:nvSpPr>
          <p:cNvPr id="52" name="矩形 51"/>
          <p:cNvSpPr/>
          <p:nvPr/>
        </p:nvSpPr>
        <p:spPr>
          <a:xfrm>
            <a:off x="3360078" y="2557715"/>
            <a:ext cx="5431497" cy="575945"/>
          </a:xfrm>
          <a:prstGeom prst="rect">
            <a:avLst/>
          </a:prstGeom>
        </p:spPr>
        <p:txBody>
          <a:bodyPr wrap="square">
            <a:spAutoFit/>
          </a:bodyPr>
          <a:lstStyle/>
          <a:p>
            <a:r>
              <a:rPr lang="zh-CN" altLang="en-US" sz="1050" dirty="0">
                <a:solidFill>
                  <a:schemeClr val="tx1">
                    <a:lumMod val="75000"/>
                    <a:lumOff val="25000"/>
                  </a:schemeClr>
                </a:solidFill>
                <a:latin typeface="微软雅黑" panose="020B0503020204020204" pitchFamily="34" charset="-122"/>
                <a:ea typeface="微软雅黑" panose="020B0503020204020204" pitchFamily="34" charset="-122"/>
              </a:rPr>
              <a:t>包括依法加强安全生产管理；定期组织开展安全检查；依法取得安全生产许可；依法对重大危险源实施监控；及时消除事故隐患；开展安全生产宣传教育；统一协调管理承包、承租单位的安全生产工作。</a:t>
            </a:r>
          </a:p>
        </p:txBody>
      </p:sp>
      <p:sp>
        <p:nvSpPr>
          <p:cNvPr id="53" name="矩形 52"/>
          <p:cNvSpPr/>
          <p:nvPr/>
        </p:nvSpPr>
        <p:spPr>
          <a:xfrm>
            <a:off x="3360078" y="3566492"/>
            <a:ext cx="5431497" cy="300990"/>
          </a:xfrm>
          <a:prstGeom prst="rect">
            <a:avLst/>
          </a:prstGeom>
        </p:spPr>
        <p:txBody>
          <a:bodyPr wrap="square">
            <a:spAutoFit/>
          </a:bodyPr>
          <a:lstStyle/>
          <a:p>
            <a:pPr>
              <a:lnSpc>
                <a:spcPct val="130000"/>
              </a:lnSpc>
            </a:pPr>
            <a:r>
              <a:rPr lang="zh-CN" altLang="zh-CN" sz="1050" dirty="0">
                <a:solidFill>
                  <a:schemeClr val="tx1">
                    <a:lumMod val="65000"/>
                    <a:lumOff val="35000"/>
                  </a:schemeClr>
                </a:solidFill>
                <a:latin typeface="Times New Roman" panose="02020603050405020304" pitchFamily="18" charset="0"/>
                <a:ea typeface="微软雅黑" panose="020B0503020204020204" pitchFamily="34" charset="-122"/>
              </a:rPr>
              <a:t>包括按规定报告生产安全事故；及时开展事故抢险救援；妥善处理事故善后工作。</a:t>
            </a:r>
            <a:endParaRPr lang="zh-CN" altLang="zh-CN" sz="1050" kern="100" dirty="0">
              <a:solidFill>
                <a:schemeClr val="tx1">
                  <a:lumMod val="65000"/>
                  <a:lumOff val="35000"/>
                </a:schemeClr>
              </a:solidFill>
              <a:latin typeface="Times New Roman" panose="02020603050405020304" pitchFamily="18" charset="0"/>
              <a:ea typeface="微软雅黑" panose="020B0503020204020204" pitchFamily="34" charset="-122"/>
              <a:cs typeface="Times New Roman" panose="02020603050405020304" pitchFamily="18" charset="0"/>
            </a:endParaRPr>
          </a:p>
        </p:txBody>
      </p:sp>
      <p:cxnSp>
        <p:nvCxnSpPr>
          <p:cNvPr id="58" name="直接连接符 57"/>
          <p:cNvCxnSpPr/>
          <p:nvPr/>
        </p:nvCxnSpPr>
        <p:spPr>
          <a:xfrm flipH="1">
            <a:off x="2943225" y="1399381"/>
            <a:ext cx="10724" cy="2858294"/>
          </a:xfrm>
          <a:prstGeom prst="line">
            <a:avLst/>
          </a:prstGeom>
          <a:ln>
            <a:solidFill>
              <a:srgbClr val="FF9500"/>
            </a:solidFill>
          </a:ln>
        </p:spPr>
        <p:style>
          <a:lnRef idx="1">
            <a:schemeClr val="accent1"/>
          </a:lnRef>
          <a:fillRef idx="0">
            <a:schemeClr val="accent1"/>
          </a:fillRef>
          <a:effectRef idx="0">
            <a:schemeClr val="accent1"/>
          </a:effectRef>
          <a:fontRef idx="minor">
            <a:schemeClr val="tx1"/>
          </a:fontRef>
        </p:style>
      </p:cxnSp>
      <p:sp>
        <p:nvSpPr>
          <p:cNvPr id="59" name="椭圆 58"/>
          <p:cNvSpPr/>
          <p:nvPr/>
        </p:nvSpPr>
        <p:spPr>
          <a:xfrm>
            <a:off x="2742181" y="1360520"/>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5</a:t>
            </a:r>
            <a:endParaRPr lang="zh-CN" altLang="en-US" sz="1600" b="1" dirty="0">
              <a:solidFill>
                <a:srgbClr val="FFFF00"/>
              </a:solidFill>
            </a:endParaRPr>
          </a:p>
        </p:txBody>
      </p:sp>
      <p:sp>
        <p:nvSpPr>
          <p:cNvPr id="60" name="椭圆 59"/>
          <p:cNvSpPr/>
          <p:nvPr/>
        </p:nvSpPr>
        <p:spPr>
          <a:xfrm>
            <a:off x="2742181" y="2124340"/>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6</a:t>
            </a:r>
            <a:endParaRPr lang="zh-CN" altLang="en-US" sz="1600" b="1" dirty="0">
              <a:solidFill>
                <a:srgbClr val="FFFF00"/>
              </a:solidFill>
            </a:endParaRPr>
          </a:p>
        </p:txBody>
      </p:sp>
      <p:sp>
        <p:nvSpPr>
          <p:cNvPr id="61" name="椭圆 60"/>
          <p:cNvSpPr/>
          <p:nvPr/>
        </p:nvSpPr>
        <p:spPr>
          <a:xfrm>
            <a:off x="2742181" y="3184802"/>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7</a:t>
            </a:r>
            <a:endParaRPr lang="zh-CN" altLang="en-US" sz="1600" b="1" dirty="0">
              <a:solidFill>
                <a:srgbClr val="FFFF00"/>
              </a:solidFill>
            </a:endParaRPr>
          </a:p>
        </p:txBody>
      </p:sp>
      <p:sp>
        <p:nvSpPr>
          <p:cNvPr id="65" name="矩形 64"/>
          <p:cNvSpPr/>
          <p:nvPr/>
        </p:nvSpPr>
        <p:spPr>
          <a:xfrm>
            <a:off x="3431683" y="1360521"/>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800" b="1" dirty="0">
                <a:solidFill>
                  <a:srgbClr val="FFFF00"/>
                </a:solidFill>
                <a:latin typeface="Times New Roman" panose="02020603050405020304" pitchFamily="18" charset="0"/>
                <a:ea typeface="微软雅黑" panose="020B0503020204020204" pitchFamily="34" charset="-122"/>
              </a:rPr>
              <a:t>五、</a:t>
            </a:r>
            <a:r>
              <a:rPr lang="en-US" altLang="zh-CN" sz="1800" b="1" dirty="0" err="1">
                <a:solidFill>
                  <a:srgbClr val="FFFF00"/>
                </a:solidFill>
                <a:latin typeface="Times New Roman" panose="02020603050405020304" pitchFamily="18" charset="0"/>
                <a:ea typeface="微软雅黑" panose="020B0503020204020204" pitchFamily="34" charset="-122"/>
              </a:rPr>
              <a:t>教育培训</a:t>
            </a:r>
            <a:r>
              <a:rPr lang="zh-CN" altLang="zh-CN" sz="1800" b="1" dirty="0">
                <a:solidFill>
                  <a:srgbClr val="FFFF00"/>
                </a:solidFill>
                <a:latin typeface="Times New Roman" panose="02020603050405020304" pitchFamily="18" charset="0"/>
                <a:ea typeface="微软雅黑" panose="020B0503020204020204" pitchFamily="34" charset="-122"/>
              </a:rPr>
              <a:t>责任</a:t>
            </a:r>
            <a:endParaRPr lang="en-US" altLang="zh-CN" sz="1800" b="1" dirty="0">
              <a:solidFill>
                <a:srgbClr val="FFFF00"/>
              </a:solidFill>
              <a:latin typeface="Times New Roman" panose="02020603050405020304" pitchFamily="18" charset="0"/>
              <a:ea typeface="微软雅黑" panose="020B0503020204020204" pitchFamily="34" charset="-122"/>
            </a:endParaRPr>
          </a:p>
        </p:txBody>
      </p:sp>
      <p:sp>
        <p:nvSpPr>
          <p:cNvPr id="66" name="矩形 65"/>
          <p:cNvSpPr/>
          <p:nvPr/>
        </p:nvSpPr>
        <p:spPr>
          <a:xfrm>
            <a:off x="3431683" y="2124342"/>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800" b="1" dirty="0">
                <a:solidFill>
                  <a:srgbClr val="FFFF00"/>
                </a:solidFill>
                <a:latin typeface="Times New Roman" panose="02020603050405020304" pitchFamily="18" charset="0"/>
                <a:ea typeface="微软雅黑" panose="020B0503020204020204" pitchFamily="34" charset="-122"/>
              </a:rPr>
              <a:t>六、安全管理责任</a:t>
            </a:r>
          </a:p>
        </p:txBody>
      </p:sp>
      <p:sp>
        <p:nvSpPr>
          <p:cNvPr id="67" name="矩形 66"/>
          <p:cNvSpPr/>
          <p:nvPr/>
        </p:nvSpPr>
        <p:spPr>
          <a:xfrm>
            <a:off x="3431683" y="3146705"/>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800" b="1" dirty="0">
                <a:solidFill>
                  <a:srgbClr val="FFFF00"/>
                </a:solidFill>
                <a:latin typeface="Times New Roman" panose="02020603050405020304" pitchFamily="18" charset="0"/>
                <a:ea typeface="微软雅黑" panose="020B0503020204020204" pitchFamily="34" charset="-122"/>
              </a:rPr>
              <a:t>七、事故报告和应急救援的责任</a:t>
            </a:r>
          </a:p>
        </p:txBody>
      </p:sp>
      <p:sp>
        <p:nvSpPr>
          <p:cNvPr id="19" name="矩形: 圆角 4"/>
          <p:cNvSpPr/>
          <p:nvPr/>
        </p:nvSpPr>
        <p:spPr>
          <a:xfrm>
            <a:off x="577766" y="2020569"/>
            <a:ext cx="1731813" cy="1696022"/>
          </a:xfrm>
          <a:prstGeom prst="roundRect">
            <a:avLst/>
          </a:prstGeom>
          <a:solidFill>
            <a:schemeClr val="accent1"/>
          </a:solidFill>
          <a:ln w="127000">
            <a:solidFill>
              <a:schemeClr val="accent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60"/>
          </a:p>
        </p:txBody>
      </p:sp>
      <p:sp>
        <p:nvSpPr>
          <p:cNvPr id="20" name="矩形 19"/>
          <p:cNvSpPr/>
          <p:nvPr/>
        </p:nvSpPr>
        <p:spPr>
          <a:xfrm>
            <a:off x="651101" y="2297579"/>
            <a:ext cx="1585142" cy="1198880"/>
          </a:xfrm>
          <a:prstGeom prst="rect">
            <a:avLst/>
          </a:prstGeom>
        </p:spPr>
        <p:txBody>
          <a:bodyPr wrap="square">
            <a:spAutoFit/>
          </a:bodyPr>
          <a:lstStyle/>
          <a:p>
            <a:pPr algn="ctr"/>
            <a:r>
              <a:rPr lang="zh-CN" altLang="en-US" sz="2400" b="1" dirty="0">
                <a:solidFill>
                  <a:srgbClr val="FFFF00"/>
                </a:solidFill>
                <a:latin typeface="Times New Roman" panose="02020603050405020304" pitchFamily="18" charset="0"/>
                <a:ea typeface="微软雅黑" panose="020B0503020204020204" pitchFamily="34" charset="-122"/>
              </a:rPr>
              <a:t>企业安全生产八大主体责任</a:t>
            </a:r>
          </a:p>
        </p:txBody>
      </p:sp>
      <p:cxnSp>
        <p:nvCxnSpPr>
          <p:cNvPr id="21" name="直接箭头连接符 20"/>
          <p:cNvCxnSpPr/>
          <p:nvPr/>
        </p:nvCxnSpPr>
        <p:spPr>
          <a:xfrm>
            <a:off x="3038980" y="4128743"/>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sp>
        <p:nvSpPr>
          <p:cNvPr id="22" name="矩形 21"/>
          <p:cNvSpPr/>
          <p:nvPr/>
        </p:nvSpPr>
        <p:spPr>
          <a:xfrm>
            <a:off x="3360078" y="4302494"/>
            <a:ext cx="5431497" cy="600164"/>
          </a:xfrm>
          <a:prstGeom prst="rect">
            <a:avLst/>
          </a:prstGeom>
        </p:spPr>
        <p:txBody>
          <a:bodyPr wrap="square">
            <a:spAutoFit/>
          </a:bodyPr>
          <a:lstStyle/>
          <a:p>
            <a:r>
              <a:rPr lang="zh-CN" altLang="en-US" sz="1100"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rPr>
              <a:t>法律、法规、规章规定的其他安全生气责任。“安”者，安定和谐也。家之安、則户纳千祥；国之安，則国运昌盛；字之安，則万物和谐。充分认识落实企业安全生产主体责任的重要意义并采取切实有效的措施，是提高企业本质安全度的必由之路！</a:t>
            </a:r>
          </a:p>
        </p:txBody>
      </p:sp>
      <p:sp>
        <p:nvSpPr>
          <p:cNvPr id="23" name="椭圆 22"/>
          <p:cNvSpPr/>
          <p:nvPr/>
        </p:nvSpPr>
        <p:spPr>
          <a:xfrm>
            <a:off x="2742181" y="3911279"/>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8</a:t>
            </a:r>
            <a:endParaRPr lang="zh-CN" altLang="en-US" sz="1600" b="1" dirty="0">
              <a:solidFill>
                <a:srgbClr val="FFFF00"/>
              </a:solidFill>
            </a:endParaRPr>
          </a:p>
        </p:txBody>
      </p:sp>
      <p:sp>
        <p:nvSpPr>
          <p:cNvPr id="24" name="矩形 23"/>
          <p:cNvSpPr/>
          <p:nvPr/>
        </p:nvSpPr>
        <p:spPr>
          <a:xfrm>
            <a:off x="3431683" y="3873182"/>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800" b="1" dirty="0">
                <a:solidFill>
                  <a:srgbClr val="FFFF00"/>
                </a:solidFill>
                <a:latin typeface="Times New Roman" panose="02020603050405020304" pitchFamily="18" charset="0"/>
                <a:ea typeface="微软雅黑" panose="020B0503020204020204" pitchFamily="34" charset="-122"/>
              </a:rPr>
              <a:t>八、其他安全生产责任</a:t>
            </a:r>
          </a:p>
        </p:txBody>
      </p:sp>
      <p:sp>
        <p:nvSpPr>
          <p:cNvPr id="25" name="文本框 24"/>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企业安全生产八大主体责任</a:t>
            </a:r>
          </a:p>
        </p:txBody>
      </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900" fill="hold"/>
                                        <p:tgtEl>
                                          <p:spTgt spid="19"/>
                                        </p:tgtEl>
                                        <p:attrNameLst>
                                          <p:attrName>ppt_y</p:attrName>
                                        </p:attrNameLst>
                                      </p:cBhvr>
                                      <p:tavLst>
                                        <p:tav tm="0">
                                          <p:val>
                                            <p:strVal val="#ppt_y+1"/>
                                          </p:val>
                                        </p:tav>
                                        <p:tav tm="100000">
                                          <p:val>
                                            <p:strVal val="#ppt_y-.03"/>
                                          </p:val>
                                        </p:tav>
                                      </p:tavLst>
                                    </p:anim>
                                    <p:anim calcmode="lin" valueType="num">
                                      <p:cBhvr>
                                        <p:cTn id="14" dur="1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wipe(up)">
                                      <p:cBhvr>
                                        <p:cTn id="24" dur="1000"/>
                                        <p:tgtEl>
                                          <p:spTgt spid="58"/>
                                        </p:tgtEl>
                                      </p:cBhvr>
                                    </p:animEffect>
                                  </p:childTnLst>
                                </p:cTn>
                              </p:par>
                            </p:childTnLst>
                          </p:cTn>
                        </p:par>
                        <p:par>
                          <p:cTn id="25" fill="hold">
                            <p:stCondLst>
                              <p:cond delay="3000"/>
                            </p:stCondLst>
                            <p:childTnLst>
                              <p:par>
                                <p:cTn id="26" presetID="49" presetClass="entr" presetSubtype="0" decel="100000"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1000" fill="hold"/>
                                        <p:tgtEl>
                                          <p:spTgt spid="59"/>
                                        </p:tgtEl>
                                        <p:attrNameLst>
                                          <p:attrName>ppt_w</p:attrName>
                                        </p:attrNameLst>
                                      </p:cBhvr>
                                      <p:tavLst>
                                        <p:tav tm="0">
                                          <p:val>
                                            <p:fltVal val="0"/>
                                          </p:val>
                                        </p:tav>
                                        <p:tav tm="100000">
                                          <p:val>
                                            <p:strVal val="#ppt_w"/>
                                          </p:val>
                                        </p:tav>
                                      </p:tavLst>
                                    </p:anim>
                                    <p:anim calcmode="lin" valueType="num">
                                      <p:cBhvr>
                                        <p:cTn id="29" dur="1000" fill="hold"/>
                                        <p:tgtEl>
                                          <p:spTgt spid="59"/>
                                        </p:tgtEl>
                                        <p:attrNameLst>
                                          <p:attrName>ppt_h</p:attrName>
                                        </p:attrNameLst>
                                      </p:cBhvr>
                                      <p:tavLst>
                                        <p:tav tm="0">
                                          <p:val>
                                            <p:fltVal val="0"/>
                                          </p:val>
                                        </p:tav>
                                        <p:tav tm="100000">
                                          <p:val>
                                            <p:strVal val="#ppt_h"/>
                                          </p:val>
                                        </p:tav>
                                      </p:tavLst>
                                    </p:anim>
                                    <p:anim calcmode="lin" valueType="num">
                                      <p:cBhvr>
                                        <p:cTn id="30" dur="1000" fill="hold"/>
                                        <p:tgtEl>
                                          <p:spTgt spid="59"/>
                                        </p:tgtEl>
                                        <p:attrNameLst>
                                          <p:attrName>style.rotation</p:attrName>
                                        </p:attrNameLst>
                                      </p:cBhvr>
                                      <p:tavLst>
                                        <p:tav tm="0">
                                          <p:val>
                                            <p:fltVal val="360"/>
                                          </p:val>
                                        </p:tav>
                                        <p:tav tm="100000">
                                          <p:val>
                                            <p:fltVal val="0"/>
                                          </p:val>
                                        </p:tav>
                                      </p:tavLst>
                                    </p:anim>
                                    <p:animEffect transition="in" filter="fade">
                                      <p:cBhvr>
                                        <p:cTn id="31" dur="1000"/>
                                        <p:tgtEl>
                                          <p:spTgt spid="59"/>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left)">
                                      <p:cBhvr>
                                        <p:cTn id="35" dur="750"/>
                                        <p:tgtEl>
                                          <p:spTgt spid="62"/>
                                        </p:tgtEl>
                                      </p:cBhvr>
                                    </p:animEffect>
                                  </p:childTnLst>
                                </p:cTn>
                              </p:par>
                            </p:childTnLst>
                          </p:cTn>
                        </p:par>
                        <p:par>
                          <p:cTn id="36" fill="hold">
                            <p:stCondLst>
                              <p:cond delay="5000"/>
                            </p:stCondLst>
                            <p:childTnLst>
                              <p:par>
                                <p:cTn id="37" presetID="22" presetClass="entr" presetSubtype="8" fill="hold" grpId="0"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wipe(left)">
                                      <p:cBhvr>
                                        <p:cTn id="39" dur="1000"/>
                                        <p:tgtEl>
                                          <p:spTgt spid="65"/>
                                        </p:tgtEl>
                                      </p:cBhvr>
                                    </p:animEffect>
                                  </p:childTnLst>
                                </p:cTn>
                              </p:par>
                            </p:childTnLst>
                          </p:cTn>
                        </p:par>
                        <p:par>
                          <p:cTn id="40" fill="hold">
                            <p:stCondLst>
                              <p:cond delay="6000"/>
                            </p:stCondLst>
                            <p:childTnLst>
                              <p:par>
                                <p:cTn id="41" presetID="31" presetClass="entr" presetSubtype="0" fill="hold" grpId="0" nodeType="afterEffect">
                                  <p:stCondLst>
                                    <p:cond delay="0"/>
                                  </p:stCondLst>
                                  <p:iterate type="lt">
                                    <p:tmPct val="490"/>
                                  </p:iterate>
                                  <p:childTnLst>
                                    <p:set>
                                      <p:cBhvr>
                                        <p:cTn id="42" dur="1" fill="hold">
                                          <p:stCondLst>
                                            <p:cond delay="0"/>
                                          </p:stCondLst>
                                        </p:cTn>
                                        <p:tgtEl>
                                          <p:spTgt spid="51"/>
                                        </p:tgtEl>
                                        <p:attrNameLst>
                                          <p:attrName>style.visibility</p:attrName>
                                        </p:attrNameLst>
                                      </p:cBhvr>
                                      <p:to>
                                        <p:strVal val="visible"/>
                                      </p:to>
                                    </p:set>
                                    <p:anim calcmode="lin" valueType="num">
                                      <p:cBhvr>
                                        <p:cTn id="43" dur="750" fill="hold"/>
                                        <p:tgtEl>
                                          <p:spTgt spid="51"/>
                                        </p:tgtEl>
                                        <p:attrNameLst>
                                          <p:attrName>ppt_w</p:attrName>
                                        </p:attrNameLst>
                                      </p:cBhvr>
                                      <p:tavLst>
                                        <p:tav tm="0">
                                          <p:val>
                                            <p:fltVal val="0"/>
                                          </p:val>
                                        </p:tav>
                                        <p:tav tm="100000">
                                          <p:val>
                                            <p:strVal val="#ppt_w"/>
                                          </p:val>
                                        </p:tav>
                                      </p:tavLst>
                                    </p:anim>
                                    <p:anim calcmode="lin" valueType="num">
                                      <p:cBhvr>
                                        <p:cTn id="44" dur="750" fill="hold"/>
                                        <p:tgtEl>
                                          <p:spTgt spid="51"/>
                                        </p:tgtEl>
                                        <p:attrNameLst>
                                          <p:attrName>ppt_h</p:attrName>
                                        </p:attrNameLst>
                                      </p:cBhvr>
                                      <p:tavLst>
                                        <p:tav tm="0">
                                          <p:val>
                                            <p:fltVal val="0"/>
                                          </p:val>
                                        </p:tav>
                                        <p:tav tm="100000">
                                          <p:val>
                                            <p:strVal val="#ppt_h"/>
                                          </p:val>
                                        </p:tav>
                                      </p:tavLst>
                                    </p:anim>
                                    <p:anim calcmode="lin" valueType="num">
                                      <p:cBhvr>
                                        <p:cTn id="45" dur="750" fill="hold"/>
                                        <p:tgtEl>
                                          <p:spTgt spid="51"/>
                                        </p:tgtEl>
                                        <p:attrNameLst>
                                          <p:attrName>style.rotation</p:attrName>
                                        </p:attrNameLst>
                                      </p:cBhvr>
                                      <p:tavLst>
                                        <p:tav tm="0">
                                          <p:val>
                                            <p:fltVal val="90"/>
                                          </p:val>
                                        </p:tav>
                                        <p:tav tm="100000">
                                          <p:val>
                                            <p:fltVal val="0"/>
                                          </p:val>
                                        </p:tav>
                                      </p:tavLst>
                                    </p:anim>
                                    <p:animEffect transition="in" filter="fade">
                                      <p:cBhvr>
                                        <p:cTn id="46" dur="750"/>
                                        <p:tgtEl>
                                          <p:spTgt spid="51"/>
                                        </p:tgtEl>
                                      </p:cBhvr>
                                    </p:animEffect>
                                  </p:childTnLst>
                                </p:cTn>
                              </p:par>
                            </p:childTnLst>
                          </p:cTn>
                        </p:par>
                        <p:par>
                          <p:cTn id="47" fill="hold">
                            <p:stCondLst>
                              <p:cond delay="6610"/>
                            </p:stCondLst>
                            <p:childTnLst>
                              <p:par>
                                <p:cTn id="48" presetID="49" presetClass="entr" presetSubtype="0" decel="100000" fill="hold" grpId="0" nodeType="afterEffect">
                                  <p:stCondLst>
                                    <p:cond delay="0"/>
                                  </p:stCondLst>
                                  <p:childTnLst>
                                    <p:set>
                                      <p:cBhvr>
                                        <p:cTn id="49" dur="1" fill="hold">
                                          <p:stCondLst>
                                            <p:cond delay="0"/>
                                          </p:stCondLst>
                                        </p:cTn>
                                        <p:tgtEl>
                                          <p:spTgt spid="60"/>
                                        </p:tgtEl>
                                        <p:attrNameLst>
                                          <p:attrName>style.visibility</p:attrName>
                                        </p:attrNameLst>
                                      </p:cBhvr>
                                      <p:to>
                                        <p:strVal val="visible"/>
                                      </p:to>
                                    </p:set>
                                    <p:anim calcmode="lin" valueType="num">
                                      <p:cBhvr>
                                        <p:cTn id="50" dur="1000" fill="hold"/>
                                        <p:tgtEl>
                                          <p:spTgt spid="60"/>
                                        </p:tgtEl>
                                        <p:attrNameLst>
                                          <p:attrName>ppt_w</p:attrName>
                                        </p:attrNameLst>
                                      </p:cBhvr>
                                      <p:tavLst>
                                        <p:tav tm="0">
                                          <p:val>
                                            <p:fltVal val="0"/>
                                          </p:val>
                                        </p:tav>
                                        <p:tav tm="100000">
                                          <p:val>
                                            <p:strVal val="#ppt_w"/>
                                          </p:val>
                                        </p:tav>
                                      </p:tavLst>
                                    </p:anim>
                                    <p:anim calcmode="lin" valueType="num">
                                      <p:cBhvr>
                                        <p:cTn id="51" dur="1000" fill="hold"/>
                                        <p:tgtEl>
                                          <p:spTgt spid="60"/>
                                        </p:tgtEl>
                                        <p:attrNameLst>
                                          <p:attrName>ppt_h</p:attrName>
                                        </p:attrNameLst>
                                      </p:cBhvr>
                                      <p:tavLst>
                                        <p:tav tm="0">
                                          <p:val>
                                            <p:fltVal val="0"/>
                                          </p:val>
                                        </p:tav>
                                        <p:tav tm="100000">
                                          <p:val>
                                            <p:strVal val="#ppt_h"/>
                                          </p:val>
                                        </p:tav>
                                      </p:tavLst>
                                    </p:anim>
                                    <p:anim calcmode="lin" valueType="num">
                                      <p:cBhvr>
                                        <p:cTn id="52" dur="1000" fill="hold"/>
                                        <p:tgtEl>
                                          <p:spTgt spid="60"/>
                                        </p:tgtEl>
                                        <p:attrNameLst>
                                          <p:attrName>style.rotation</p:attrName>
                                        </p:attrNameLst>
                                      </p:cBhvr>
                                      <p:tavLst>
                                        <p:tav tm="0">
                                          <p:val>
                                            <p:fltVal val="360"/>
                                          </p:val>
                                        </p:tav>
                                        <p:tav tm="100000">
                                          <p:val>
                                            <p:fltVal val="0"/>
                                          </p:val>
                                        </p:tav>
                                      </p:tavLst>
                                    </p:anim>
                                    <p:animEffect transition="in" filter="fade">
                                      <p:cBhvr>
                                        <p:cTn id="53" dur="1000"/>
                                        <p:tgtEl>
                                          <p:spTgt spid="60"/>
                                        </p:tgtEl>
                                      </p:cBhvr>
                                    </p:animEffect>
                                  </p:childTnLst>
                                </p:cTn>
                              </p:par>
                            </p:childTnLst>
                          </p:cTn>
                        </p:par>
                        <p:par>
                          <p:cTn id="54" fill="hold">
                            <p:stCondLst>
                              <p:cond delay="7610"/>
                            </p:stCondLst>
                            <p:childTnLst>
                              <p:par>
                                <p:cTn id="55" presetID="22" presetClass="entr" presetSubtype="8"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left)">
                                      <p:cBhvr>
                                        <p:cTn id="57" dur="750"/>
                                        <p:tgtEl>
                                          <p:spTgt spid="63"/>
                                        </p:tgtEl>
                                      </p:cBhvr>
                                    </p:animEffect>
                                  </p:childTnLst>
                                </p:cTn>
                              </p:par>
                            </p:childTnLst>
                          </p:cTn>
                        </p:par>
                        <p:par>
                          <p:cTn id="58" fill="hold">
                            <p:stCondLst>
                              <p:cond delay="8610"/>
                            </p:stCondLst>
                            <p:childTnLst>
                              <p:par>
                                <p:cTn id="59" presetID="22" presetClass="entr" presetSubtype="8" fill="hold" grpId="0" nodeType="after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wipe(left)">
                                      <p:cBhvr>
                                        <p:cTn id="61" dur="1000"/>
                                        <p:tgtEl>
                                          <p:spTgt spid="66"/>
                                        </p:tgtEl>
                                      </p:cBhvr>
                                    </p:animEffect>
                                  </p:childTnLst>
                                </p:cTn>
                              </p:par>
                            </p:childTnLst>
                          </p:cTn>
                        </p:par>
                        <p:par>
                          <p:cTn id="62" fill="hold">
                            <p:stCondLst>
                              <p:cond delay="9610"/>
                            </p:stCondLst>
                            <p:childTnLst>
                              <p:par>
                                <p:cTn id="63" presetID="42" presetClass="entr" presetSubtype="0" fill="hold" grpId="0" nodeType="after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1000"/>
                                        <p:tgtEl>
                                          <p:spTgt spid="52"/>
                                        </p:tgtEl>
                                      </p:cBhvr>
                                    </p:animEffect>
                                    <p:anim calcmode="lin" valueType="num">
                                      <p:cBhvr>
                                        <p:cTn id="66" dur="1000" fill="hold"/>
                                        <p:tgtEl>
                                          <p:spTgt spid="52"/>
                                        </p:tgtEl>
                                        <p:attrNameLst>
                                          <p:attrName>ppt_x</p:attrName>
                                        </p:attrNameLst>
                                      </p:cBhvr>
                                      <p:tavLst>
                                        <p:tav tm="0">
                                          <p:val>
                                            <p:strVal val="#ppt_x"/>
                                          </p:val>
                                        </p:tav>
                                        <p:tav tm="100000">
                                          <p:val>
                                            <p:strVal val="#ppt_x"/>
                                          </p:val>
                                        </p:tav>
                                      </p:tavLst>
                                    </p:anim>
                                    <p:anim calcmode="lin" valueType="num">
                                      <p:cBhvr>
                                        <p:cTn id="67" dur="1000" fill="hold"/>
                                        <p:tgtEl>
                                          <p:spTgt spid="52"/>
                                        </p:tgtEl>
                                        <p:attrNameLst>
                                          <p:attrName>ppt_y</p:attrName>
                                        </p:attrNameLst>
                                      </p:cBhvr>
                                      <p:tavLst>
                                        <p:tav tm="0">
                                          <p:val>
                                            <p:strVal val="#ppt_y+.1"/>
                                          </p:val>
                                        </p:tav>
                                        <p:tav tm="100000">
                                          <p:val>
                                            <p:strVal val="#ppt_y"/>
                                          </p:val>
                                        </p:tav>
                                      </p:tavLst>
                                    </p:anim>
                                  </p:childTnLst>
                                </p:cTn>
                              </p:par>
                            </p:childTnLst>
                          </p:cTn>
                        </p:par>
                        <p:par>
                          <p:cTn id="68" fill="hold">
                            <p:stCondLst>
                              <p:cond delay="10610"/>
                            </p:stCondLst>
                            <p:childTnLst>
                              <p:par>
                                <p:cTn id="69" presetID="49" presetClass="entr" presetSubtype="0" decel="100000" fill="hold" grpId="0" nodeType="afterEffect">
                                  <p:stCondLst>
                                    <p:cond delay="0"/>
                                  </p:stCondLst>
                                  <p:childTnLst>
                                    <p:set>
                                      <p:cBhvr>
                                        <p:cTn id="70" dur="1" fill="hold">
                                          <p:stCondLst>
                                            <p:cond delay="0"/>
                                          </p:stCondLst>
                                        </p:cTn>
                                        <p:tgtEl>
                                          <p:spTgt spid="61"/>
                                        </p:tgtEl>
                                        <p:attrNameLst>
                                          <p:attrName>style.visibility</p:attrName>
                                        </p:attrNameLst>
                                      </p:cBhvr>
                                      <p:to>
                                        <p:strVal val="visible"/>
                                      </p:to>
                                    </p:set>
                                    <p:anim calcmode="lin" valueType="num">
                                      <p:cBhvr>
                                        <p:cTn id="71" dur="1000" fill="hold"/>
                                        <p:tgtEl>
                                          <p:spTgt spid="61"/>
                                        </p:tgtEl>
                                        <p:attrNameLst>
                                          <p:attrName>ppt_w</p:attrName>
                                        </p:attrNameLst>
                                      </p:cBhvr>
                                      <p:tavLst>
                                        <p:tav tm="0">
                                          <p:val>
                                            <p:fltVal val="0"/>
                                          </p:val>
                                        </p:tav>
                                        <p:tav tm="100000">
                                          <p:val>
                                            <p:strVal val="#ppt_w"/>
                                          </p:val>
                                        </p:tav>
                                      </p:tavLst>
                                    </p:anim>
                                    <p:anim calcmode="lin" valueType="num">
                                      <p:cBhvr>
                                        <p:cTn id="72" dur="1000" fill="hold"/>
                                        <p:tgtEl>
                                          <p:spTgt spid="61"/>
                                        </p:tgtEl>
                                        <p:attrNameLst>
                                          <p:attrName>ppt_h</p:attrName>
                                        </p:attrNameLst>
                                      </p:cBhvr>
                                      <p:tavLst>
                                        <p:tav tm="0">
                                          <p:val>
                                            <p:fltVal val="0"/>
                                          </p:val>
                                        </p:tav>
                                        <p:tav tm="100000">
                                          <p:val>
                                            <p:strVal val="#ppt_h"/>
                                          </p:val>
                                        </p:tav>
                                      </p:tavLst>
                                    </p:anim>
                                    <p:anim calcmode="lin" valueType="num">
                                      <p:cBhvr>
                                        <p:cTn id="73" dur="1000" fill="hold"/>
                                        <p:tgtEl>
                                          <p:spTgt spid="61"/>
                                        </p:tgtEl>
                                        <p:attrNameLst>
                                          <p:attrName>style.rotation</p:attrName>
                                        </p:attrNameLst>
                                      </p:cBhvr>
                                      <p:tavLst>
                                        <p:tav tm="0">
                                          <p:val>
                                            <p:fltVal val="360"/>
                                          </p:val>
                                        </p:tav>
                                        <p:tav tm="100000">
                                          <p:val>
                                            <p:fltVal val="0"/>
                                          </p:val>
                                        </p:tav>
                                      </p:tavLst>
                                    </p:anim>
                                    <p:animEffect transition="in" filter="fade">
                                      <p:cBhvr>
                                        <p:cTn id="74" dur="1000"/>
                                        <p:tgtEl>
                                          <p:spTgt spid="61"/>
                                        </p:tgtEl>
                                      </p:cBhvr>
                                    </p:animEffect>
                                  </p:childTnLst>
                                </p:cTn>
                              </p:par>
                            </p:childTnLst>
                          </p:cTn>
                        </p:par>
                        <p:par>
                          <p:cTn id="75" fill="hold">
                            <p:stCondLst>
                              <p:cond delay="11610"/>
                            </p:stCondLst>
                            <p:childTnLst>
                              <p:par>
                                <p:cTn id="76" presetID="22" presetClass="entr" presetSubtype="8" fill="hold" nodeType="after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wipe(left)">
                                      <p:cBhvr>
                                        <p:cTn id="78" dur="750"/>
                                        <p:tgtEl>
                                          <p:spTgt spid="64"/>
                                        </p:tgtEl>
                                      </p:cBhvr>
                                    </p:animEffect>
                                  </p:childTnLst>
                                </p:cTn>
                              </p:par>
                            </p:childTnLst>
                          </p:cTn>
                        </p:par>
                        <p:par>
                          <p:cTn id="79" fill="hold">
                            <p:stCondLst>
                              <p:cond delay="12610"/>
                            </p:stCondLst>
                            <p:childTnLst>
                              <p:par>
                                <p:cTn id="80" presetID="22" presetClass="entr" presetSubtype="8" fill="hold" grpId="0" nodeType="after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wipe(left)">
                                      <p:cBhvr>
                                        <p:cTn id="82" dur="1000"/>
                                        <p:tgtEl>
                                          <p:spTgt spid="67"/>
                                        </p:tgtEl>
                                      </p:cBhvr>
                                    </p:animEffect>
                                  </p:childTnLst>
                                </p:cTn>
                              </p:par>
                            </p:childTnLst>
                          </p:cTn>
                        </p:par>
                        <p:par>
                          <p:cTn id="83" fill="hold">
                            <p:stCondLst>
                              <p:cond delay="13610"/>
                            </p:stCondLst>
                            <p:childTnLst>
                              <p:par>
                                <p:cTn id="84" presetID="42" presetClass="entr" presetSubtype="0" fill="hold" grpId="0" nodeType="after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fade">
                                      <p:cBhvr>
                                        <p:cTn id="86" dur="1000"/>
                                        <p:tgtEl>
                                          <p:spTgt spid="53"/>
                                        </p:tgtEl>
                                      </p:cBhvr>
                                    </p:animEffect>
                                    <p:anim calcmode="lin" valueType="num">
                                      <p:cBhvr>
                                        <p:cTn id="87" dur="1000" fill="hold"/>
                                        <p:tgtEl>
                                          <p:spTgt spid="53"/>
                                        </p:tgtEl>
                                        <p:attrNameLst>
                                          <p:attrName>ppt_x</p:attrName>
                                        </p:attrNameLst>
                                      </p:cBhvr>
                                      <p:tavLst>
                                        <p:tav tm="0">
                                          <p:val>
                                            <p:strVal val="#ppt_x"/>
                                          </p:val>
                                        </p:tav>
                                        <p:tav tm="100000">
                                          <p:val>
                                            <p:strVal val="#ppt_x"/>
                                          </p:val>
                                        </p:tav>
                                      </p:tavLst>
                                    </p:anim>
                                    <p:anim calcmode="lin" valueType="num">
                                      <p:cBhvr>
                                        <p:cTn id="88" dur="1000" fill="hold"/>
                                        <p:tgtEl>
                                          <p:spTgt spid="53"/>
                                        </p:tgtEl>
                                        <p:attrNameLst>
                                          <p:attrName>ppt_y</p:attrName>
                                        </p:attrNameLst>
                                      </p:cBhvr>
                                      <p:tavLst>
                                        <p:tav tm="0">
                                          <p:val>
                                            <p:strVal val="#ppt_y+.1"/>
                                          </p:val>
                                        </p:tav>
                                        <p:tav tm="100000">
                                          <p:val>
                                            <p:strVal val="#ppt_y"/>
                                          </p:val>
                                        </p:tav>
                                      </p:tavLst>
                                    </p:anim>
                                  </p:childTnLst>
                                </p:cTn>
                              </p:par>
                            </p:childTnLst>
                          </p:cTn>
                        </p:par>
                        <p:par>
                          <p:cTn id="89" fill="hold">
                            <p:stCondLst>
                              <p:cond delay="14610"/>
                            </p:stCondLst>
                            <p:childTnLst>
                              <p:par>
                                <p:cTn id="90" presetID="49" presetClass="entr" presetSubtype="0" decel="100000" fill="hold" grpId="0" nodeType="afterEffect">
                                  <p:stCondLst>
                                    <p:cond delay="0"/>
                                  </p:stCondLst>
                                  <p:childTnLst>
                                    <p:set>
                                      <p:cBhvr>
                                        <p:cTn id="91" dur="1" fill="hold">
                                          <p:stCondLst>
                                            <p:cond delay="0"/>
                                          </p:stCondLst>
                                        </p:cTn>
                                        <p:tgtEl>
                                          <p:spTgt spid="23"/>
                                        </p:tgtEl>
                                        <p:attrNameLst>
                                          <p:attrName>style.visibility</p:attrName>
                                        </p:attrNameLst>
                                      </p:cBhvr>
                                      <p:to>
                                        <p:strVal val="visible"/>
                                      </p:to>
                                    </p:set>
                                    <p:anim calcmode="lin" valueType="num">
                                      <p:cBhvr>
                                        <p:cTn id="92" dur="1000" fill="hold"/>
                                        <p:tgtEl>
                                          <p:spTgt spid="23"/>
                                        </p:tgtEl>
                                        <p:attrNameLst>
                                          <p:attrName>ppt_w</p:attrName>
                                        </p:attrNameLst>
                                      </p:cBhvr>
                                      <p:tavLst>
                                        <p:tav tm="0">
                                          <p:val>
                                            <p:fltVal val="0"/>
                                          </p:val>
                                        </p:tav>
                                        <p:tav tm="100000">
                                          <p:val>
                                            <p:strVal val="#ppt_w"/>
                                          </p:val>
                                        </p:tav>
                                      </p:tavLst>
                                    </p:anim>
                                    <p:anim calcmode="lin" valueType="num">
                                      <p:cBhvr>
                                        <p:cTn id="93" dur="1000" fill="hold"/>
                                        <p:tgtEl>
                                          <p:spTgt spid="23"/>
                                        </p:tgtEl>
                                        <p:attrNameLst>
                                          <p:attrName>ppt_h</p:attrName>
                                        </p:attrNameLst>
                                      </p:cBhvr>
                                      <p:tavLst>
                                        <p:tav tm="0">
                                          <p:val>
                                            <p:fltVal val="0"/>
                                          </p:val>
                                        </p:tav>
                                        <p:tav tm="100000">
                                          <p:val>
                                            <p:strVal val="#ppt_h"/>
                                          </p:val>
                                        </p:tav>
                                      </p:tavLst>
                                    </p:anim>
                                    <p:anim calcmode="lin" valueType="num">
                                      <p:cBhvr>
                                        <p:cTn id="94" dur="1000" fill="hold"/>
                                        <p:tgtEl>
                                          <p:spTgt spid="23"/>
                                        </p:tgtEl>
                                        <p:attrNameLst>
                                          <p:attrName>style.rotation</p:attrName>
                                        </p:attrNameLst>
                                      </p:cBhvr>
                                      <p:tavLst>
                                        <p:tav tm="0">
                                          <p:val>
                                            <p:fltVal val="360"/>
                                          </p:val>
                                        </p:tav>
                                        <p:tav tm="100000">
                                          <p:val>
                                            <p:fltVal val="0"/>
                                          </p:val>
                                        </p:tav>
                                      </p:tavLst>
                                    </p:anim>
                                    <p:animEffect transition="in" filter="fade">
                                      <p:cBhvr>
                                        <p:cTn id="95" dur="1000"/>
                                        <p:tgtEl>
                                          <p:spTgt spid="23"/>
                                        </p:tgtEl>
                                      </p:cBhvr>
                                    </p:animEffect>
                                  </p:childTnLst>
                                </p:cTn>
                              </p:par>
                            </p:childTnLst>
                          </p:cTn>
                        </p:par>
                        <p:par>
                          <p:cTn id="96" fill="hold">
                            <p:stCondLst>
                              <p:cond delay="15610"/>
                            </p:stCondLst>
                            <p:childTnLst>
                              <p:par>
                                <p:cTn id="97" presetID="22" presetClass="entr" presetSubtype="8" fill="hold" nodeType="afterEffect">
                                  <p:stCondLst>
                                    <p:cond delay="0"/>
                                  </p:stCondLst>
                                  <p:childTnLst>
                                    <p:set>
                                      <p:cBhvr>
                                        <p:cTn id="98" dur="1" fill="hold">
                                          <p:stCondLst>
                                            <p:cond delay="0"/>
                                          </p:stCondLst>
                                        </p:cTn>
                                        <p:tgtEl>
                                          <p:spTgt spid="21"/>
                                        </p:tgtEl>
                                        <p:attrNameLst>
                                          <p:attrName>style.visibility</p:attrName>
                                        </p:attrNameLst>
                                      </p:cBhvr>
                                      <p:to>
                                        <p:strVal val="visible"/>
                                      </p:to>
                                    </p:set>
                                    <p:animEffect transition="in" filter="wipe(left)">
                                      <p:cBhvr>
                                        <p:cTn id="99" dur="750"/>
                                        <p:tgtEl>
                                          <p:spTgt spid="21"/>
                                        </p:tgtEl>
                                      </p:cBhvr>
                                    </p:animEffect>
                                  </p:childTnLst>
                                </p:cTn>
                              </p:par>
                            </p:childTnLst>
                          </p:cTn>
                        </p:par>
                        <p:par>
                          <p:cTn id="100" fill="hold">
                            <p:stCondLst>
                              <p:cond delay="16610"/>
                            </p:stCondLst>
                            <p:childTnLst>
                              <p:par>
                                <p:cTn id="101" presetID="22" presetClass="entr" presetSubtype="8" fill="hold" grpId="0" nodeType="afterEffect">
                                  <p:stCondLst>
                                    <p:cond delay="0"/>
                                  </p:stCondLst>
                                  <p:childTnLst>
                                    <p:set>
                                      <p:cBhvr>
                                        <p:cTn id="102" dur="1" fill="hold">
                                          <p:stCondLst>
                                            <p:cond delay="0"/>
                                          </p:stCondLst>
                                        </p:cTn>
                                        <p:tgtEl>
                                          <p:spTgt spid="24"/>
                                        </p:tgtEl>
                                        <p:attrNameLst>
                                          <p:attrName>style.visibility</p:attrName>
                                        </p:attrNameLst>
                                      </p:cBhvr>
                                      <p:to>
                                        <p:strVal val="visible"/>
                                      </p:to>
                                    </p:set>
                                    <p:animEffect transition="in" filter="wipe(left)">
                                      <p:cBhvr>
                                        <p:cTn id="103" dur="1000"/>
                                        <p:tgtEl>
                                          <p:spTgt spid="24"/>
                                        </p:tgtEl>
                                      </p:cBhvr>
                                    </p:animEffect>
                                  </p:childTnLst>
                                </p:cTn>
                              </p:par>
                            </p:childTnLst>
                          </p:cTn>
                        </p:par>
                        <p:par>
                          <p:cTn id="104" fill="hold">
                            <p:stCondLst>
                              <p:cond delay="17610"/>
                            </p:stCondLst>
                            <p:childTnLst>
                              <p:par>
                                <p:cTn id="105" presetID="42" presetClass="entr" presetSubtype="0" fill="hold" grpId="0" nodeType="afterEffect">
                                  <p:stCondLst>
                                    <p:cond delay="0"/>
                                  </p:stCondLst>
                                  <p:childTnLst>
                                    <p:set>
                                      <p:cBhvr>
                                        <p:cTn id="106" dur="1" fill="hold">
                                          <p:stCondLst>
                                            <p:cond delay="0"/>
                                          </p:stCondLst>
                                        </p:cTn>
                                        <p:tgtEl>
                                          <p:spTgt spid="22"/>
                                        </p:tgtEl>
                                        <p:attrNameLst>
                                          <p:attrName>style.visibility</p:attrName>
                                        </p:attrNameLst>
                                      </p:cBhvr>
                                      <p:to>
                                        <p:strVal val="visible"/>
                                      </p:to>
                                    </p:set>
                                    <p:animEffect transition="in" filter="fade">
                                      <p:cBhvr>
                                        <p:cTn id="107" dur="1000"/>
                                        <p:tgtEl>
                                          <p:spTgt spid="22"/>
                                        </p:tgtEl>
                                      </p:cBhvr>
                                    </p:animEffect>
                                    <p:anim calcmode="lin" valueType="num">
                                      <p:cBhvr>
                                        <p:cTn id="108" dur="1000" fill="hold"/>
                                        <p:tgtEl>
                                          <p:spTgt spid="22"/>
                                        </p:tgtEl>
                                        <p:attrNameLst>
                                          <p:attrName>ppt_x</p:attrName>
                                        </p:attrNameLst>
                                      </p:cBhvr>
                                      <p:tavLst>
                                        <p:tav tm="0">
                                          <p:val>
                                            <p:strVal val="#ppt_x"/>
                                          </p:val>
                                        </p:tav>
                                        <p:tav tm="100000">
                                          <p:val>
                                            <p:strVal val="#ppt_x"/>
                                          </p:val>
                                        </p:tav>
                                      </p:tavLst>
                                    </p:anim>
                                    <p:anim calcmode="lin" valueType="num">
                                      <p:cBhvr>
                                        <p:cTn id="10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9" grpId="0" bldLvl="0" animBg="1"/>
      <p:bldP spid="60" grpId="0" bldLvl="0" animBg="1"/>
      <p:bldP spid="61" grpId="0" bldLvl="0" animBg="1"/>
      <p:bldP spid="65" grpId="0" bldLvl="0" animBg="1"/>
      <p:bldP spid="66" grpId="0" bldLvl="0" animBg="1"/>
      <p:bldP spid="67" grpId="0" bldLvl="0" animBg="1"/>
      <p:bldP spid="19" grpId="0" bldLvl="0" animBg="1"/>
      <p:bldP spid="20" grpId="0"/>
      <p:bldP spid="22" grpId="0"/>
      <p:bldP spid="23" grpId="0" bldLvl="0" animBg="1"/>
      <p:bldP spid="24" grpId="0" bldLvl="0" animBg="1"/>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800330" y="1922338"/>
            <a:ext cx="7543338" cy="100457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10000"/>
              </a:lnSpc>
            </a:pPr>
            <a:r>
              <a:rPr lang="zh-CN" altLang="en-US" sz="5400" b="1"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sym typeface="+mn-lt"/>
              </a:rPr>
              <a:t>安全生产小知识学习</a:t>
            </a:r>
          </a:p>
        </p:txBody>
      </p:sp>
      <p:grpSp>
        <p:nvGrpSpPr>
          <p:cNvPr id="7" name="组合 6"/>
          <p:cNvGrpSpPr/>
          <p:nvPr/>
        </p:nvGrpSpPr>
        <p:grpSpPr>
          <a:xfrm>
            <a:off x="3525552" y="1400807"/>
            <a:ext cx="2092894" cy="413681"/>
            <a:chOff x="4737100" y="3134993"/>
            <a:chExt cx="2476158" cy="413681"/>
          </a:xfrm>
        </p:grpSpPr>
        <p:sp>
          <p:nvSpPr>
            <p:cNvPr id="8" name="圆角矩形 7"/>
            <p:cNvSpPr/>
            <p:nvPr/>
          </p:nvSpPr>
          <p:spPr>
            <a:xfrm>
              <a:off x="4737100" y="3134993"/>
              <a:ext cx="2476158" cy="413681"/>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lstStyle/>
            <a:p>
              <a:endParaRPr lang="zh-CN" altLang="en-US" sz="1100" b="1">
                <a:solidFill>
                  <a:srgbClr val="C42F0B"/>
                </a:solidFill>
                <a:latin typeface="微软雅黑" panose="020B0503020204020204" pitchFamily="34" charset="-122"/>
                <a:ea typeface="微软雅黑" panose="020B0503020204020204" pitchFamily="34" charset="-122"/>
                <a:cs typeface="+mn-ea"/>
                <a:sym typeface="+mn-lt"/>
              </a:endParaRPr>
            </a:p>
          </p:txBody>
        </p:sp>
        <p:sp>
          <p:nvSpPr>
            <p:cNvPr id="9" name="Rectangle 5"/>
            <p:cNvSpPr>
              <a:spLocks noChangeArrowheads="1"/>
            </p:cNvSpPr>
            <p:nvPr/>
          </p:nvSpPr>
          <p:spPr bwMode="auto">
            <a:xfrm>
              <a:off x="5231124" y="3157167"/>
              <a:ext cx="1658838" cy="368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sz="1800" b="1" spc="600" dirty="0">
                  <a:ln cmpd="sng">
                    <a:noFill/>
                    <a:prstDash val="solid"/>
                  </a:ln>
                  <a:solidFill>
                    <a:srgbClr val="FFFF00"/>
                  </a:solidFill>
                  <a:latin typeface="Times New Roman" panose="02020603050405020304" pitchFamily="18" charset="0"/>
                  <a:ea typeface="微软雅黑" panose="020B0503020204020204" pitchFamily="34" charset="-122"/>
                  <a:cs typeface="+mn-ea"/>
                  <a:sym typeface="+mn-lt"/>
                </a:rPr>
                <a:t>第五部分</a:t>
              </a:r>
            </a:p>
          </p:txBody>
        </p:sp>
      </p:grpSp>
      <p:pic>
        <p:nvPicPr>
          <p:cNvPr id="12" name="图片 11"/>
          <p:cNvPicPr>
            <a:picLocks noChangeAspect="1"/>
          </p:cNvPicPr>
          <p:nvPr/>
        </p:nvPicPr>
        <p:blipFill>
          <a:blip r:embed="rId3"/>
          <a:stretch>
            <a:fillRect/>
          </a:stretch>
        </p:blipFill>
        <p:spPr>
          <a:xfrm flipH="1">
            <a:off x="2267537" y="3691526"/>
            <a:ext cx="6072483" cy="1266490"/>
          </a:xfrm>
          <a:prstGeom prst="rect">
            <a:avLst/>
          </a:prstGeom>
        </p:spPr>
      </p:pic>
      <p:pic>
        <p:nvPicPr>
          <p:cNvPr id="4" name="图片 3" descr="红绸党建底边"/>
          <p:cNvPicPr>
            <a:picLocks noChangeAspect="1"/>
          </p:cNvPicPr>
          <p:nvPr/>
        </p:nvPicPr>
        <p:blipFill>
          <a:blip r:embed="rId4"/>
          <a:srcRect t="76346"/>
          <a:stretch>
            <a:fillRect/>
          </a:stretch>
        </p:blipFill>
        <p:spPr>
          <a:xfrm>
            <a:off x="635" y="4401820"/>
            <a:ext cx="9143365" cy="741680"/>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52" y="3432304"/>
            <a:ext cx="2368062" cy="1591157"/>
          </a:xfrm>
          <a:prstGeom prst="rect">
            <a:avLst/>
          </a:prstGeom>
          <a:effectLst>
            <a:outerShdw blurRad="50800" dist="38100" dir="2700000" algn="tl" rotWithShape="0">
              <a:srgbClr val="246E88">
                <a:alpha val="36000"/>
              </a:srgbClr>
            </a:outerShdw>
          </a:effectLst>
        </p:spPr>
      </p:pic>
      <p:pic>
        <p:nvPicPr>
          <p:cNvPr id="3" name="图片 2" descr="红旗11"/>
          <p:cNvPicPr>
            <a:picLocks noChangeAspect="1"/>
          </p:cNvPicPr>
          <p:nvPr/>
        </p:nvPicPr>
        <p:blipFill>
          <a:blip r:embed="rId6"/>
          <a:stretch>
            <a:fillRect/>
          </a:stretch>
        </p:blipFill>
        <p:spPr>
          <a:xfrm>
            <a:off x="635" y="-10795"/>
            <a:ext cx="3937635" cy="1266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750" fill="hold"/>
                                        <p:tgtEl>
                                          <p:spTgt spid="11"/>
                                        </p:tgtEl>
                                        <p:attrNameLst>
                                          <p:attrName>ppt_w</p:attrName>
                                        </p:attrNameLst>
                                      </p:cBhvr>
                                      <p:tavLst>
                                        <p:tav tm="0">
                                          <p:val>
                                            <p:fltVal val="0"/>
                                          </p:val>
                                        </p:tav>
                                        <p:tav tm="100000">
                                          <p:val>
                                            <p:strVal val="#ppt_w"/>
                                          </p:val>
                                        </p:tav>
                                      </p:tavLst>
                                    </p:anim>
                                    <p:anim calcmode="lin" valueType="num">
                                      <p:cBhvr>
                                        <p:cTn id="12" dur="750" fill="hold"/>
                                        <p:tgtEl>
                                          <p:spTgt spid="11"/>
                                        </p:tgtEl>
                                        <p:attrNameLst>
                                          <p:attrName>ppt_h</p:attrName>
                                        </p:attrNameLst>
                                      </p:cBhvr>
                                      <p:tavLst>
                                        <p:tav tm="0">
                                          <p:val>
                                            <p:fltVal val="0"/>
                                          </p:val>
                                        </p:tav>
                                        <p:tav tm="100000">
                                          <p:val>
                                            <p:strVal val="#ppt_h"/>
                                          </p:val>
                                        </p:tav>
                                      </p:tavLst>
                                    </p:anim>
                                    <p:animEffect transition="in" filter="fade">
                                      <p:cBhvr>
                                        <p:cTn id="13" dur="750"/>
                                        <p:tgtEl>
                                          <p:spTgt spid="11"/>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11"/>
                                        </p:tgtEl>
                                      </p:cBhvr>
                                    </p:animEffect>
                                    <p:animScale>
                                      <p:cBhvr>
                                        <p:cTn id="17" dur="250" fill="hold"/>
                                        <p:tgtEl>
                                          <p:spTgt spid="11"/>
                                        </p:tgtEl>
                                      </p:cBhvr>
                                      <p:by x="105000" y="105000"/>
                                    </p:animScale>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anim calcmode="lin" valueType="num">
                                      <p:cBhvr>
                                        <p:cTn id="26" dur="750" fill="hold"/>
                                        <p:tgtEl>
                                          <p:spTgt spid="6"/>
                                        </p:tgtEl>
                                        <p:attrNameLst>
                                          <p:attrName>ppt_x</p:attrName>
                                        </p:attrNameLst>
                                      </p:cBhvr>
                                      <p:tavLst>
                                        <p:tav tm="0">
                                          <p:val>
                                            <p:strVal val="#ppt_x"/>
                                          </p:val>
                                        </p:tav>
                                        <p:tav tm="100000">
                                          <p:val>
                                            <p:strVal val="#ppt_x"/>
                                          </p:val>
                                        </p:tav>
                                      </p:tavLst>
                                    </p:anim>
                                    <p:anim calcmode="lin" valueType="num">
                                      <p:cBhvr>
                                        <p:cTn id="27"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 name="文本框 128"/>
          <p:cNvSpPr txBox="1"/>
          <p:nvPr/>
        </p:nvSpPr>
        <p:spPr>
          <a:xfrm>
            <a:off x="2206943" y="969026"/>
            <a:ext cx="4714875" cy="521970"/>
          </a:xfrm>
          <a:prstGeom prst="rect">
            <a:avLst/>
          </a:prstGeom>
          <a:noFill/>
        </p:spPr>
        <p:txBody>
          <a:bodyPr wrap="square" rtlCol="0">
            <a:spAutoFit/>
          </a:bodyPr>
          <a:lstStyle>
            <a:defPPr>
              <a:defRPr lang="zh-CN"/>
            </a:defPPr>
            <a:lvl1pPr>
              <a:defRPr sz="3200" b="1" spc="300">
                <a:gradFill>
                  <a:gsLst>
                    <a:gs pos="0">
                      <a:srgbClr val="E57E20"/>
                    </a:gs>
                    <a:gs pos="71000">
                      <a:srgbClr val="D83417"/>
                    </a:gs>
                  </a:gsLst>
                  <a:lin ang="5400000" scaled="1"/>
                </a:gradFill>
              </a:defRPr>
            </a:lvl1pPr>
          </a:lstStyle>
          <a:p>
            <a:pPr algn="ctr"/>
            <a:r>
              <a:rPr lang="zh-CN" altLang="en-US" sz="2800" dirty="0">
                <a:latin typeface="Times New Roman" panose="02020603050405020304" pitchFamily="18" charset="0"/>
                <a:ea typeface="微软雅黑" panose="020B0503020204020204" pitchFamily="34" charset="-122"/>
              </a:rPr>
              <a:t>安全生产十二忌</a:t>
            </a:r>
          </a:p>
        </p:txBody>
      </p:sp>
      <p:grpSp>
        <p:nvGrpSpPr>
          <p:cNvPr id="130" name="组合 129"/>
          <p:cNvGrpSpPr/>
          <p:nvPr/>
        </p:nvGrpSpPr>
        <p:grpSpPr>
          <a:xfrm>
            <a:off x="1030956" y="1642767"/>
            <a:ext cx="3341018" cy="455412"/>
            <a:chOff x="1279358" y="2418955"/>
            <a:chExt cx="4454691" cy="607216"/>
          </a:xfrm>
        </p:grpSpPr>
        <p:grpSp>
          <p:nvGrpSpPr>
            <p:cNvPr id="131" name="组合 130"/>
            <p:cNvGrpSpPr/>
            <p:nvPr/>
          </p:nvGrpSpPr>
          <p:grpSpPr>
            <a:xfrm>
              <a:off x="1279358" y="2418955"/>
              <a:ext cx="4454691" cy="607216"/>
              <a:chOff x="1279358" y="2342755"/>
              <a:chExt cx="4454691" cy="607216"/>
            </a:xfrm>
          </p:grpSpPr>
          <p:sp>
            <p:nvSpPr>
              <p:cNvPr id="133" name="文本框 132"/>
              <p:cNvSpPr txBox="1"/>
              <p:nvPr/>
            </p:nvSpPr>
            <p:spPr>
              <a:xfrm>
                <a:off x="2570101" y="2475124"/>
                <a:ext cx="3040834" cy="408940"/>
              </a:xfrm>
              <a:prstGeom prst="rect">
                <a:avLst/>
              </a:prstGeom>
              <a:noFill/>
            </p:spPr>
            <p:txBody>
              <a:bodyPr wrap="square" rtlCol="0">
                <a:spAutoFit/>
              </a:bodyPr>
              <a:lstStyle/>
              <a:p>
                <a:r>
                  <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rPr>
                  <a:t>盲目操作，不懂装懂</a:t>
                </a:r>
              </a:p>
            </p:txBody>
          </p:sp>
          <p:sp>
            <p:nvSpPr>
              <p:cNvPr id="134" name="矩形 133"/>
              <p:cNvSpPr/>
              <p:nvPr/>
            </p:nvSpPr>
            <p:spPr>
              <a:xfrm>
                <a:off x="1279358" y="2342755"/>
                <a:ext cx="1043652"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35" name="矩形 134"/>
              <p:cNvSpPr/>
              <p:nvPr/>
            </p:nvSpPr>
            <p:spPr>
              <a:xfrm>
                <a:off x="2323009" y="2342755"/>
                <a:ext cx="3411040"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32" name="文本框 131"/>
            <p:cNvSpPr txBox="1"/>
            <p:nvPr/>
          </p:nvSpPr>
          <p:spPr>
            <a:xfrm>
              <a:off x="1368273" y="2528890"/>
              <a:ext cx="879687"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一 忌</a:t>
              </a:r>
            </a:p>
          </p:txBody>
        </p:sp>
      </p:grpSp>
      <p:grpSp>
        <p:nvGrpSpPr>
          <p:cNvPr id="136" name="组合 135"/>
          <p:cNvGrpSpPr/>
          <p:nvPr/>
        </p:nvGrpSpPr>
        <p:grpSpPr>
          <a:xfrm>
            <a:off x="1030957" y="2211647"/>
            <a:ext cx="3456915" cy="455412"/>
            <a:chOff x="1279359" y="3208418"/>
            <a:chExt cx="4609220" cy="607216"/>
          </a:xfrm>
        </p:grpSpPr>
        <p:grpSp>
          <p:nvGrpSpPr>
            <p:cNvPr id="137" name="组合 136"/>
            <p:cNvGrpSpPr/>
            <p:nvPr/>
          </p:nvGrpSpPr>
          <p:grpSpPr>
            <a:xfrm>
              <a:off x="1279359" y="3208418"/>
              <a:ext cx="4609220" cy="607216"/>
              <a:chOff x="1279359" y="3170350"/>
              <a:chExt cx="4609220" cy="607216"/>
            </a:xfrm>
          </p:grpSpPr>
          <p:sp>
            <p:nvSpPr>
              <p:cNvPr id="139" name="文本框 138"/>
              <p:cNvSpPr txBox="1"/>
              <p:nvPr/>
            </p:nvSpPr>
            <p:spPr>
              <a:xfrm>
                <a:off x="2575591" y="3287643"/>
                <a:ext cx="3312988" cy="408940"/>
              </a:xfrm>
              <a:prstGeom prst="rect">
                <a:avLst/>
              </a:prstGeom>
              <a:noFill/>
            </p:spPr>
            <p:txBody>
              <a:bodyPr wrap="square" rtlCol="0">
                <a:spAutoFit/>
              </a:bodyPr>
              <a:lstStyle/>
              <a:p>
                <a:r>
                  <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rPr>
                  <a:t>马虎操作，粗心大意</a:t>
                </a:r>
              </a:p>
            </p:txBody>
          </p:sp>
          <p:sp>
            <p:nvSpPr>
              <p:cNvPr id="140" name="矩形 139"/>
              <p:cNvSpPr/>
              <p:nvPr/>
            </p:nvSpPr>
            <p:spPr>
              <a:xfrm>
                <a:off x="1279359" y="3170350"/>
                <a:ext cx="1043651"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41" name="矩形 140"/>
              <p:cNvSpPr/>
              <p:nvPr/>
            </p:nvSpPr>
            <p:spPr>
              <a:xfrm>
                <a:off x="2323008" y="3170350"/>
                <a:ext cx="3423741"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38" name="文本框 137"/>
            <p:cNvSpPr txBox="1"/>
            <p:nvPr/>
          </p:nvSpPr>
          <p:spPr>
            <a:xfrm>
              <a:off x="1396467" y="3279321"/>
              <a:ext cx="785707"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二忌</a:t>
              </a:r>
            </a:p>
          </p:txBody>
        </p:sp>
      </p:grpSp>
      <p:grpSp>
        <p:nvGrpSpPr>
          <p:cNvPr id="142" name="组合 141"/>
          <p:cNvGrpSpPr/>
          <p:nvPr/>
        </p:nvGrpSpPr>
        <p:grpSpPr>
          <a:xfrm>
            <a:off x="1030957" y="2781148"/>
            <a:ext cx="3460074" cy="455411"/>
            <a:chOff x="1279359" y="3998716"/>
            <a:chExt cx="4613432" cy="607215"/>
          </a:xfrm>
        </p:grpSpPr>
        <p:grpSp>
          <p:nvGrpSpPr>
            <p:cNvPr id="143" name="组合 142"/>
            <p:cNvGrpSpPr/>
            <p:nvPr/>
          </p:nvGrpSpPr>
          <p:grpSpPr>
            <a:xfrm>
              <a:off x="1279359" y="3998716"/>
              <a:ext cx="4613432" cy="607215"/>
              <a:chOff x="1279359" y="3997946"/>
              <a:chExt cx="4613432" cy="607215"/>
            </a:xfrm>
          </p:grpSpPr>
          <p:sp>
            <p:nvSpPr>
              <p:cNvPr id="145" name="文本框 144"/>
              <p:cNvSpPr txBox="1"/>
              <p:nvPr/>
            </p:nvSpPr>
            <p:spPr>
              <a:xfrm>
                <a:off x="2567640" y="4068564"/>
                <a:ext cx="3325151" cy="408940"/>
              </a:xfrm>
              <a:prstGeom prst="rect">
                <a:avLst/>
              </a:prstGeom>
              <a:noFill/>
            </p:spPr>
            <p:txBody>
              <a:bodyPr wrap="square" rtlCol="0">
                <a:spAutoFit/>
              </a:bodyPr>
              <a:lstStyle>
                <a:defPPr>
                  <a:defRPr lang="zh-CN"/>
                </a:defPPr>
                <a:lvl1pPr algn="just" fontAlgn="auto">
                  <a:lnSpc>
                    <a:spcPct val="150000"/>
                  </a:lnSpc>
                  <a:defRPr b="1">
                    <a:solidFill>
                      <a:srgbClr val="582808"/>
                    </a:solidFill>
                    <a:latin typeface="微软雅黑" panose="020B0503020204020204" pitchFamily="34" charset="-122"/>
                    <a:ea typeface="微软雅黑" panose="020B0503020204020204" pitchFamily="34" charset="-122"/>
                    <a:cs typeface="+mn-ea"/>
                  </a:defRPr>
                </a:lvl1pPr>
              </a:lstStyle>
              <a:p>
                <a:pPr algn="l">
                  <a:lnSpc>
                    <a:spcPct val="100000"/>
                  </a:lnSpc>
                  <a:buClrTx/>
                  <a:buSzTx/>
                  <a:buFontTx/>
                </a:pPr>
                <a:r>
                  <a:rPr lang="zh-CN" altLang="en-US" sz="1400" b="0" dirty="0">
                    <a:solidFill>
                      <a:schemeClr val="tx1">
                        <a:lumMod val="65000"/>
                        <a:lumOff val="35000"/>
                      </a:schemeClr>
                    </a:solidFill>
                    <a:latin typeface="Times New Roman" panose="02020603050405020304" pitchFamily="18" charset="0"/>
                    <a:ea typeface="微软雅黑" panose="020B0503020204020204" pitchFamily="34" charset="-122"/>
                    <a:cs typeface="+mn-cs"/>
                    <a:sym typeface="+mn-ea"/>
                  </a:rPr>
                  <a:t>急躁操作，忙中出错</a:t>
                </a:r>
              </a:p>
            </p:txBody>
          </p:sp>
          <p:sp>
            <p:nvSpPr>
              <p:cNvPr id="146" name="矩形 145"/>
              <p:cNvSpPr/>
              <p:nvPr/>
            </p:nvSpPr>
            <p:spPr>
              <a:xfrm>
                <a:off x="1279359" y="3997946"/>
                <a:ext cx="1043651" cy="607215"/>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47" name="矩形 146"/>
              <p:cNvSpPr/>
              <p:nvPr/>
            </p:nvSpPr>
            <p:spPr>
              <a:xfrm>
                <a:off x="2323008" y="3997946"/>
                <a:ext cx="3423740" cy="607215"/>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44" name="文本框 143"/>
            <p:cNvSpPr txBox="1"/>
            <p:nvPr/>
          </p:nvSpPr>
          <p:spPr>
            <a:xfrm>
              <a:off x="1415263" y="4075232"/>
              <a:ext cx="785707"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三忌</a:t>
              </a:r>
            </a:p>
          </p:txBody>
        </p:sp>
      </p:grpSp>
      <p:grpSp>
        <p:nvGrpSpPr>
          <p:cNvPr id="148" name="组合 147"/>
          <p:cNvGrpSpPr/>
          <p:nvPr/>
        </p:nvGrpSpPr>
        <p:grpSpPr>
          <a:xfrm>
            <a:off x="1030957" y="3350033"/>
            <a:ext cx="3452797" cy="455412"/>
            <a:chOff x="1279359" y="4788178"/>
            <a:chExt cx="4603730" cy="607216"/>
          </a:xfrm>
        </p:grpSpPr>
        <p:grpSp>
          <p:nvGrpSpPr>
            <p:cNvPr id="149" name="组合 148"/>
            <p:cNvGrpSpPr/>
            <p:nvPr/>
          </p:nvGrpSpPr>
          <p:grpSpPr>
            <a:xfrm>
              <a:off x="1279359" y="4788178"/>
              <a:ext cx="4603730" cy="607216"/>
              <a:chOff x="1279359" y="4854206"/>
              <a:chExt cx="4603730" cy="607216"/>
            </a:xfrm>
          </p:grpSpPr>
          <p:sp>
            <p:nvSpPr>
              <p:cNvPr id="151" name="文本框 150"/>
              <p:cNvSpPr txBox="1"/>
              <p:nvPr/>
            </p:nvSpPr>
            <p:spPr>
              <a:xfrm>
                <a:off x="2570101" y="4974955"/>
                <a:ext cx="3312988" cy="408940"/>
              </a:xfrm>
              <a:prstGeom prst="rect">
                <a:avLst/>
              </a:prstGeom>
              <a:noFill/>
            </p:spPr>
            <p:txBody>
              <a:bodyPr wrap="square" rtlCol="0">
                <a:spAutoFit/>
              </a:bodyPr>
              <a:lstStyle>
                <a:defPPr>
                  <a:defRPr lang="zh-CN"/>
                </a:defPPr>
                <a:lvl1pPr fontAlgn="auto">
                  <a:lnSpc>
                    <a:spcPct val="100000"/>
                  </a:lnSpc>
                  <a:defRPr b="1">
                    <a:solidFill>
                      <a:srgbClr val="582808"/>
                    </a:solidFill>
                    <a:latin typeface="微软雅黑" panose="020B0503020204020204" pitchFamily="34" charset="-122"/>
                    <a:ea typeface="微软雅黑" panose="020B0503020204020204" pitchFamily="34" charset="-122"/>
                    <a:cs typeface="+mn-ea"/>
                  </a:defRPr>
                </a:lvl1pPr>
              </a:lstStyle>
              <a:p>
                <a:pPr algn="l">
                  <a:buClrTx/>
                  <a:buSzTx/>
                  <a:buFontTx/>
                </a:pPr>
                <a:r>
                  <a:rPr lang="zh-CN" altLang="en-US" sz="1400" b="0" dirty="0">
                    <a:solidFill>
                      <a:schemeClr val="tx1">
                        <a:lumMod val="65000"/>
                        <a:lumOff val="35000"/>
                      </a:schemeClr>
                    </a:solidFill>
                    <a:latin typeface="Times New Roman" panose="02020603050405020304" pitchFamily="18" charset="0"/>
                    <a:ea typeface="微软雅黑" panose="020B0503020204020204" pitchFamily="34" charset="-122"/>
                    <a:cs typeface="+mn-cs"/>
                    <a:sym typeface="+mn-ea"/>
                  </a:rPr>
                  <a:t>只顾操作，不顾相关</a:t>
                </a:r>
              </a:p>
            </p:txBody>
          </p:sp>
          <p:sp>
            <p:nvSpPr>
              <p:cNvPr id="152" name="矩形 151"/>
              <p:cNvSpPr/>
              <p:nvPr/>
            </p:nvSpPr>
            <p:spPr>
              <a:xfrm>
                <a:off x="1279359" y="4854206"/>
                <a:ext cx="1043651"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53" name="矩形 152"/>
              <p:cNvSpPr/>
              <p:nvPr/>
            </p:nvSpPr>
            <p:spPr>
              <a:xfrm>
                <a:off x="2323010" y="4854206"/>
                <a:ext cx="3423739"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50" name="文本框 149"/>
            <p:cNvSpPr txBox="1"/>
            <p:nvPr/>
          </p:nvSpPr>
          <p:spPr>
            <a:xfrm>
              <a:off x="1408329" y="4878338"/>
              <a:ext cx="785707"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四忌</a:t>
              </a:r>
            </a:p>
          </p:txBody>
        </p:sp>
      </p:grpSp>
      <p:grpSp>
        <p:nvGrpSpPr>
          <p:cNvPr id="154" name="组合 153"/>
          <p:cNvGrpSpPr/>
          <p:nvPr/>
        </p:nvGrpSpPr>
        <p:grpSpPr>
          <a:xfrm>
            <a:off x="1030957" y="3918912"/>
            <a:ext cx="3350543" cy="455412"/>
            <a:chOff x="1279359" y="5577641"/>
            <a:chExt cx="4467391" cy="607216"/>
          </a:xfrm>
        </p:grpSpPr>
        <p:grpSp>
          <p:nvGrpSpPr>
            <p:cNvPr id="155" name="组合 154"/>
            <p:cNvGrpSpPr/>
            <p:nvPr/>
          </p:nvGrpSpPr>
          <p:grpSpPr>
            <a:xfrm>
              <a:off x="1279359" y="5577641"/>
              <a:ext cx="4467391" cy="607216"/>
              <a:chOff x="1279359" y="5363060"/>
              <a:chExt cx="4868444" cy="661728"/>
            </a:xfrm>
          </p:grpSpPr>
          <p:sp>
            <p:nvSpPr>
              <p:cNvPr id="157" name="文本框 156"/>
              <p:cNvSpPr txBox="1"/>
              <p:nvPr/>
            </p:nvSpPr>
            <p:spPr>
              <a:xfrm>
                <a:off x="2696219" y="5454767"/>
                <a:ext cx="3388715" cy="445652"/>
              </a:xfrm>
              <a:prstGeom prst="rect">
                <a:avLst/>
              </a:prstGeom>
              <a:noFill/>
            </p:spPr>
            <p:txBody>
              <a:bodyPr wrap="square" rtlCol="0">
                <a:spAutoFit/>
              </a:bodyPr>
              <a:lstStyle>
                <a:defPPr>
                  <a:defRPr lang="zh-CN"/>
                </a:defPPr>
                <a:lvl1pPr fontAlgn="auto">
                  <a:lnSpc>
                    <a:spcPct val="100000"/>
                  </a:lnSpc>
                  <a:defRPr b="1">
                    <a:solidFill>
                      <a:srgbClr val="582808"/>
                    </a:solidFill>
                    <a:latin typeface="微软雅黑" panose="020B0503020204020204" pitchFamily="34" charset="-122"/>
                    <a:ea typeface="微软雅黑" panose="020B0503020204020204" pitchFamily="34" charset="-122"/>
                    <a:cs typeface="+mn-ea"/>
                  </a:defRPr>
                </a:lvl1pPr>
              </a:lstStyle>
              <a:p>
                <a:pPr algn="l">
                  <a:buClrTx/>
                  <a:buSzTx/>
                  <a:buFontTx/>
                </a:pPr>
                <a:r>
                  <a:rPr lang="zh-CN" altLang="en-US" sz="1400" b="0" dirty="0">
                    <a:solidFill>
                      <a:schemeClr val="tx1">
                        <a:lumMod val="65000"/>
                        <a:lumOff val="35000"/>
                      </a:schemeClr>
                    </a:solidFill>
                    <a:latin typeface="Times New Roman" panose="02020603050405020304" pitchFamily="18" charset="0"/>
                    <a:ea typeface="微软雅黑" panose="020B0503020204020204" pitchFamily="34" charset="-122"/>
                    <a:cs typeface="+mn-cs"/>
                    <a:sym typeface="+mn-ea"/>
                  </a:rPr>
                  <a:t>忙乱操作，顾此失彼</a:t>
                </a:r>
              </a:p>
            </p:txBody>
          </p:sp>
          <p:sp>
            <p:nvSpPr>
              <p:cNvPr id="158" name="矩形 157"/>
              <p:cNvSpPr/>
              <p:nvPr/>
            </p:nvSpPr>
            <p:spPr>
              <a:xfrm>
                <a:off x="1279359" y="5363060"/>
                <a:ext cx="1137343" cy="661728"/>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59" name="矩形 158"/>
              <p:cNvSpPr/>
              <p:nvPr/>
            </p:nvSpPr>
            <p:spPr>
              <a:xfrm>
                <a:off x="2416702" y="5363060"/>
                <a:ext cx="3731101" cy="66172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56" name="文本框 155"/>
            <p:cNvSpPr txBox="1"/>
            <p:nvPr/>
          </p:nvSpPr>
          <p:spPr>
            <a:xfrm>
              <a:off x="1413300" y="5650134"/>
              <a:ext cx="785707"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五忌</a:t>
              </a:r>
            </a:p>
          </p:txBody>
        </p:sp>
      </p:grpSp>
      <p:grpSp>
        <p:nvGrpSpPr>
          <p:cNvPr id="160" name="组合 159"/>
          <p:cNvGrpSpPr/>
          <p:nvPr/>
        </p:nvGrpSpPr>
        <p:grpSpPr>
          <a:xfrm>
            <a:off x="4789385" y="1644254"/>
            <a:ext cx="3341019" cy="455412"/>
            <a:chOff x="1279358" y="2418955"/>
            <a:chExt cx="4454692" cy="607216"/>
          </a:xfrm>
        </p:grpSpPr>
        <p:grpSp>
          <p:nvGrpSpPr>
            <p:cNvPr id="161" name="组合 160"/>
            <p:cNvGrpSpPr/>
            <p:nvPr/>
          </p:nvGrpSpPr>
          <p:grpSpPr>
            <a:xfrm>
              <a:off x="1279358" y="2418955"/>
              <a:ext cx="4454692" cy="607216"/>
              <a:chOff x="1279358" y="2342755"/>
              <a:chExt cx="4454692" cy="607216"/>
            </a:xfrm>
          </p:grpSpPr>
          <p:sp>
            <p:nvSpPr>
              <p:cNvPr id="163" name="文本框 162"/>
              <p:cNvSpPr txBox="1"/>
              <p:nvPr/>
            </p:nvSpPr>
            <p:spPr>
              <a:xfrm>
                <a:off x="2602185" y="2473142"/>
                <a:ext cx="3040835" cy="408940"/>
              </a:xfrm>
              <a:prstGeom prst="rect">
                <a:avLst/>
              </a:prstGeom>
              <a:noFill/>
            </p:spPr>
            <p:txBody>
              <a:bodyPr wrap="square" rtlCol="0">
                <a:spAutoFit/>
              </a:bodyPr>
              <a:lstStyle/>
              <a:p>
                <a:pPr algn="l">
                  <a:buClrTx/>
                  <a:buSzTx/>
                  <a:buFontTx/>
                </a:pPr>
                <a:r>
                  <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rPr>
                  <a:t>单一操作，监护不力</a:t>
                </a:r>
              </a:p>
            </p:txBody>
          </p:sp>
          <p:sp>
            <p:nvSpPr>
              <p:cNvPr id="164" name="矩形 163"/>
              <p:cNvSpPr/>
              <p:nvPr/>
            </p:nvSpPr>
            <p:spPr>
              <a:xfrm>
                <a:off x="1279358" y="2342755"/>
                <a:ext cx="1043652"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65" name="矩形 164"/>
              <p:cNvSpPr/>
              <p:nvPr/>
            </p:nvSpPr>
            <p:spPr>
              <a:xfrm>
                <a:off x="2323010" y="2342755"/>
                <a:ext cx="3411040"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62" name="文本框 161"/>
            <p:cNvSpPr txBox="1"/>
            <p:nvPr/>
          </p:nvSpPr>
          <p:spPr>
            <a:xfrm>
              <a:off x="1411444" y="2508304"/>
              <a:ext cx="785707"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七忌</a:t>
              </a:r>
            </a:p>
          </p:txBody>
        </p:sp>
      </p:grpSp>
      <p:grpSp>
        <p:nvGrpSpPr>
          <p:cNvPr id="166" name="组合 165"/>
          <p:cNvGrpSpPr/>
          <p:nvPr/>
        </p:nvGrpSpPr>
        <p:grpSpPr>
          <a:xfrm>
            <a:off x="4781766" y="2206395"/>
            <a:ext cx="3348638" cy="455412"/>
            <a:chOff x="6489987" y="3151598"/>
            <a:chExt cx="4464851" cy="607216"/>
          </a:xfrm>
        </p:grpSpPr>
        <p:sp>
          <p:nvSpPr>
            <p:cNvPr id="167" name="矩形 17"/>
            <p:cNvSpPr/>
            <p:nvPr/>
          </p:nvSpPr>
          <p:spPr>
            <a:xfrm>
              <a:off x="7822972" y="3259547"/>
              <a:ext cx="2377440" cy="408940"/>
            </a:xfrm>
            <a:prstGeom prst="rect">
              <a:avLst/>
            </a:prstGeom>
            <a:noFill/>
          </p:spPr>
          <p:txBody>
            <a:bodyPr wrap="none" rtlCol="0">
              <a:spAutoFit/>
            </a:bodyPr>
            <a:lstStyle/>
            <a:p>
              <a:r>
                <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rPr>
                <a:t>程序不清，次序颠倒</a:t>
              </a:r>
              <a:endParaRPr lang="zh-CN" altLang="en-US" sz="1015" dirty="0">
                <a:solidFill>
                  <a:schemeClr val="tx1">
                    <a:lumMod val="65000"/>
                    <a:lumOff val="35000"/>
                  </a:schemeClr>
                </a:solidFill>
                <a:latin typeface="Times New Roman" panose="02020603050405020304" pitchFamily="18" charset="0"/>
                <a:ea typeface="微软雅黑" panose="020B0503020204020204" pitchFamily="34" charset="-122"/>
                <a:sym typeface="+mn-ea"/>
              </a:endParaRPr>
            </a:p>
          </p:txBody>
        </p:sp>
        <p:grpSp>
          <p:nvGrpSpPr>
            <p:cNvPr id="168" name="组合 167"/>
            <p:cNvGrpSpPr/>
            <p:nvPr/>
          </p:nvGrpSpPr>
          <p:grpSpPr>
            <a:xfrm>
              <a:off x="6489987" y="3151598"/>
              <a:ext cx="4464851" cy="607216"/>
              <a:chOff x="1279359" y="2418955"/>
              <a:chExt cx="4464851" cy="607216"/>
            </a:xfrm>
          </p:grpSpPr>
          <p:grpSp>
            <p:nvGrpSpPr>
              <p:cNvPr id="169" name="组合 168"/>
              <p:cNvGrpSpPr/>
              <p:nvPr/>
            </p:nvGrpSpPr>
            <p:grpSpPr>
              <a:xfrm>
                <a:off x="1279359" y="2418955"/>
                <a:ext cx="4464851" cy="607216"/>
                <a:chOff x="1279359" y="2342755"/>
                <a:chExt cx="4464851" cy="607216"/>
              </a:xfrm>
            </p:grpSpPr>
            <p:sp>
              <p:nvSpPr>
                <p:cNvPr id="171" name="矩形 170"/>
                <p:cNvSpPr/>
                <p:nvPr/>
              </p:nvSpPr>
              <p:spPr>
                <a:xfrm>
                  <a:off x="1279359" y="2342755"/>
                  <a:ext cx="1053811" cy="607216"/>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72" name="矩形 171"/>
                <p:cNvSpPr/>
                <p:nvPr/>
              </p:nvSpPr>
              <p:spPr>
                <a:xfrm>
                  <a:off x="2333170" y="2342755"/>
                  <a:ext cx="3411040" cy="6072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70" name="文本框 169"/>
              <p:cNvSpPr txBox="1"/>
              <p:nvPr/>
            </p:nvSpPr>
            <p:spPr>
              <a:xfrm>
                <a:off x="1421604" y="2476348"/>
                <a:ext cx="785707"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八忌</a:t>
                </a:r>
              </a:p>
            </p:txBody>
          </p:sp>
        </p:grpSp>
      </p:grpSp>
      <p:grpSp>
        <p:nvGrpSpPr>
          <p:cNvPr id="173" name="组合 172"/>
          <p:cNvGrpSpPr/>
          <p:nvPr/>
        </p:nvGrpSpPr>
        <p:grpSpPr>
          <a:xfrm>
            <a:off x="4781765" y="2768537"/>
            <a:ext cx="3348639" cy="455412"/>
            <a:chOff x="1279358" y="2418955"/>
            <a:chExt cx="4464852" cy="607216"/>
          </a:xfrm>
        </p:grpSpPr>
        <p:grpSp>
          <p:nvGrpSpPr>
            <p:cNvPr id="174" name="组合 173"/>
            <p:cNvGrpSpPr/>
            <p:nvPr/>
          </p:nvGrpSpPr>
          <p:grpSpPr>
            <a:xfrm>
              <a:off x="1279358" y="2418955"/>
              <a:ext cx="4464852" cy="607216"/>
              <a:chOff x="1279358" y="2342755"/>
              <a:chExt cx="4464852" cy="607216"/>
            </a:xfrm>
          </p:grpSpPr>
          <p:sp>
            <p:nvSpPr>
              <p:cNvPr id="176" name="文本框 175"/>
              <p:cNvSpPr txBox="1"/>
              <p:nvPr/>
            </p:nvSpPr>
            <p:spPr>
              <a:xfrm>
                <a:off x="2612345" y="2439916"/>
                <a:ext cx="3040835" cy="408940"/>
              </a:xfrm>
              <a:prstGeom prst="rect">
                <a:avLst/>
              </a:prstGeom>
              <a:noFill/>
            </p:spPr>
            <p:txBody>
              <a:bodyPr wrap="square" rtlCol="0">
                <a:spAutoFit/>
              </a:bodyPr>
              <a:lstStyle/>
              <a:p>
                <a:pPr algn="l">
                  <a:buClrTx/>
                  <a:buSzTx/>
                  <a:buFontTx/>
                </a:pPr>
                <a:r>
                  <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rPr>
                  <a:t>不分主次，轻重缓急</a:t>
                </a:r>
              </a:p>
            </p:txBody>
          </p:sp>
          <p:sp>
            <p:nvSpPr>
              <p:cNvPr id="177" name="矩形 176"/>
              <p:cNvSpPr/>
              <p:nvPr/>
            </p:nvSpPr>
            <p:spPr>
              <a:xfrm>
                <a:off x="1279358" y="2342755"/>
                <a:ext cx="1053809" cy="607216"/>
              </a:xfrm>
              <a:prstGeom prst="rect">
                <a:avLst/>
              </a:prstGeom>
              <a:solidFill>
                <a:srgbClr val="D82D19"/>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78" name="矩形 177"/>
              <p:cNvSpPr/>
              <p:nvPr/>
            </p:nvSpPr>
            <p:spPr>
              <a:xfrm>
                <a:off x="2333167" y="2342755"/>
                <a:ext cx="3411043" cy="607216"/>
              </a:xfrm>
              <a:prstGeom prst="rect">
                <a:avLst/>
              </a:prstGeom>
              <a:no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75" name="文本框 174"/>
            <p:cNvSpPr txBox="1"/>
            <p:nvPr/>
          </p:nvSpPr>
          <p:spPr>
            <a:xfrm>
              <a:off x="1418490" y="2486342"/>
              <a:ext cx="785707"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九忌</a:t>
              </a:r>
            </a:p>
          </p:txBody>
        </p:sp>
      </p:grpSp>
      <p:grpSp>
        <p:nvGrpSpPr>
          <p:cNvPr id="179" name="组合 178"/>
          <p:cNvGrpSpPr/>
          <p:nvPr/>
        </p:nvGrpSpPr>
        <p:grpSpPr>
          <a:xfrm>
            <a:off x="4781766" y="3330678"/>
            <a:ext cx="3348638" cy="455412"/>
            <a:chOff x="1279359" y="2418955"/>
            <a:chExt cx="4464851" cy="607216"/>
          </a:xfrm>
        </p:grpSpPr>
        <p:grpSp>
          <p:nvGrpSpPr>
            <p:cNvPr id="180" name="组合 179"/>
            <p:cNvGrpSpPr/>
            <p:nvPr/>
          </p:nvGrpSpPr>
          <p:grpSpPr>
            <a:xfrm>
              <a:off x="1279359" y="2418955"/>
              <a:ext cx="4464851" cy="607216"/>
              <a:chOff x="1279359" y="2342755"/>
              <a:chExt cx="4464851" cy="607216"/>
            </a:xfrm>
          </p:grpSpPr>
          <p:sp>
            <p:nvSpPr>
              <p:cNvPr id="182" name="文本框 181"/>
              <p:cNvSpPr txBox="1"/>
              <p:nvPr/>
            </p:nvSpPr>
            <p:spPr>
              <a:xfrm>
                <a:off x="2612344" y="2458722"/>
                <a:ext cx="3040834" cy="408940"/>
              </a:xfrm>
              <a:prstGeom prst="rect">
                <a:avLst/>
              </a:prstGeom>
              <a:noFill/>
            </p:spPr>
            <p:txBody>
              <a:bodyPr wrap="square" rtlCol="0">
                <a:spAutoFit/>
              </a:bodyPr>
              <a:lstStyle/>
              <a:p>
                <a:pPr algn="l">
                  <a:buClrTx/>
                  <a:buSzTx/>
                  <a:buFontTx/>
                </a:pPr>
                <a:r>
                  <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rPr>
                  <a:t>有章不循，胡干蛮干</a:t>
                </a:r>
              </a:p>
            </p:txBody>
          </p:sp>
          <p:sp>
            <p:nvSpPr>
              <p:cNvPr id="183" name="矩形 182"/>
              <p:cNvSpPr/>
              <p:nvPr/>
            </p:nvSpPr>
            <p:spPr>
              <a:xfrm>
                <a:off x="1279359" y="2342755"/>
                <a:ext cx="1053808" cy="607216"/>
              </a:xfrm>
              <a:prstGeom prst="rect">
                <a:avLst/>
              </a:prstGeom>
              <a:solidFill>
                <a:srgbClr val="D82D19"/>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84" name="矩形 183"/>
              <p:cNvSpPr/>
              <p:nvPr/>
            </p:nvSpPr>
            <p:spPr>
              <a:xfrm>
                <a:off x="2333167" y="2342755"/>
                <a:ext cx="3411043" cy="607216"/>
              </a:xfrm>
              <a:prstGeom prst="rect">
                <a:avLst/>
              </a:prstGeom>
              <a:no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81" name="文本框 180"/>
            <p:cNvSpPr txBox="1"/>
            <p:nvPr/>
          </p:nvSpPr>
          <p:spPr>
            <a:xfrm>
              <a:off x="1418489" y="2496860"/>
              <a:ext cx="785707"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十忌</a:t>
              </a:r>
            </a:p>
          </p:txBody>
        </p:sp>
      </p:grpSp>
      <p:grpSp>
        <p:nvGrpSpPr>
          <p:cNvPr id="185" name="组合 184"/>
          <p:cNvGrpSpPr/>
          <p:nvPr/>
        </p:nvGrpSpPr>
        <p:grpSpPr>
          <a:xfrm>
            <a:off x="4781766" y="3892820"/>
            <a:ext cx="3530723" cy="455412"/>
            <a:chOff x="1279359" y="2418955"/>
            <a:chExt cx="4707631" cy="607216"/>
          </a:xfrm>
        </p:grpSpPr>
        <p:grpSp>
          <p:nvGrpSpPr>
            <p:cNvPr id="186" name="组合 185"/>
            <p:cNvGrpSpPr/>
            <p:nvPr/>
          </p:nvGrpSpPr>
          <p:grpSpPr>
            <a:xfrm>
              <a:off x="1279359" y="2418955"/>
              <a:ext cx="4707631" cy="607216"/>
              <a:chOff x="1279359" y="2342755"/>
              <a:chExt cx="4707631" cy="607216"/>
            </a:xfrm>
          </p:grpSpPr>
          <p:sp>
            <p:nvSpPr>
              <p:cNvPr id="188" name="文本框 187"/>
              <p:cNvSpPr txBox="1"/>
              <p:nvPr/>
            </p:nvSpPr>
            <p:spPr>
              <a:xfrm>
                <a:off x="2612344" y="2454130"/>
                <a:ext cx="3374646" cy="408940"/>
              </a:xfrm>
              <a:prstGeom prst="rect">
                <a:avLst/>
              </a:prstGeom>
              <a:noFill/>
            </p:spPr>
            <p:txBody>
              <a:bodyPr wrap="square" rtlCol="0">
                <a:spAutoFit/>
              </a:bodyPr>
              <a:lstStyle/>
              <a:p>
                <a:pPr algn="l">
                  <a:buClrTx/>
                  <a:buSzTx/>
                  <a:buFontTx/>
                </a:pPr>
                <a:r>
                  <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rPr>
                  <a:t>忌麻痹大意，轻视隐患</a:t>
                </a:r>
              </a:p>
            </p:txBody>
          </p:sp>
          <p:sp>
            <p:nvSpPr>
              <p:cNvPr id="189" name="矩形 188"/>
              <p:cNvSpPr/>
              <p:nvPr/>
            </p:nvSpPr>
            <p:spPr>
              <a:xfrm>
                <a:off x="1279359" y="2342755"/>
                <a:ext cx="1053808" cy="607216"/>
              </a:xfrm>
              <a:prstGeom prst="rect">
                <a:avLst/>
              </a:prstGeom>
              <a:solidFill>
                <a:srgbClr val="D82D19"/>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90" name="矩形 189"/>
              <p:cNvSpPr/>
              <p:nvPr/>
            </p:nvSpPr>
            <p:spPr>
              <a:xfrm>
                <a:off x="2333167" y="2342755"/>
                <a:ext cx="3411043" cy="607216"/>
              </a:xfrm>
              <a:prstGeom prst="rect">
                <a:avLst/>
              </a:prstGeom>
              <a:no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87" name="文本框 186"/>
            <p:cNvSpPr txBox="1"/>
            <p:nvPr/>
          </p:nvSpPr>
          <p:spPr>
            <a:xfrm>
              <a:off x="1283023" y="2493158"/>
              <a:ext cx="1056640"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十一忌</a:t>
              </a:r>
            </a:p>
          </p:txBody>
        </p:sp>
      </p:grpSp>
      <p:grpSp>
        <p:nvGrpSpPr>
          <p:cNvPr id="191" name="组合 190"/>
          <p:cNvGrpSpPr/>
          <p:nvPr/>
        </p:nvGrpSpPr>
        <p:grpSpPr>
          <a:xfrm>
            <a:off x="1030957" y="4493661"/>
            <a:ext cx="3350543" cy="455412"/>
            <a:chOff x="1279359" y="5577641"/>
            <a:chExt cx="4467391" cy="607216"/>
          </a:xfrm>
        </p:grpSpPr>
        <p:grpSp>
          <p:nvGrpSpPr>
            <p:cNvPr id="192" name="组合 191"/>
            <p:cNvGrpSpPr/>
            <p:nvPr/>
          </p:nvGrpSpPr>
          <p:grpSpPr>
            <a:xfrm>
              <a:off x="1279359" y="5577641"/>
              <a:ext cx="4467391" cy="607216"/>
              <a:chOff x="1279359" y="5363060"/>
              <a:chExt cx="4868444" cy="661728"/>
            </a:xfrm>
          </p:grpSpPr>
          <p:sp>
            <p:nvSpPr>
              <p:cNvPr id="194" name="文本框 193"/>
              <p:cNvSpPr txBox="1"/>
              <p:nvPr/>
            </p:nvSpPr>
            <p:spPr>
              <a:xfrm>
                <a:off x="2659311" y="5473221"/>
                <a:ext cx="3388715" cy="445652"/>
              </a:xfrm>
              <a:prstGeom prst="rect">
                <a:avLst/>
              </a:prstGeom>
              <a:noFill/>
            </p:spPr>
            <p:txBody>
              <a:bodyPr wrap="square" rtlCol="0">
                <a:spAutoFit/>
              </a:bodyPr>
              <a:lstStyle>
                <a:defPPr>
                  <a:defRPr lang="zh-CN"/>
                </a:defPPr>
                <a:lvl1pPr fontAlgn="auto">
                  <a:lnSpc>
                    <a:spcPct val="100000"/>
                  </a:lnSpc>
                  <a:defRPr b="1">
                    <a:solidFill>
                      <a:srgbClr val="582808"/>
                    </a:solidFill>
                    <a:latin typeface="微软雅黑" panose="020B0503020204020204" pitchFamily="34" charset="-122"/>
                    <a:ea typeface="微软雅黑" panose="020B0503020204020204" pitchFamily="34" charset="-122"/>
                    <a:cs typeface="+mn-ea"/>
                  </a:defRPr>
                </a:lvl1pPr>
              </a:lstStyle>
              <a:p>
                <a:pPr algn="l">
                  <a:buClrTx/>
                  <a:buSzTx/>
                  <a:buFontTx/>
                </a:pPr>
                <a:r>
                  <a:rPr lang="zh-CN" altLang="en-US" sz="1400" b="0" dirty="0">
                    <a:solidFill>
                      <a:schemeClr val="tx1">
                        <a:lumMod val="65000"/>
                        <a:lumOff val="35000"/>
                      </a:schemeClr>
                    </a:solidFill>
                    <a:latin typeface="Times New Roman" panose="02020603050405020304" pitchFamily="18" charset="0"/>
                    <a:cs typeface="+mn-cs"/>
                    <a:sym typeface="+mn-ea"/>
                  </a:rPr>
                  <a:t>心慈手软，扩大事端</a:t>
                </a:r>
              </a:p>
            </p:txBody>
          </p:sp>
          <p:sp>
            <p:nvSpPr>
              <p:cNvPr id="195" name="矩形 194"/>
              <p:cNvSpPr/>
              <p:nvPr/>
            </p:nvSpPr>
            <p:spPr>
              <a:xfrm>
                <a:off x="1279359" y="5363060"/>
                <a:ext cx="1137343" cy="661728"/>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96" name="矩形 195"/>
              <p:cNvSpPr/>
              <p:nvPr/>
            </p:nvSpPr>
            <p:spPr>
              <a:xfrm>
                <a:off x="2416702" y="5363060"/>
                <a:ext cx="3731101" cy="661728"/>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93" name="文本框 192"/>
            <p:cNvSpPr txBox="1"/>
            <p:nvPr/>
          </p:nvSpPr>
          <p:spPr>
            <a:xfrm>
              <a:off x="1405937" y="5620754"/>
              <a:ext cx="785707"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六忌</a:t>
              </a:r>
            </a:p>
          </p:txBody>
        </p:sp>
      </p:grpSp>
      <p:grpSp>
        <p:nvGrpSpPr>
          <p:cNvPr id="197" name="组合 196"/>
          <p:cNvGrpSpPr/>
          <p:nvPr/>
        </p:nvGrpSpPr>
        <p:grpSpPr>
          <a:xfrm>
            <a:off x="4781766" y="4467569"/>
            <a:ext cx="3530665" cy="455412"/>
            <a:chOff x="1279359" y="2418955"/>
            <a:chExt cx="4707554" cy="607216"/>
          </a:xfrm>
        </p:grpSpPr>
        <p:grpSp>
          <p:nvGrpSpPr>
            <p:cNvPr id="198" name="组合 197"/>
            <p:cNvGrpSpPr/>
            <p:nvPr/>
          </p:nvGrpSpPr>
          <p:grpSpPr>
            <a:xfrm>
              <a:off x="1279359" y="2418955"/>
              <a:ext cx="4707554" cy="607216"/>
              <a:chOff x="1279359" y="2342755"/>
              <a:chExt cx="4707554" cy="607216"/>
            </a:xfrm>
          </p:grpSpPr>
          <p:sp>
            <p:nvSpPr>
              <p:cNvPr id="200" name="文本框 199"/>
              <p:cNvSpPr txBox="1"/>
              <p:nvPr/>
            </p:nvSpPr>
            <p:spPr>
              <a:xfrm>
                <a:off x="2612267" y="2444761"/>
                <a:ext cx="3374646" cy="408940"/>
              </a:xfrm>
              <a:prstGeom prst="rect">
                <a:avLst/>
              </a:prstGeom>
              <a:noFill/>
            </p:spPr>
            <p:txBody>
              <a:bodyPr wrap="square" rtlCol="0">
                <a:spAutoFit/>
              </a:bodyPr>
              <a:lstStyle/>
              <a:p>
                <a:pPr algn="l">
                  <a:buClrTx/>
                  <a:buSzTx/>
                  <a:buFontTx/>
                </a:pPr>
                <a:r>
                  <a:rPr lang="zh-CN" altLang="en-US" sz="1400" dirty="0">
                    <a:solidFill>
                      <a:schemeClr val="tx1">
                        <a:lumMod val="65000"/>
                        <a:lumOff val="35000"/>
                      </a:schemeClr>
                    </a:solidFill>
                    <a:latin typeface="Times New Roman" panose="02020603050405020304" pitchFamily="18" charset="0"/>
                    <a:ea typeface="微软雅黑" panose="020B0503020204020204" pitchFamily="34" charset="-122"/>
                    <a:sym typeface="+mn-ea"/>
                  </a:rPr>
                  <a:t>情绪波动，带人工作</a:t>
                </a:r>
              </a:p>
            </p:txBody>
          </p:sp>
          <p:sp>
            <p:nvSpPr>
              <p:cNvPr id="201" name="矩形 200"/>
              <p:cNvSpPr/>
              <p:nvPr/>
            </p:nvSpPr>
            <p:spPr>
              <a:xfrm>
                <a:off x="1279359" y="2342755"/>
                <a:ext cx="1053808" cy="607216"/>
              </a:xfrm>
              <a:prstGeom prst="rect">
                <a:avLst/>
              </a:prstGeom>
              <a:solidFill>
                <a:srgbClr val="D82D19"/>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02" name="矩形 201"/>
              <p:cNvSpPr/>
              <p:nvPr/>
            </p:nvSpPr>
            <p:spPr>
              <a:xfrm>
                <a:off x="2333167" y="2342755"/>
                <a:ext cx="3411043" cy="607216"/>
              </a:xfrm>
              <a:prstGeom prst="rect">
                <a:avLst/>
              </a:prstGeom>
              <a:no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grpSp>
        <p:sp>
          <p:nvSpPr>
            <p:cNvPr id="199" name="文本框 198"/>
            <p:cNvSpPr txBox="1"/>
            <p:nvPr/>
          </p:nvSpPr>
          <p:spPr>
            <a:xfrm>
              <a:off x="1283023" y="2477588"/>
              <a:ext cx="1056640" cy="449580"/>
            </a:xfrm>
            <a:prstGeom prst="rect">
              <a:avLst/>
            </a:prstGeom>
            <a:noFill/>
          </p:spPr>
          <p:txBody>
            <a:bodyPr wrap="none" rtlCol="0">
              <a:spAutoFit/>
            </a:bodyPr>
            <a:lstStyle/>
            <a:p>
              <a:pPr algn="ctr"/>
              <a:r>
                <a:rPr lang="zh-CN" altLang="en-US" sz="1600" b="1" dirty="0">
                  <a:solidFill>
                    <a:srgbClr val="FFFF00"/>
                  </a:solidFill>
                  <a:latin typeface="Times New Roman" panose="02020603050405020304" pitchFamily="18" charset="0"/>
                  <a:ea typeface="微软雅黑" panose="020B0503020204020204" pitchFamily="34" charset="-122"/>
                  <a:sym typeface="+mn-ea"/>
                </a:rPr>
                <a:t>十二忌</a:t>
              </a:r>
            </a:p>
          </p:txBody>
        </p:sp>
      </p:grpSp>
      <p:sp>
        <p:nvSpPr>
          <p:cNvPr id="77" name="文本框 76"/>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安全生产知识学习</a:t>
            </a: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wipe(down)">
                                      <p:cBhvr>
                                        <p:cTn id="7" dur="500"/>
                                        <p:tgtEl>
                                          <p:spTgt spid="77"/>
                                        </p:tgtEl>
                                      </p:cBhvr>
                                    </p:animEffect>
                                  </p:childTnLst>
                                </p:cTn>
                              </p:par>
                              <p:par>
                                <p:cTn id="8" presetID="53" presetClass="entr" presetSubtype="16" fill="hold" grpId="0" nodeType="withEffect">
                                  <p:stCondLst>
                                    <p:cond delay="750"/>
                                  </p:stCondLst>
                                  <p:childTnLst>
                                    <p:set>
                                      <p:cBhvr>
                                        <p:cTn id="9" dur="1" fill="hold">
                                          <p:stCondLst>
                                            <p:cond delay="0"/>
                                          </p:stCondLst>
                                        </p:cTn>
                                        <p:tgtEl>
                                          <p:spTgt spid="129"/>
                                        </p:tgtEl>
                                        <p:attrNameLst>
                                          <p:attrName>style.visibility</p:attrName>
                                        </p:attrNameLst>
                                      </p:cBhvr>
                                      <p:to>
                                        <p:strVal val="visible"/>
                                      </p:to>
                                    </p:set>
                                    <p:anim calcmode="lin" valueType="num">
                                      <p:cBhvr>
                                        <p:cTn id="10" dur="1000" fill="hold"/>
                                        <p:tgtEl>
                                          <p:spTgt spid="129"/>
                                        </p:tgtEl>
                                        <p:attrNameLst>
                                          <p:attrName>ppt_w</p:attrName>
                                        </p:attrNameLst>
                                      </p:cBhvr>
                                      <p:tavLst>
                                        <p:tav tm="0">
                                          <p:val>
                                            <p:fltVal val="0"/>
                                          </p:val>
                                        </p:tav>
                                        <p:tav tm="100000">
                                          <p:val>
                                            <p:strVal val="#ppt_w"/>
                                          </p:val>
                                        </p:tav>
                                      </p:tavLst>
                                    </p:anim>
                                    <p:anim calcmode="lin" valueType="num">
                                      <p:cBhvr>
                                        <p:cTn id="11" dur="1000" fill="hold"/>
                                        <p:tgtEl>
                                          <p:spTgt spid="129"/>
                                        </p:tgtEl>
                                        <p:attrNameLst>
                                          <p:attrName>ppt_h</p:attrName>
                                        </p:attrNameLst>
                                      </p:cBhvr>
                                      <p:tavLst>
                                        <p:tav tm="0">
                                          <p:val>
                                            <p:fltVal val="0"/>
                                          </p:val>
                                        </p:tav>
                                        <p:tav tm="100000">
                                          <p:val>
                                            <p:strVal val="#ppt_h"/>
                                          </p:val>
                                        </p:tav>
                                      </p:tavLst>
                                    </p:anim>
                                    <p:animEffect transition="in" filter="fade">
                                      <p:cBhvr>
                                        <p:cTn id="12" dur="1000"/>
                                        <p:tgtEl>
                                          <p:spTgt spid="129"/>
                                        </p:tgtEl>
                                      </p:cBhvr>
                                    </p:animEffect>
                                  </p:childTnLst>
                                </p:cTn>
                              </p:par>
                              <p:par>
                                <p:cTn id="13" presetID="42" presetClass="entr" presetSubtype="0" fill="hold" nodeType="withEffect">
                                  <p:stCondLst>
                                    <p:cond delay="1500"/>
                                  </p:stCondLst>
                                  <p:childTnLst>
                                    <p:set>
                                      <p:cBhvr>
                                        <p:cTn id="14" dur="1" fill="hold">
                                          <p:stCondLst>
                                            <p:cond delay="0"/>
                                          </p:stCondLst>
                                        </p:cTn>
                                        <p:tgtEl>
                                          <p:spTgt spid="130"/>
                                        </p:tgtEl>
                                        <p:attrNameLst>
                                          <p:attrName>style.visibility</p:attrName>
                                        </p:attrNameLst>
                                      </p:cBhvr>
                                      <p:to>
                                        <p:strVal val="visible"/>
                                      </p:to>
                                    </p:set>
                                    <p:animEffect transition="in" filter="fade">
                                      <p:cBhvr>
                                        <p:cTn id="15" dur="750"/>
                                        <p:tgtEl>
                                          <p:spTgt spid="130"/>
                                        </p:tgtEl>
                                      </p:cBhvr>
                                    </p:animEffect>
                                    <p:anim calcmode="lin" valueType="num">
                                      <p:cBhvr>
                                        <p:cTn id="16" dur="750" fill="hold"/>
                                        <p:tgtEl>
                                          <p:spTgt spid="130"/>
                                        </p:tgtEl>
                                        <p:attrNameLst>
                                          <p:attrName>ppt_x</p:attrName>
                                        </p:attrNameLst>
                                      </p:cBhvr>
                                      <p:tavLst>
                                        <p:tav tm="0">
                                          <p:val>
                                            <p:strVal val="#ppt_x"/>
                                          </p:val>
                                        </p:tav>
                                        <p:tav tm="100000">
                                          <p:val>
                                            <p:strVal val="#ppt_x"/>
                                          </p:val>
                                        </p:tav>
                                      </p:tavLst>
                                    </p:anim>
                                    <p:anim calcmode="lin" valueType="num">
                                      <p:cBhvr>
                                        <p:cTn id="17" dur="750" fill="hold"/>
                                        <p:tgtEl>
                                          <p:spTgt spid="13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000"/>
                                  </p:stCondLst>
                                  <p:childTnLst>
                                    <p:set>
                                      <p:cBhvr>
                                        <p:cTn id="19" dur="1" fill="hold">
                                          <p:stCondLst>
                                            <p:cond delay="0"/>
                                          </p:stCondLst>
                                        </p:cTn>
                                        <p:tgtEl>
                                          <p:spTgt spid="136"/>
                                        </p:tgtEl>
                                        <p:attrNameLst>
                                          <p:attrName>style.visibility</p:attrName>
                                        </p:attrNameLst>
                                      </p:cBhvr>
                                      <p:to>
                                        <p:strVal val="visible"/>
                                      </p:to>
                                    </p:set>
                                    <p:animEffect transition="in" filter="fade">
                                      <p:cBhvr>
                                        <p:cTn id="20" dur="750"/>
                                        <p:tgtEl>
                                          <p:spTgt spid="136"/>
                                        </p:tgtEl>
                                      </p:cBhvr>
                                    </p:animEffect>
                                    <p:anim calcmode="lin" valueType="num">
                                      <p:cBhvr>
                                        <p:cTn id="21" dur="750" fill="hold"/>
                                        <p:tgtEl>
                                          <p:spTgt spid="136"/>
                                        </p:tgtEl>
                                        <p:attrNameLst>
                                          <p:attrName>ppt_x</p:attrName>
                                        </p:attrNameLst>
                                      </p:cBhvr>
                                      <p:tavLst>
                                        <p:tav tm="0">
                                          <p:val>
                                            <p:strVal val="#ppt_x"/>
                                          </p:val>
                                        </p:tav>
                                        <p:tav tm="100000">
                                          <p:val>
                                            <p:strVal val="#ppt_x"/>
                                          </p:val>
                                        </p:tav>
                                      </p:tavLst>
                                    </p:anim>
                                    <p:anim calcmode="lin" valueType="num">
                                      <p:cBhvr>
                                        <p:cTn id="22" dur="750" fill="hold"/>
                                        <p:tgtEl>
                                          <p:spTgt spid="136"/>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2500"/>
                                  </p:stCondLst>
                                  <p:childTnLst>
                                    <p:set>
                                      <p:cBhvr>
                                        <p:cTn id="24" dur="1" fill="hold">
                                          <p:stCondLst>
                                            <p:cond delay="0"/>
                                          </p:stCondLst>
                                        </p:cTn>
                                        <p:tgtEl>
                                          <p:spTgt spid="142"/>
                                        </p:tgtEl>
                                        <p:attrNameLst>
                                          <p:attrName>style.visibility</p:attrName>
                                        </p:attrNameLst>
                                      </p:cBhvr>
                                      <p:to>
                                        <p:strVal val="visible"/>
                                      </p:to>
                                    </p:set>
                                    <p:animEffect transition="in" filter="fade">
                                      <p:cBhvr>
                                        <p:cTn id="25" dur="750"/>
                                        <p:tgtEl>
                                          <p:spTgt spid="142"/>
                                        </p:tgtEl>
                                      </p:cBhvr>
                                    </p:animEffect>
                                    <p:anim calcmode="lin" valueType="num">
                                      <p:cBhvr>
                                        <p:cTn id="26" dur="750" fill="hold"/>
                                        <p:tgtEl>
                                          <p:spTgt spid="142"/>
                                        </p:tgtEl>
                                        <p:attrNameLst>
                                          <p:attrName>ppt_x</p:attrName>
                                        </p:attrNameLst>
                                      </p:cBhvr>
                                      <p:tavLst>
                                        <p:tav tm="0">
                                          <p:val>
                                            <p:strVal val="#ppt_x"/>
                                          </p:val>
                                        </p:tav>
                                        <p:tav tm="100000">
                                          <p:val>
                                            <p:strVal val="#ppt_x"/>
                                          </p:val>
                                        </p:tav>
                                      </p:tavLst>
                                    </p:anim>
                                    <p:anim calcmode="lin" valueType="num">
                                      <p:cBhvr>
                                        <p:cTn id="27" dur="750" fill="hold"/>
                                        <p:tgtEl>
                                          <p:spTgt spid="142"/>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3000"/>
                                  </p:stCondLst>
                                  <p:childTnLst>
                                    <p:set>
                                      <p:cBhvr>
                                        <p:cTn id="29" dur="1" fill="hold">
                                          <p:stCondLst>
                                            <p:cond delay="0"/>
                                          </p:stCondLst>
                                        </p:cTn>
                                        <p:tgtEl>
                                          <p:spTgt spid="148"/>
                                        </p:tgtEl>
                                        <p:attrNameLst>
                                          <p:attrName>style.visibility</p:attrName>
                                        </p:attrNameLst>
                                      </p:cBhvr>
                                      <p:to>
                                        <p:strVal val="visible"/>
                                      </p:to>
                                    </p:set>
                                    <p:animEffect transition="in" filter="fade">
                                      <p:cBhvr>
                                        <p:cTn id="30" dur="750"/>
                                        <p:tgtEl>
                                          <p:spTgt spid="148"/>
                                        </p:tgtEl>
                                      </p:cBhvr>
                                    </p:animEffect>
                                    <p:anim calcmode="lin" valueType="num">
                                      <p:cBhvr>
                                        <p:cTn id="31" dur="750" fill="hold"/>
                                        <p:tgtEl>
                                          <p:spTgt spid="148"/>
                                        </p:tgtEl>
                                        <p:attrNameLst>
                                          <p:attrName>ppt_x</p:attrName>
                                        </p:attrNameLst>
                                      </p:cBhvr>
                                      <p:tavLst>
                                        <p:tav tm="0">
                                          <p:val>
                                            <p:strVal val="#ppt_x"/>
                                          </p:val>
                                        </p:tav>
                                        <p:tav tm="100000">
                                          <p:val>
                                            <p:strVal val="#ppt_x"/>
                                          </p:val>
                                        </p:tav>
                                      </p:tavLst>
                                    </p:anim>
                                    <p:anim calcmode="lin" valueType="num">
                                      <p:cBhvr>
                                        <p:cTn id="32" dur="750" fill="hold"/>
                                        <p:tgtEl>
                                          <p:spTgt spid="14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3500"/>
                                  </p:stCondLst>
                                  <p:childTnLst>
                                    <p:set>
                                      <p:cBhvr>
                                        <p:cTn id="34" dur="1" fill="hold">
                                          <p:stCondLst>
                                            <p:cond delay="0"/>
                                          </p:stCondLst>
                                        </p:cTn>
                                        <p:tgtEl>
                                          <p:spTgt spid="154"/>
                                        </p:tgtEl>
                                        <p:attrNameLst>
                                          <p:attrName>style.visibility</p:attrName>
                                        </p:attrNameLst>
                                      </p:cBhvr>
                                      <p:to>
                                        <p:strVal val="visible"/>
                                      </p:to>
                                    </p:set>
                                    <p:animEffect transition="in" filter="fade">
                                      <p:cBhvr>
                                        <p:cTn id="35" dur="750"/>
                                        <p:tgtEl>
                                          <p:spTgt spid="154"/>
                                        </p:tgtEl>
                                      </p:cBhvr>
                                    </p:animEffect>
                                    <p:anim calcmode="lin" valueType="num">
                                      <p:cBhvr>
                                        <p:cTn id="36" dur="750" fill="hold"/>
                                        <p:tgtEl>
                                          <p:spTgt spid="154"/>
                                        </p:tgtEl>
                                        <p:attrNameLst>
                                          <p:attrName>ppt_x</p:attrName>
                                        </p:attrNameLst>
                                      </p:cBhvr>
                                      <p:tavLst>
                                        <p:tav tm="0">
                                          <p:val>
                                            <p:strVal val="#ppt_x"/>
                                          </p:val>
                                        </p:tav>
                                        <p:tav tm="100000">
                                          <p:val>
                                            <p:strVal val="#ppt_x"/>
                                          </p:val>
                                        </p:tav>
                                      </p:tavLst>
                                    </p:anim>
                                    <p:anim calcmode="lin" valueType="num">
                                      <p:cBhvr>
                                        <p:cTn id="37" dur="750" fill="hold"/>
                                        <p:tgtEl>
                                          <p:spTgt spid="154"/>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4000"/>
                                  </p:stCondLst>
                                  <p:childTnLst>
                                    <p:set>
                                      <p:cBhvr>
                                        <p:cTn id="39" dur="1" fill="hold">
                                          <p:stCondLst>
                                            <p:cond delay="0"/>
                                          </p:stCondLst>
                                        </p:cTn>
                                        <p:tgtEl>
                                          <p:spTgt spid="191"/>
                                        </p:tgtEl>
                                        <p:attrNameLst>
                                          <p:attrName>style.visibility</p:attrName>
                                        </p:attrNameLst>
                                      </p:cBhvr>
                                      <p:to>
                                        <p:strVal val="visible"/>
                                      </p:to>
                                    </p:set>
                                    <p:animEffect transition="in" filter="fade">
                                      <p:cBhvr>
                                        <p:cTn id="40" dur="750"/>
                                        <p:tgtEl>
                                          <p:spTgt spid="191"/>
                                        </p:tgtEl>
                                      </p:cBhvr>
                                    </p:animEffect>
                                    <p:anim calcmode="lin" valueType="num">
                                      <p:cBhvr>
                                        <p:cTn id="41" dur="750" fill="hold"/>
                                        <p:tgtEl>
                                          <p:spTgt spid="191"/>
                                        </p:tgtEl>
                                        <p:attrNameLst>
                                          <p:attrName>ppt_x</p:attrName>
                                        </p:attrNameLst>
                                      </p:cBhvr>
                                      <p:tavLst>
                                        <p:tav tm="0">
                                          <p:val>
                                            <p:strVal val="#ppt_x"/>
                                          </p:val>
                                        </p:tav>
                                        <p:tav tm="100000">
                                          <p:val>
                                            <p:strVal val="#ppt_x"/>
                                          </p:val>
                                        </p:tav>
                                      </p:tavLst>
                                    </p:anim>
                                    <p:anim calcmode="lin" valueType="num">
                                      <p:cBhvr>
                                        <p:cTn id="42" dur="750" fill="hold"/>
                                        <p:tgtEl>
                                          <p:spTgt spid="191"/>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4500"/>
                                  </p:stCondLst>
                                  <p:childTnLst>
                                    <p:set>
                                      <p:cBhvr>
                                        <p:cTn id="44" dur="1" fill="hold">
                                          <p:stCondLst>
                                            <p:cond delay="0"/>
                                          </p:stCondLst>
                                        </p:cTn>
                                        <p:tgtEl>
                                          <p:spTgt spid="160"/>
                                        </p:tgtEl>
                                        <p:attrNameLst>
                                          <p:attrName>style.visibility</p:attrName>
                                        </p:attrNameLst>
                                      </p:cBhvr>
                                      <p:to>
                                        <p:strVal val="visible"/>
                                      </p:to>
                                    </p:set>
                                    <p:animEffect transition="in" filter="fade">
                                      <p:cBhvr>
                                        <p:cTn id="45" dur="750"/>
                                        <p:tgtEl>
                                          <p:spTgt spid="160"/>
                                        </p:tgtEl>
                                      </p:cBhvr>
                                    </p:animEffect>
                                    <p:anim calcmode="lin" valueType="num">
                                      <p:cBhvr>
                                        <p:cTn id="46" dur="750" fill="hold"/>
                                        <p:tgtEl>
                                          <p:spTgt spid="160"/>
                                        </p:tgtEl>
                                        <p:attrNameLst>
                                          <p:attrName>ppt_x</p:attrName>
                                        </p:attrNameLst>
                                      </p:cBhvr>
                                      <p:tavLst>
                                        <p:tav tm="0">
                                          <p:val>
                                            <p:strVal val="#ppt_x"/>
                                          </p:val>
                                        </p:tav>
                                        <p:tav tm="100000">
                                          <p:val>
                                            <p:strVal val="#ppt_x"/>
                                          </p:val>
                                        </p:tav>
                                      </p:tavLst>
                                    </p:anim>
                                    <p:anim calcmode="lin" valueType="num">
                                      <p:cBhvr>
                                        <p:cTn id="47" dur="750" fill="hold"/>
                                        <p:tgtEl>
                                          <p:spTgt spid="160"/>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5000"/>
                                  </p:stCondLst>
                                  <p:childTnLst>
                                    <p:set>
                                      <p:cBhvr>
                                        <p:cTn id="49" dur="1" fill="hold">
                                          <p:stCondLst>
                                            <p:cond delay="0"/>
                                          </p:stCondLst>
                                        </p:cTn>
                                        <p:tgtEl>
                                          <p:spTgt spid="166"/>
                                        </p:tgtEl>
                                        <p:attrNameLst>
                                          <p:attrName>style.visibility</p:attrName>
                                        </p:attrNameLst>
                                      </p:cBhvr>
                                      <p:to>
                                        <p:strVal val="visible"/>
                                      </p:to>
                                    </p:set>
                                    <p:animEffect transition="in" filter="fade">
                                      <p:cBhvr>
                                        <p:cTn id="50" dur="750"/>
                                        <p:tgtEl>
                                          <p:spTgt spid="166"/>
                                        </p:tgtEl>
                                      </p:cBhvr>
                                    </p:animEffect>
                                    <p:anim calcmode="lin" valueType="num">
                                      <p:cBhvr>
                                        <p:cTn id="51" dur="750" fill="hold"/>
                                        <p:tgtEl>
                                          <p:spTgt spid="166"/>
                                        </p:tgtEl>
                                        <p:attrNameLst>
                                          <p:attrName>ppt_x</p:attrName>
                                        </p:attrNameLst>
                                      </p:cBhvr>
                                      <p:tavLst>
                                        <p:tav tm="0">
                                          <p:val>
                                            <p:strVal val="#ppt_x"/>
                                          </p:val>
                                        </p:tav>
                                        <p:tav tm="100000">
                                          <p:val>
                                            <p:strVal val="#ppt_x"/>
                                          </p:val>
                                        </p:tav>
                                      </p:tavLst>
                                    </p:anim>
                                    <p:anim calcmode="lin" valueType="num">
                                      <p:cBhvr>
                                        <p:cTn id="52" dur="750" fill="hold"/>
                                        <p:tgtEl>
                                          <p:spTgt spid="166"/>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5500"/>
                                  </p:stCondLst>
                                  <p:childTnLst>
                                    <p:set>
                                      <p:cBhvr>
                                        <p:cTn id="54" dur="1" fill="hold">
                                          <p:stCondLst>
                                            <p:cond delay="0"/>
                                          </p:stCondLst>
                                        </p:cTn>
                                        <p:tgtEl>
                                          <p:spTgt spid="173"/>
                                        </p:tgtEl>
                                        <p:attrNameLst>
                                          <p:attrName>style.visibility</p:attrName>
                                        </p:attrNameLst>
                                      </p:cBhvr>
                                      <p:to>
                                        <p:strVal val="visible"/>
                                      </p:to>
                                    </p:set>
                                    <p:animEffect transition="in" filter="fade">
                                      <p:cBhvr>
                                        <p:cTn id="55" dur="750"/>
                                        <p:tgtEl>
                                          <p:spTgt spid="173"/>
                                        </p:tgtEl>
                                      </p:cBhvr>
                                    </p:animEffect>
                                    <p:anim calcmode="lin" valueType="num">
                                      <p:cBhvr>
                                        <p:cTn id="56" dur="750" fill="hold"/>
                                        <p:tgtEl>
                                          <p:spTgt spid="173"/>
                                        </p:tgtEl>
                                        <p:attrNameLst>
                                          <p:attrName>ppt_x</p:attrName>
                                        </p:attrNameLst>
                                      </p:cBhvr>
                                      <p:tavLst>
                                        <p:tav tm="0">
                                          <p:val>
                                            <p:strVal val="#ppt_x"/>
                                          </p:val>
                                        </p:tav>
                                        <p:tav tm="100000">
                                          <p:val>
                                            <p:strVal val="#ppt_x"/>
                                          </p:val>
                                        </p:tav>
                                      </p:tavLst>
                                    </p:anim>
                                    <p:anim calcmode="lin" valueType="num">
                                      <p:cBhvr>
                                        <p:cTn id="57" dur="750" fill="hold"/>
                                        <p:tgtEl>
                                          <p:spTgt spid="173"/>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6000"/>
                                  </p:stCondLst>
                                  <p:childTnLst>
                                    <p:set>
                                      <p:cBhvr>
                                        <p:cTn id="59" dur="1" fill="hold">
                                          <p:stCondLst>
                                            <p:cond delay="0"/>
                                          </p:stCondLst>
                                        </p:cTn>
                                        <p:tgtEl>
                                          <p:spTgt spid="179"/>
                                        </p:tgtEl>
                                        <p:attrNameLst>
                                          <p:attrName>style.visibility</p:attrName>
                                        </p:attrNameLst>
                                      </p:cBhvr>
                                      <p:to>
                                        <p:strVal val="visible"/>
                                      </p:to>
                                    </p:set>
                                    <p:animEffect transition="in" filter="fade">
                                      <p:cBhvr>
                                        <p:cTn id="60" dur="750"/>
                                        <p:tgtEl>
                                          <p:spTgt spid="179"/>
                                        </p:tgtEl>
                                      </p:cBhvr>
                                    </p:animEffect>
                                    <p:anim calcmode="lin" valueType="num">
                                      <p:cBhvr>
                                        <p:cTn id="61" dur="750" fill="hold"/>
                                        <p:tgtEl>
                                          <p:spTgt spid="179"/>
                                        </p:tgtEl>
                                        <p:attrNameLst>
                                          <p:attrName>ppt_x</p:attrName>
                                        </p:attrNameLst>
                                      </p:cBhvr>
                                      <p:tavLst>
                                        <p:tav tm="0">
                                          <p:val>
                                            <p:strVal val="#ppt_x"/>
                                          </p:val>
                                        </p:tav>
                                        <p:tav tm="100000">
                                          <p:val>
                                            <p:strVal val="#ppt_x"/>
                                          </p:val>
                                        </p:tav>
                                      </p:tavLst>
                                    </p:anim>
                                    <p:anim calcmode="lin" valueType="num">
                                      <p:cBhvr>
                                        <p:cTn id="62" dur="750" fill="hold"/>
                                        <p:tgtEl>
                                          <p:spTgt spid="179"/>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6500"/>
                                  </p:stCondLst>
                                  <p:childTnLst>
                                    <p:set>
                                      <p:cBhvr>
                                        <p:cTn id="64" dur="1" fill="hold">
                                          <p:stCondLst>
                                            <p:cond delay="0"/>
                                          </p:stCondLst>
                                        </p:cTn>
                                        <p:tgtEl>
                                          <p:spTgt spid="185"/>
                                        </p:tgtEl>
                                        <p:attrNameLst>
                                          <p:attrName>style.visibility</p:attrName>
                                        </p:attrNameLst>
                                      </p:cBhvr>
                                      <p:to>
                                        <p:strVal val="visible"/>
                                      </p:to>
                                    </p:set>
                                    <p:animEffect transition="in" filter="fade">
                                      <p:cBhvr>
                                        <p:cTn id="65" dur="750"/>
                                        <p:tgtEl>
                                          <p:spTgt spid="185"/>
                                        </p:tgtEl>
                                      </p:cBhvr>
                                    </p:animEffect>
                                    <p:anim calcmode="lin" valueType="num">
                                      <p:cBhvr>
                                        <p:cTn id="66" dur="750" fill="hold"/>
                                        <p:tgtEl>
                                          <p:spTgt spid="185"/>
                                        </p:tgtEl>
                                        <p:attrNameLst>
                                          <p:attrName>ppt_x</p:attrName>
                                        </p:attrNameLst>
                                      </p:cBhvr>
                                      <p:tavLst>
                                        <p:tav tm="0">
                                          <p:val>
                                            <p:strVal val="#ppt_x"/>
                                          </p:val>
                                        </p:tav>
                                        <p:tav tm="100000">
                                          <p:val>
                                            <p:strVal val="#ppt_x"/>
                                          </p:val>
                                        </p:tav>
                                      </p:tavLst>
                                    </p:anim>
                                    <p:anim calcmode="lin" valueType="num">
                                      <p:cBhvr>
                                        <p:cTn id="67" dur="750" fill="hold"/>
                                        <p:tgtEl>
                                          <p:spTgt spid="185"/>
                                        </p:tgtEl>
                                        <p:attrNameLst>
                                          <p:attrName>ppt_y</p:attrName>
                                        </p:attrNameLst>
                                      </p:cBhvr>
                                      <p:tavLst>
                                        <p:tav tm="0">
                                          <p:val>
                                            <p:strVal val="#ppt_y+.1"/>
                                          </p:val>
                                        </p:tav>
                                        <p:tav tm="100000">
                                          <p:val>
                                            <p:strVal val="#ppt_y"/>
                                          </p:val>
                                        </p:tav>
                                      </p:tavLst>
                                    </p:anim>
                                  </p:childTnLst>
                                </p:cTn>
                              </p:par>
                              <p:par>
                                <p:cTn id="68" presetID="42" presetClass="entr" presetSubtype="0" fill="hold" nodeType="withEffect">
                                  <p:stCondLst>
                                    <p:cond delay="7000"/>
                                  </p:stCondLst>
                                  <p:childTnLst>
                                    <p:set>
                                      <p:cBhvr>
                                        <p:cTn id="69" dur="1" fill="hold">
                                          <p:stCondLst>
                                            <p:cond delay="0"/>
                                          </p:stCondLst>
                                        </p:cTn>
                                        <p:tgtEl>
                                          <p:spTgt spid="197"/>
                                        </p:tgtEl>
                                        <p:attrNameLst>
                                          <p:attrName>style.visibility</p:attrName>
                                        </p:attrNameLst>
                                      </p:cBhvr>
                                      <p:to>
                                        <p:strVal val="visible"/>
                                      </p:to>
                                    </p:set>
                                    <p:animEffect transition="in" filter="fade">
                                      <p:cBhvr>
                                        <p:cTn id="70" dur="750"/>
                                        <p:tgtEl>
                                          <p:spTgt spid="197"/>
                                        </p:tgtEl>
                                      </p:cBhvr>
                                    </p:animEffect>
                                    <p:anim calcmode="lin" valueType="num">
                                      <p:cBhvr>
                                        <p:cTn id="71" dur="750" fill="hold"/>
                                        <p:tgtEl>
                                          <p:spTgt spid="197"/>
                                        </p:tgtEl>
                                        <p:attrNameLst>
                                          <p:attrName>ppt_x</p:attrName>
                                        </p:attrNameLst>
                                      </p:cBhvr>
                                      <p:tavLst>
                                        <p:tav tm="0">
                                          <p:val>
                                            <p:strVal val="#ppt_x"/>
                                          </p:val>
                                        </p:tav>
                                        <p:tav tm="100000">
                                          <p:val>
                                            <p:strVal val="#ppt_x"/>
                                          </p:val>
                                        </p:tav>
                                      </p:tavLst>
                                    </p:anim>
                                    <p:anim calcmode="lin" valueType="num">
                                      <p:cBhvr>
                                        <p:cTn id="72" dur="750" fill="hold"/>
                                        <p:tgtEl>
                                          <p:spTgt spid="1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p:bldP spid="7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901596" y="1997869"/>
            <a:ext cx="3542185" cy="405288"/>
            <a:chOff x="1202128" y="2663826"/>
            <a:chExt cx="4722913" cy="540384"/>
          </a:xfrm>
        </p:grpSpPr>
        <p:sp>
          <p:nvSpPr>
            <p:cNvPr id="73" name="矩形 72"/>
            <p:cNvSpPr/>
            <p:nvPr/>
          </p:nvSpPr>
          <p:spPr>
            <a:xfrm>
              <a:off x="1753308" y="2663826"/>
              <a:ext cx="4171733" cy="533400"/>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5" name="文本框 74"/>
            <p:cNvSpPr txBox="1"/>
            <p:nvPr/>
          </p:nvSpPr>
          <p:spPr>
            <a:xfrm>
              <a:off x="1936823" y="2752090"/>
              <a:ext cx="3863340" cy="429260"/>
            </a:xfrm>
            <a:prstGeom prst="rect">
              <a:avLst/>
            </a:prstGeom>
            <a:noFill/>
          </p:spPr>
          <p:txBody>
            <a:bodyPr wrap="none" rtlCol="0" anchor="t">
              <a:spAutoFit/>
            </a:bodyPr>
            <a:lstStyle/>
            <a:p>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以遵章守纪为安</a:t>
              </a:r>
              <a:r>
                <a:rPr lang="en-US" altLang="zh-CN"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以违章蛮干为险</a:t>
              </a:r>
            </a:p>
          </p:txBody>
        </p:sp>
        <p:sp>
          <p:nvSpPr>
            <p:cNvPr id="112" name="矩形 111"/>
            <p:cNvSpPr/>
            <p:nvPr/>
          </p:nvSpPr>
          <p:spPr>
            <a:xfrm>
              <a:off x="1202128" y="2668905"/>
              <a:ext cx="541655" cy="53530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1239488" y="2743613"/>
              <a:ext cx="447887" cy="367453"/>
            </a:xfrm>
            <a:prstGeom prst="rect">
              <a:avLst/>
            </a:prstGeom>
            <a:noFill/>
          </p:spPr>
          <p:txBody>
            <a:bodyPr wrap="none" rtlCol="0">
              <a:spAutoFit/>
            </a:bodyPr>
            <a:lstStyle/>
            <a:p>
              <a:pPr algn="ctr"/>
              <a:r>
                <a:rPr lang="zh-CN" altLang="en-US" sz="1200" b="1" dirty="0">
                  <a:solidFill>
                    <a:srgbClr val="FFFF00"/>
                  </a:solidFill>
                  <a:latin typeface="微软雅黑" panose="020B0503020204020204" pitchFamily="34" charset="-122"/>
                  <a:ea typeface="微软雅黑" panose="020B0503020204020204" pitchFamily="34" charset="-122"/>
                </a:rPr>
                <a:t>一</a:t>
              </a:r>
            </a:p>
          </p:txBody>
        </p:sp>
      </p:grpSp>
      <p:grpSp>
        <p:nvGrpSpPr>
          <p:cNvPr id="10" name="组合 9"/>
          <p:cNvGrpSpPr/>
          <p:nvPr/>
        </p:nvGrpSpPr>
        <p:grpSpPr>
          <a:xfrm>
            <a:off x="894452" y="2597944"/>
            <a:ext cx="3549329" cy="401479"/>
            <a:chOff x="1192603" y="3463925"/>
            <a:chExt cx="4732438" cy="535305"/>
          </a:xfrm>
        </p:grpSpPr>
        <p:sp>
          <p:nvSpPr>
            <p:cNvPr id="77" name="矩形 76"/>
            <p:cNvSpPr/>
            <p:nvPr/>
          </p:nvSpPr>
          <p:spPr>
            <a:xfrm>
              <a:off x="1753308" y="3463925"/>
              <a:ext cx="4171733" cy="531852"/>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9" name="文本框 78"/>
            <p:cNvSpPr txBox="1"/>
            <p:nvPr/>
          </p:nvSpPr>
          <p:spPr>
            <a:xfrm>
              <a:off x="1995243" y="3564890"/>
              <a:ext cx="3863339" cy="429260"/>
            </a:xfrm>
            <a:prstGeom prst="rect">
              <a:avLst/>
            </a:prstGeom>
            <a:noFill/>
          </p:spPr>
          <p:txBody>
            <a:bodyPr wrap="none" rtlCol="0" anchor="t">
              <a:spAutoFit/>
            </a:bodyPr>
            <a:lstStyle/>
            <a:p>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以谦虚谨慎为安</a:t>
              </a:r>
              <a:r>
                <a:rPr lang="en-US" altLang="zh-CN"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以逞强好胜为险</a:t>
              </a:r>
            </a:p>
          </p:txBody>
        </p:sp>
        <p:sp>
          <p:nvSpPr>
            <p:cNvPr id="114" name="矩形 113"/>
            <p:cNvSpPr/>
            <p:nvPr/>
          </p:nvSpPr>
          <p:spPr>
            <a:xfrm>
              <a:off x="1192603" y="3463925"/>
              <a:ext cx="541655" cy="535305"/>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59" name="文本框 58"/>
            <p:cNvSpPr txBox="1"/>
            <p:nvPr/>
          </p:nvSpPr>
          <p:spPr>
            <a:xfrm>
              <a:off x="1247820" y="3543980"/>
              <a:ext cx="430953" cy="347133"/>
            </a:xfrm>
            <a:prstGeom prst="rect">
              <a:avLst/>
            </a:prstGeom>
            <a:noFill/>
          </p:spPr>
          <p:txBody>
            <a:bodyPr wrap="none" rtlCol="0">
              <a:spAutoFit/>
            </a:bodyPr>
            <a:lstStyle/>
            <a:p>
              <a:r>
                <a:rPr lang="zh-CN" altLang="en-US" sz="1100" b="1" dirty="0">
                  <a:solidFill>
                    <a:srgbClr val="FFFF00"/>
                  </a:solidFill>
                  <a:latin typeface="微软雅黑" panose="020B0503020204020204" pitchFamily="34" charset="-122"/>
                  <a:ea typeface="微软雅黑" panose="020B0503020204020204" pitchFamily="34" charset="-122"/>
                </a:rPr>
                <a:t>二</a:t>
              </a:r>
            </a:p>
          </p:txBody>
        </p:sp>
      </p:grpSp>
      <p:grpSp>
        <p:nvGrpSpPr>
          <p:cNvPr id="9" name="组合 8"/>
          <p:cNvGrpSpPr/>
          <p:nvPr/>
        </p:nvGrpSpPr>
        <p:grpSpPr>
          <a:xfrm>
            <a:off x="901596" y="3193731"/>
            <a:ext cx="3542185" cy="402393"/>
            <a:chOff x="1202128" y="4258310"/>
            <a:chExt cx="4722913" cy="536524"/>
          </a:xfrm>
        </p:grpSpPr>
        <p:sp>
          <p:nvSpPr>
            <p:cNvPr id="81" name="矩形 80"/>
            <p:cNvSpPr/>
            <p:nvPr/>
          </p:nvSpPr>
          <p:spPr>
            <a:xfrm>
              <a:off x="1753308" y="4261065"/>
              <a:ext cx="4171733" cy="533769"/>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3" name="文本框 82"/>
            <p:cNvSpPr txBox="1"/>
            <p:nvPr/>
          </p:nvSpPr>
          <p:spPr>
            <a:xfrm>
              <a:off x="1936823" y="4342130"/>
              <a:ext cx="3863340" cy="429260"/>
            </a:xfrm>
            <a:prstGeom prst="rect">
              <a:avLst/>
            </a:prstGeom>
            <a:noFill/>
          </p:spPr>
          <p:txBody>
            <a:bodyPr wrap="none" rtlCol="0" anchor="t">
              <a:spAutoFit/>
            </a:bodyPr>
            <a:lstStyle/>
            <a:p>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以精力集中为安</a:t>
              </a:r>
              <a:r>
                <a:rPr lang="en-US" altLang="zh-CN"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以心神不定为险</a:t>
              </a:r>
            </a:p>
          </p:txBody>
        </p:sp>
        <p:sp>
          <p:nvSpPr>
            <p:cNvPr id="116" name="矩形 115"/>
            <p:cNvSpPr/>
            <p:nvPr/>
          </p:nvSpPr>
          <p:spPr>
            <a:xfrm>
              <a:off x="1202128" y="4258310"/>
              <a:ext cx="541655" cy="535305"/>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0" name="文本框 59"/>
            <p:cNvSpPr txBox="1"/>
            <p:nvPr/>
          </p:nvSpPr>
          <p:spPr>
            <a:xfrm>
              <a:off x="1245009" y="4326732"/>
              <a:ext cx="447887" cy="367453"/>
            </a:xfrm>
            <a:prstGeom prst="rect">
              <a:avLst/>
            </a:prstGeom>
            <a:noFill/>
          </p:spPr>
          <p:txBody>
            <a:bodyPr wrap="none" rtlCol="0">
              <a:spAutoFit/>
            </a:bodyPr>
            <a:lstStyle/>
            <a:p>
              <a:pPr algn="ctr"/>
              <a:r>
                <a:rPr lang="zh-CN" altLang="en-US" sz="1200" b="1" dirty="0">
                  <a:solidFill>
                    <a:srgbClr val="FFFF00"/>
                  </a:solidFill>
                  <a:latin typeface="微软雅黑" panose="020B0503020204020204" pitchFamily="34" charset="-122"/>
                  <a:ea typeface="微软雅黑" panose="020B0503020204020204" pitchFamily="34" charset="-122"/>
                </a:rPr>
                <a:t>三</a:t>
              </a:r>
            </a:p>
          </p:txBody>
        </p:sp>
      </p:grpSp>
      <p:grpSp>
        <p:nvGrpSpPr>
          <p:cNvPr id="8" name="组合 7"/>
          <p:cNvGrpSpPr/>
          <p:nvPr/>
        </p:nvGrpSpPr>
        <p:grpSpPr>
          <a:xfrm>
            <a:off x="894452" y="3812858"/>
            <a:ext cx="3549329" cy="401479"/>
            <a:chOff x="1192603" y="5083810"/>
            <a:chExt cx="4732438" cy="535305"/>
          </a:xfrm>
        </p:grpSpPr>
        <p:sp>
          <p:nvSpPr>
            <p:cNvPr id="85" name="矩形 84"/>
            <p:cNvSpPr/>
            <p:nvPr/>
          </p:nvSpPr>
          <p:spPr>
            <a:xfrm>
              <a:off x="1743783" y="5083810"/>
              <a:ext cx="4181258" cy="535305"/>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87" name="文本框 86"/>
            <p:cNvSpPr txBox="1"/>
            <p:nvPr/>
          </p:nvSpPr>
          <p:spPr>
            <a:xfrm>
              <a:off x="1917774" y="5159375"/>
              <a:ext cx="3863339" cy="429260"/>
            </a:xfrm>
            <a:prstGeom prst="rect">
              <a:avLst/>
            </a:prstGeom>
            <a:noFill/>
          </p:spPr>
          <p:txBody>
            <a:bodyPr wrap="none" rtlCol="0" anchor="t">
              <a:spAutoFit/>
            </a:bodyPr>
            <a:lstStyle/>
            <a:p>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以劳保齐全为安</a:t>
              </a:r>
              <a:r>
                <a:rPr lang="en-US" altLang="zh-CN"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以麻痹大意为险</a:t>
              </a:r>
            </a:p>
          </p:txBody>
        </p:sp>
        <p:sp>
          <p:nvSpPr>
            <p:cNvPr id="119" name="矩形 118"/>
            <p:cNvSpPr/>
            <p:nvPr/>
          </p:nvSpPr>
          <p:spPr>
            <a:xfrm>
              <a:off x="1192603" y="5083810"/>
              <a:ext cx="541655" cy="535305"/>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1" name="文本框 60"/>
            <p:cNvSpPr txBox="1"/>
            <p:nvPr/>
          </p:nvSpPr>
          <p:spPr>
            <a:xfrm>
              <a:off x="1259278" y="5145643"/>
              <a:ext cx="430953" cy="347133"/>
            </a:xfrm>
            <a:prstGeom prst="rect">
              <a:avLst/>
            </a:prstGeom>
            <a:noFill/>
          </p:spPr>
          <p:txBody>
            <a:bodyPr wrap="none" rtlCol="0">
              <a:spAutoFit/>
            </a:bodyPr>
            <a:lstStyle/>
            <a:p>
              <a:r>
                <a:rPr lang="zh-CN" altLang="en-US" sz="1100" b="1" dirty="0">
                  <a:solidFill>
                    <a:srgbClr val="FFFF00"/>
                  </a:solidFill>
                  <a:latin typeface="微软雅黑" panose="020B0503020204020204" pitchFamily="34" charset="-122"/>
                  <a:ea typeface="微软雅黑" panose="020B0503020204020204" pitchFamily="34" charset="-122"/>
                </a:rPr>
                <a:t>四</a:t>
              </a:r>
            </a:p>
          </p:txBody>
        </p:sp>
      </p:grpSp>
      <p:grpSp>
        <p:nvGrpSpPr>
          <p:cNvPr id="4" name="组合 3"/>
          <p:cNvGrpSpPr/>
          <p:nvPr/>
        </p:nvGrpSpPr>
        <p:grpSpPr>
          <a:xfrm>
            <a:off x="4752022" y="1997869"/>
            <a:ext cx="3534727" cy="405288"/>
            <a:chOff x="6336031" y="2663826"/>
            <a:chExt cx="4712969" cy="540384"/>
          </a:xfrm>
        </p:grpSpPr>
        <p:sp>
          <p:nvSpPr>
            <p:cNvPr id="120" name="矩形 119"/>
            <p:cNvSpPr/>
            <p:nvPr/>
          </p:nvSpPr>
          <p:spPr>
            <a:xfrm>
              <a:off x="6877686" y="2663826"/>
              <a:ext cx="4171314" cy="533400"/>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1" name="文本框 120"/>
            <p:cNvSpPr txBox="1"/>
            <p:nvPr/>
          </p:nvSpPr>
          <p:spPr>
            <a:xfrm>
              <a:off x="7032626" y="2752090"/>
              <a:ext cx="3863340" cy="429260"/>
            </a:xfrm>
            <a:prstGeom prst="rect">
              <a:avLst/>
            </a:prstGeom>
            <a:noFill/>
          </p:spPr>
          <p:txBody>
            <a:bodyPr wrap="none" rtlCol="0" anchor="t">
              <a:spAutoFit/>
            </a:bodyPr>
            <a:lstStyle/>
            <a:p>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以防微杜渐为安</a:t>
              </a:r>
              <a:r>
                <a:rPr lang="en-US" altLang="zh-CN"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以心存侥幸为险</a:t>
              </a:r>
            </a:p>
          </p:txBody>
        </p:sp>
        <p:sp>
          <p:nvSpPr>
            <p:cNvPr id="136" name="矩形 135"/>
            <p:cNvSpPr/>
            <p:nvPr/>
          </p:nvSpPr>
          <p:spPr>
            <a:xfrm>
              <a:off x="6336031" y="2668905"/>
              <a:ext cx="541655" cy="535305"/>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2" name="文本框 61"/>
            <p:cNvSpPr txBox="1"/>
            <p:nvPr/>
          </p:nvSpPr>
          <p:spPr>
            <a:xfrm>
              <a:off x="6390082" y="2761645"/>
              <a:ext cx="447887" cy="367453"/>
            </a:xfrm>
            <a:prstGeom prst="rect">
              <a:avLst/>
            </a:prstGeom>
            <a:noFill/>
          </p:spPr>
          <p:txBody>
            <a:bodyPr wrap="none" rtlCol="0">
              <a:spAutoFit/>
            </a:bodyPr>
            <a:lstStyle/>
            <a:p>
              <a:r>
                <a:rPr lang="zh-CN" altLang="en-US" sz="1200" b="1" dirty="0">
                  <a:solidFill>
                    <a:srgbClr val="FFFF00"/>
                  </a:solidFill>
                  <a:latin typeface="微软雅黑" panose="020B0503020204020204" pitchFamily="34" charset="-122"/>
                  <a:ea typeface="微软雅黑" panose="020B0503020204020204" pitchFamily="34" charset="-122"/>
                </a:rPr>
                <a:t>五</a:t>
              </a:r>
            </a:p>
          </p:txBody>
        </p:sp>
      </p:grpSp>
      <p:grpSp>
        <p:nvGrpSpPr>
          <p:cNvPr id="5" name="组合 4"/>
          <p:cNvGrpSpPr/>
          <p:nvPr/>
        </p:nvGrpSpPr>
        <p:grpSpPr>
          <a:xfrm>
            <a:off x="4744879" y="2597944"/>
            <a:ext cx="3541871" cy="401479"/>
            <a:chOff x="6326506" y="3463925"/>
            <a:chExt cx="4722494" cy="535305"/>
          </a:xfrm>
        </p:grpSpPr>
        <p:sp>
          <p:nvSpPr>
            <p:cNvPr id="122" name="矩形 121"/>
            <p:cNvSpPr/>
            <p:nvPr/>
          </p:nvSpPr>
          <p:spPr>
            <a:xfrm>
              <a:off x="6877685" y="3463925"/>
              <a:ext cx="4171315" cy="531852"/>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3" name="文本框 122"/>
            <p:cNvSpPr txBox="1"/>
            <p:nvPr/>
          </p:nvSpPr>
          <p:spPr>
            <a:xfrm>
              <a:off x="7091046" y="3564890"/>
              <a:ext cx="3863339" cy="429260"/>
            </a:xfrm>
            <a:prstGeom prst="rect">
              <a:avLst/>
            </a:prstGeom>
            <a:noFill/>
          </p:spPr>
          <p:txBody>
            <a:bodyPr wrap="none" rtlCol="0" anchor="t">
              <a:spAutoFit/>
            </a:bodyPr>
            <a:lstStyle/>
            <a:p>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以现场整洁为安</a:t>
              </a:r>
              <a:r>
                <a:rPr lang="en-US" altLang="zh-CN"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以器具杂乱为险</a:t>
              </a:r>
            </a:p>
          </p:txBody>
        </p:sp>
        <p:sp>
          <p:nvSpPr>
            <p:cNvPr id="138" name="矩形 137"/>
            <p:cNvSpPr/>
            <p:nvPr/>
          </p:nvSpPr>
          <p:spPr>
            <a:xfrm>
              <a:off x="6326506" y="3463925"/>
              <a:ext cx="541655" cy="535305"/>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3" name="文本框 62"/>
            <p:cNvSpPr txBox="1"/>
            <p:nvPr/>
          </p:nvSpPr>
          <p:spPr>
            <a:xfrm>
              <a:off x="6369556" y="3554530"/>
              <a:ext cx="447887" cy="367453"/>
            </a:xfrm>
            <a:prstGeom prst="rect">
              <a:avLst/>
            </a:prstGeom>
            <a:noFill/>
          </p:spPr>
          <p:txBody>
            <a:bodyPr wrap="none" rtlCol="0">
              <a:spAutoFit/>
            </a:bodyPr>
            <a:lstStyle/>
            <a:p>
              <a:pPr algn="ctr"/>
              <a:r>
                <a:rPr lang="zh-CN" altLang="en-US" sz="1200" b="1" dirty="0">
                  <a:solidFill>
                    <a:srgbClr val="FFFF00"/>
                  </a:solidFill>
                  <a:latin typeface="微软雅黑" panose="020B0503020204020204" pitchFamily="34" charset="-122"/>
                  <a:ea typeface="微软雅黑" panose="020B0503020204020204" pitchFamily="34" charset="-122"/>
                </a:rPr>
                <a:t>六</a:t>
              </a:r>
            </a:p>
          </p:txBody>
        </p:sp>
      </p:grpSp>
      <p:grpSp>
        <p:nvGrpSpPr>
          <p:cNvPr id="6" name="组合 5"/>
          <p:cNvGrpSpPr/>
          <p:nvPr/>
        </p:nvGrpSpPr>
        <p:grpSpPr>
          <a:xfrm>
            <a:off x="4752022" y="3193733"/>
            <a:ext cx="3534727" cy="401479"/>
            <a:chOff x="6336031" y="4258310"/>
            <a:chExt cx="4712969" cy="535305"/>
          </a:xfrm>
        </p:grpSpPr>
        <p:sp>
          <p:nvSpPr>
            <p:cNvPr id="124" name="矩形 123"/>
            <p:cNvSpPr/>
            <p:nvPr/>
          </p:nvSpPr>
          <p:spPr>
            <a:xfrm>
              <a:off x="6877686" y="4261062"/>
              <a:ext cx="4171314" cy="532553"/>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5" name="文本框 124"/>
            <p:cNvSpPr txBox="1"/>
            <p:nvPr/>
          </p:nvSpPr>
          <p:spPr>
            <a:xfrm>
              <a:off x="7032626" y="4342130"/>
              <a:ext cx="3863340" cy="429260"/>
            </a:xfrm>
            <a:prstGeom prst="rect">
              <a:avLst/>
            </a:prstGeom>
            <a:noFill/>
          </p:spPr>
          <p:txBody>
            <a:bodyPr wrap="none" rtlCol="0" anchor="t">
              <a:spAutoFit/>
            </a:bodyPr>
            <a:lstStyle/>
            <a:p>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以事前预防为安</a:t>
              </a:r>
              <a:r>
                <a:rPr lang="en-US" altLang="zh-CN"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以事后抢救为险</a:t>
              </a:r>
            </a:p>
          </p:txBody>
        </p:sp>
        <p:sp>
          <p:nvSpPr>
            <p:cNvPr id="140" name="矩形 139"/>
            <p:cNvSpPr/>
            <p:nvPr/>
          </p:nvSpPr>
          <p:spPr>
            <a:xfrm>
              <a:off x="6336031" y="4258310"/>
              <a:ext cx="541655" cy="535305"/>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4" name="文本框 63"/>
            <p:cNvSpPr txBox="1"/>
            <p:nvPr/>
          </p:nvSpPr>
          <p:spPr>
            <a:xfrm>
              <a:off x="6369556" y="4326733"/>
              <a:ext cx="447887" cy="367453"/>
            </a:xfrm>
            <a:prstGeom prst="rect">
              <a:avLst/>
            </a:prstGeom>
            <a:noFill/>
          </p:spPr>
          <p:txBody>
            <a:bodyPr wrap="none" rtlCol="0">
              <a:spAutoFit/>
            </a:bodyPr>
            <a:lstStyle/>
            <a:p>
              <a:pPr algn="ctr"/>
              <a:r>
                <a:rPr lang="zh-CN" altLang="en-US" sz="1200" b="1" dirty="0">
                  <a:solidFill>
                    <a:srgbClr val="FFFF00"/>
                  </a:solidFill>
                  <a:latin typeface="微软雅黑" panose="020B0503020204020204" pitchFamily="34" charset="-122"/>
                  <a:ea typeface="微软雅黑" panose="020B0503020204020204" pitchFamily="34" charset="-122"/>
                </a:rPr>
                <a:t>七</a:t>
              </a:r>
            </a:p>
          </p:txBody>
        </p:sp>
      </p:grpSp>
      <p:grpSp>
        <p:nvGrpSpPr>
          <p:cNvPr id="7" name="组合 6"/>
          <p:cNvGrpSpPr/>
          <p:nvPr/>
        </p:nvGrpSpPr>
        <p:grpSpPr>
          <a:xfrm>
            <a:off x="4744879" y="3801428"/>
            <a:ext cx="3541871" cy="412909"/>
            <a:chOff x="6326506" y="5068570"/>
            <a:chExt cx="4722494" cy="550545"/>
          </a:xfrm>
        </p:grpSpPr>
        <p:sp>
          <p:nvSpPr>
            <p:cNvPr id="126" name="矩形 125"/>
            <p:cNvSpPr/>
            <p:nvPr/>
          </p:nvSpPr>
          <p:spPr>
            <a:xfrm>
              <a:off x="6860493" y="5068570"/>
              <a:ext cx="4188507" cy="550545"/>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27" name="文本框 126"/>
            <p:cNvSpPr txBox="1"/>
            <p:nvPr/>
          </p:nvSpPr>
          <p:spPr>
            <a:xfrm>
              <a:off x="7013577" y="5159375"/>
              <a:ext cx="3863339" cy="429260"/>
            </a:xfrm>
            <a:prstGeom prst="rect">
              <a:avLst/>
            </a:prstGeom>
            <a:noFill/>
          </p:spPr>
          <p:txBody>
            <a:bodyPr wrap="none" rtlCol="0" anchor="t">
              <a:spAutoFit/>
            </a:bodyPr>
            <a:lstStyle/>
            <a:p>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以严格要求为安</a:t>
              </a:r>
              <a:r>
                <a:rPr lang="en-US" altLang="zh-CN"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500" b="1" dirty="0">
                  <a:solidFill>
                    <a:schemeClr val="tx1">
                      <a:lumMod val="65000"/>
                      <a:lumOff val="3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以松松垮垮为险</a:t>
              </a:r>
            </a:p>
          </p:txBody>
        </p:sp>
        <p:sp>
          <p:nvSpPr>
            <p:cNvPr id="143" name="矩形 142"/>
            <p:cNvSpPr/>
            <p:nvPr/>
          </p:nvSpPr>
          <p:spPr>
            <a:xfrm>
              <a:off x="6326506" y="5083810"/>
              <a:ext cx="541655" cy="535305"/>
            </a:xfrm>
            <a:prstGeom prst="rect">
              <a:avLst/>
            </a:prstGeom>
            <a:solidFill>
              <a:schemeClr val="accent1"/>
            </a:solidFill>
            <a:ln>
              <a:solidFill>
                <a:srgbClr val="D82D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b="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65" name="文本框 64"/>
            <p:cNvSpPr txBox="1"/>
            <p:nvPr/>
          </p:nvSpPr>
          <p:spPr>
            <a:xfrm>
              <a:off x="6361937" y="5112486"/>
              <a:ext cx="447887" cy="367453"/>
            </a:xfrm>
            <a:prstGeom prst="rect">
              <a:avLst/>
            </a:prstGeom>
            <a:noFill/>
          </p:spPr>
          <p:txBody>
            <a:bodyPr wrap="none" rtlCol="0">
              <a:spAutoFit/>
            </a:bodyPr>
            <a:lstStyle/>
            <a:p>
              <a:r>
                <a:rPr lang="zh-CN" altLang="en-US" sz="1200" b="1" dirty="0">
                  <a:solidFill>
                    <a:srgbClr val="FFFF00"/>
                  </a:solidFill>
                  <a:latin typeface="微软雅黑" panose="020B0503020204020204" pitchFamily="34" charset="-122"/>
                  <a:ea typeface="微软雅黑" panose="020B0503020204020204" pitchFamily="34" charset="-122"/>
                </a:rPr>
                <a:t>八</a:t>
              </a:r>
            </a:p>
          </p:txBody>
        </p:sp>
      </p:grpSp>
      <p:sp>
        <p:nvSpPr>
          <p:cNvPr id="66" name="文本框 65"/>
          <p:cNvSpPr txBox="1"/>
          <p:nvPr/>
        </p:nvSpPr>
        <p:spPr>
          <a:xfrm>
            <a:off x="2035969" y="1159823"/>
            <a:ext cx="5089684" cy="691515"/>
          </a:xfrm>
          <a:prstGeom prst="rect">
            <a:avLst/>
          </a:prstGeom>
          <a:noFill/>
        </p:spPr>
        <p:txBody>
          <a:bodyPr wrap="square" rtlCol="0">
            <a:spAutoFit/>
          </a:bodyPr>
          <a:lstStyle>
            <a:defPPr>
              <a:defRPr lang="zh-CN"/>
            </a:defPPr>
            <a:lvl1pPr>
              <a:lnSpc>
                <a:spcPct val="130000"/>
              </a:lnSpc>
              <a:defRPr sz="2800" b="1" spc="200">
                <a:blipFill dpi="0" rotWithShape="1">
                  <a:blip r:embed="rId3"/>
                  <a:srcRect/>
                  <a:tile tx="0" ty="0" sx="100000" sy="100000" flip="none" algn="tl"/>
                </a:blipFill>
              </a:defRPr>
            </a:lvl1pPr>
          </a:lstStyle>
          <a:p>
            <a:pPr algn="ctr"/>
            <a:r>
              <a:rPr lang="zh-CN" altLang="en-US" sz="3000" spc="75" dirty="0">
                <a:latin typeface="微软雅黑" panose="020B0503020204020204" pitchFamily="34" charset="-122"/>
                <a:ea typeface="微软雅黑" panose="020B0503020204020204" pitchFamily="34" charset="-122"/>
                <a:cs typeface="微软雅黑" panose="020B0503020204020204" pitchFamily="34" charset="-122"/>
              </a:rPr>
              <a:t>安全生产  八安八险</a:t>
            </a:r>
          </a:p>
        </p:txBody>
      </p:sp>
      <p:sp>
        <p:nvSpPr>
          <p:cNvPr id="46" name="文本框 45"/>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安全生产知识学习</a:t>
            </a:r>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par>
                                <p:cTn id="8" presetID="53" presetClass="entr" presetSubtype="16" fill="hold" grpId="0" nodeType="withEffect">
                                  <p:stCondLst>
                                    <p:cond delay="750"/>
                                  </p:stCondLst>
                                  <p:childTnLst>
                                    <p:set>
                                      <p:cBhvr>
                                        <p:cTn id="9" dur="1" fill="hold">
                                          <p:stCondLst>
                                            <p:cond delay="0"/>
                                          </p:stCondLst>
                                        </p:cTn>
                                        <p:tgtEl>
                                          <p:spTgt spid="66"/>
                                        </p:tgtEl>
                                        <p:attrNameLst>
                                          <p:attrName>style.visibility</p:attrName>
                                        </p:attrNameLst>
                                      </p:cBhvr>
                                      <p:to>
                                        <p:strVal val="visible"/>
                                      </p:to>
                                    </p:set>
                                    <p:anim calcmode="lin" valueType="num">
                                      <p:cBhvr>
                                        <p:cTn id="10" dur="1000" fill="hold"/>
                                        <p:tgtEl>
                                          <p:spTgt spid="66"/>
                                        </p:tgtEl>
                                        <p:attrNameLst>
                                          <p:attrName>ppt_w</p:attrName>
                                        </p:attrNameLst>
                                      </p:cBhvr>
                                      <p:tavLst>
                                        <p:tav tm="0">
                                          <p:val>
                                            <p:fltVal val="0"/>
                                          </p:val>
                                        </p:tav>
                                        <p:tav tm="100000">
                                          <p:val>
                                            <p:strVal val="#ppt_w"/>
                                          </p:val>
                                        </p:tav>
                                      </p:tavLst>
                                    </p:anim>
                                    <p:anim calcmode="lin" valueType="num">
                                      <p:cBhvr>
                                        <p:cTn id="11" dur="1000" fill="hold"/>
                                        <p:tgtEl>
                                          <p:spTgt spid="66"/>
                                        </p:tgtEl>
                                        <p:attrNameLst>
                                          <p:attrName>ppt_h</p:attrName>
                                        </p:attrNameLst>
                                      </p:cBhvr>
                                      <p:tavLst>
                                        <p:tav tm="0">
                                          <p:val>
                                            <p:fltVal val="0"/>
                                          </p:val>
                                        </p:tav>
                                        <p:tav tm="100000">
                                          <p:val>
                                            <p:strVal val="#ppt_h"/>
                                          </p:val>
                                        </p:tav>
                                      </p:tavLst>
                                    </p:anim>
                                    <p:animEffect transition="in" filter="fade">
                                      <p:cBhvr>
                                        <p:cTn id="12" dur="1000"/>
                                        <p:tgtEl>
                                          <p:spTgt spid="66"/>
                                        </p:tgtEl>
                                      </p:cBhvr>
                                    </p:animEffect>
                                  </p:childTnLst>
                                </p:cTn>
                              </p:par>
                              <p:par>
                                <p:cTn id="13" presetID="42" presetClass="entr" presetSubtype="0" fill="hold" nodeType="withEffect">
                                  <p:stCondLst>
                                    <p:cond delay="150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225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1000"/>
                                        <p:tgtEl>
                                          <p:spTgt spid="10"/>
                                        </p:tgtEl>
                                      </p:cBhvr>
                                    </p:animEffect>
                                    <p:anim calcmode="lin" valueType="num">
                                      <p:cBhvr>
                                        <p:cTn id="21" dur="1000" fill="hold"/>
                                        <p:tgtEl>
                                          <p:spTgt spid="10"/>
                                        </p:tgtEl>
                                        <p:attrNameLst>
                                          <p:attrName>ppt_x</p:attrName>
                                        </p:attrNameLst>
                                      </p:cBhvr>
                                      <p:tavLst>
                                        <p:tav tm="0">
                                          <p:val>
                                            <p:strVal val="#ppt_x"/>
                                          </p:val>
                                        </p:tav>
                                        <p:tav tm="100000">
                                          <p:val>
                                            <p:strVal val="#ppt_x"/>
                                          </p:val>
                                        </p:tav>
                                      </p:tavLst>
                                    </p:anim>
                                    <p:anim calcmode="lin" valueType="num">
                                      <p:cBhvr>
                                        <p:cTn id="22" dur="1000" fill="hold"/>
                                        <p:tgtEl>
                                          <p:spTgt spid="10"/>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300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375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450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525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1000"/>
                                        <p:tgtEl>
                                          <p:spTgt spid="5"/>
                                        </p:tgtEl>
                                      </p:cBhvr>
                                    </p:animEffect>
                                    <p:anim calcmode="lin" valueType="num">
                                      <p:cBhvr>
                                        <p:cTn id="41" dur="1000" fill="hold"/>
                                        <p:tgtEl>
                                          <p:spTgt spid="5"/>
                                        </p:tgtEl>
                                        <p:attrNameLst>
                                          <p:attrName>ppt_x</p:attrName>
                                        </p:attrNameLst>
                                      </p:cBhvr>
                                      <p:tavLst>
                                        <p:tav tm="0">
                                          <p:val>
                                            <p:strVal val="#ppt_x"/>
                                          </p:val>
                                        </p:tav>
                                        <p:tav tm="100000">
                                          <p:val>
                                            <p:strVal val="#ppt_x"/>
                                          </p:val>
                                        </p:tav>
                                      </p:tavLst>
                                    </p:anim>
                                    <p:anim calcmode="lin" valueType="num">
                                      <p:cBhvr>
                                        <p:cTn id="42" dur="1000" fill="hold"/>
                                        <p:tgtEl>
                                          <p:spTgt spid="5"/>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6000"/>
                                  </p:stCondLst>
                                  <p:childTnLst>
                                    <p:set>
                                      <p:cBhvr>
                                        <p:cTn id="44" dur="1" fill="hold">
                                          <p:stCondLst>
                                            <p:cond delay="0"/>
                                          </p:stCondLst>
                                        </p:cTn>
                                        <p:tgtEl>
                                          <p:spTgt spid="6"/>
                                        </p:tgtEl>
                                        <p:attrNameLst>
                                          <p:attrName>style.visibility</p:attrName>
                                        </p:attrNameLst>
                                      </p:cBhvr>
                                      <p:to>
                                        <p:strVal val="visible"/>
                                      </p:to>
                                    </p:set>
                                    <p:animEffect transition="in" filter="fade">
                                      <p:cBhvr>
                                        <p:cTn id="45" dur="1000"/>
                                        <p:tgtEl>
                                          <p:spTgt spid="6"/>
                                        </p:tgtEl>
                                      </p:cBhvr>
                                    </p:animEffect>
                                    <p:anim calcmode="lin" valueType="num">
                                      <p:cBhvr>
                                        <p:cTn id="46" dur="1000" fill="hold"/>
                                        <p:tgtEl>
                                          <p:spTgt spid="6"/>
                                        </p:tgtEl>
                                        <p:attrNameLst>
                                          <p:attrName>ppt_x</p:attrName>
                                        </p:attrNameLst>
                                      </p:cBhvr>
                                      <p:tavLst>
                                        <p:tav tm="0">
                                          <p:val>
                                            <p:strVal val="#ppt_x"/>
                                          </p:val>
                                        </p:tav>
                                        <p:tav tm="100000">
                                          <p:val>
                                            <p:strVal val="#ppt_x"/>
                                          </p:val>
                                        </p:tav>
                                      </p:tavLst>
                                    </p:anim>
                                    <p:anim calcmode="lin" valueType="num">
                                      <p:cBhvr>
                                        <p:cTn id="47" dur="1000" fill="hold"/>
                                        <p:tgtEl>
                                          <p:spTgt spid="6"/>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6750"/>
                                  </p:stCondLst>
                                  <p:childTnLst>
                                    <p:set>
                                      <p:cBhvr>
                                        <p:cTn id="49" dur="1" fill="hold">
                                          <p:stCondLst>
                                            <p:cond delay="0"/>
                                          </p:stCondLst>
                                        </p:cTn>
                                        <p:tgtEl>
                                          <p:spTgt spid="7"/>
                                        </p:tgtEl>
                                        <p:attrNameLst>
                                          <p:attrName>style.visibility</p:attrName>
                                        </p:attrNameLst>
                                      </p:cBhvr>
                                      <p:to>
                                        <p:strVal val="visible"/>
                                      </p:to>
                                    </p:set>
                                    <p:animEffect transition="in" filter="fade">
                                      <p:cBhvr>
                                        <p:cTn id="50" dur="1000"/>
                                        <p:tgtEl>
                                          <p:spTgt spid="7"/>
                                        </p:tgtEl>
                                      </p:cBhvr>
                                    </p:animEffect>
                                    <p:anim calcmode="lin" valueType="num">
                                      <p:cBhvr>
                                        <p:cTn id="51" dur="1000" fill="hold"/>
                                        <p:tgtEl>
                                          <p:spTgt spid="7"/>
                                        </p:tgtEl>
                                        <p:attrNameLst>
                                          <p:attrName>ppt_x</p:attrName>
                                        </p:attrNameLst>
                                      </p:cBhvr>
                                      <p:tavLst>
                                        <p:tav tm="0">
                                          <p:val>
                                            <p:strVal val="#ppt_x"/>
                                          </p:val>
                                        </p:tav>
                                        <p:tav tm="100000">
                                          <p:val>
                                            <p:strVal val="#ppt_x"/>
                                          </p:val>
                                        </p:tav>
                                      </p:tavLst>
                                    </p:anim>
                                    <p:anim calcmode="lin" valueType="num">
                                      <p:cBhvr>
                                        <p:cTn id="5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P spid="46"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文本框 6"/>
          <p:cNvSpPr txBox="1"/>
          <p:nvPr/>
        </p:nvSpPr>
        <p:spPr>
          <a:xfrm>
            <a:off x="767042" y="2721700"/>
            <a:ext cx="1860742" cy="403860"/>
          </a:xfrm>
          <a:prstGeom prst="rect">
            <a:avLst/>
          </a:prstGeom>
          <a:noFill/>
        </p:spPr>
        <p:txBody>
          <a:bodyPr wrap="square" rtlCol="0">
            <a:spAutoFit/>
          </a:bodyPr>
          <a:lstStyle/>
          <a:p>
            <a:r>
              <a:rPr lang="zh-CN" altLang="en-US" sz="1015" b="1" dirty="0">
                <a:solidFill>
                  <a:schemeClr val="tx1">
                    <a:lumMod val="65000"/>
                    <a:lumOff val="35000"/>
                  </a:schemeClr>
                </a:solidFill>
                <a:latin typeface="Times New Roman" panose="02020603050405020304" pitchFamily="18" charset="0"/>
                <a:ea typeface="微软雅黑" panose="020B0503020204020204" pitchFamily="34" charset="-122"/>
              </a:rPr>
              <a:t>一畅： </a:t>
            </a:r>
            <a:r>
              <a:rPr lang="zh-CN" altLang="en-US" sz="1015" dirty="0">
                <a:solidFill>
                  <a:schemeClr val="tx1">
                    <a:lumMod val="65000"/>
                    <a:lumOff val="35000"/>
                  </a:schemeClr>
                </a:solidFill>
                <a:latin typeface="Times New Roman" panose="02020603050405020304" pitchFamily="18" charset="0"/>
                <a:ea typeface="微软雅黑" panose="020B0503020204020204" pitchFamily="34" charset="-122"/>
              </a:rPr>
              <a:t>畅通消防安全疏散通道和安全出口</a:t>
            </a:r>
          </a:p>
        </p:txBody>
      </p:sp>
      <p:sp>
        <p:nvSpPr>
          <p:cNvPr id="13" name="流程图: 文档 12"/>
          <p:cNvSpPr/>
          <p:nvPr/>
        </p:nvSpPr>
        <p:spPr>
          <a:xfrm>
            <a:off x="853829" y="1630520"/>
            <a:ext cx="1537811" cy="1043464"/>
          </a:xfrm>
          <a:prstGeom prst="flowChartDocument">
            <a:avLst/>
          </a:prstGeom>
          <a:blipFill rotWithShape="1">
            <a:blip r:embed="rId3"/>
            <a:stretch>
              <a:fillRect/>
            </a:stretch>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14" name="流程图: 文档 13"/>
          <p:cNvSpPr/>
          <p:nvPr/>
        </p:nvSpPr>
        <p:spPr>
          <a:xfrm>
            <a:off x="2746157" y="1630520"/>
            <a:ext cx="1537811" cy="1043464"/>
          </a:xfrm>
          <a:prstGeom prst="flowChartDocument">
            <a:avLst/>
          </a:prstGeom>
          <a:blipFill rotWithShape="1">
            <a:blip r:embed="rId4"/>
            <a:stretch>
              <a:fillRect/>
            </a:stretch>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0" name="流程图: 文档 19"/>
          <p:cNvSpPr/>
          <p:nvPr/>
        </p:nvSpPr>
        <p:spPr>
          <a:xfrm>
            <a:off x="4716016" y="1635646"/>
            <a:ext cx="1537811" cy="1043464"/>
          </a:xfrm>
          <a:prstGeom prst="flowChartDocument">
            <a:avLst/>
          </a:prstGeom>
          <a:blipFill rotWithShape="1">
            <a:blip r:embed="rId5"/>
            <a:stretch>
              <a:fillRect/>
            </a:stretch>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21" name="流程图: 文档 20"/>
          <p:cNvSpPr/>
          <p:nvPr/>
        </p:nvSpPr>
        <p:spPr>
          <a:xfrm>
            <a:off x="6660232" y="1630520"/>
            <a:ext cx="1537811" cy="1043464"/>
          </a:xfrm>
          <a:prstGeom prst="flowChartDocument">
            <a:avLst/>
          </a:prstGeom>
          <a:blipFill rotWithShape="1">
            <a:blip r:embed="rId6"/>
            <a:stretch>
              <a:fillRect/>
            </a:stretch>
          </a:blip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sp>
        <p:nvSpPr>
          <p:cNvPr id="8" name="文本框 7"/>
          <p:cNvSpPr txBox="1"/>
          <p:nvPr/>
        </p:nvSpPr>
        <p:spPr>
          <a:xfrm>
            <a:off x="2621449" y="2756525"/>
            <a:ext cx="1662519" cy="260350"/>
          </a:xfrm>
          <a:prstGeom prst="rect">
            <a:avLst/>
          </a:prstGeom>
          <a:noFill/>
        </p:spPr>
        <p:txBody>
          <a:bodyPr wrap="square" rtlCol="0">
            <a:spAutoFit/>
          </a:bodyPr>
          <a:lstStyle/>
          <a:p>
            <a:r>
              <a:rPr lang="zh-CN" altLang="en-US" sz="1100" b="1" dirty="0">
                <a:solidFill>
                  <a:schemeClr val="tx1">
                    <a:lumMod val="65000"/>
                    <a:lumOff val="35000"/>
                  </a:schemeClr>
                </a:solidFill>
                <a:latin typeface="Times New Roman" panose="02020603050405020304" pitchFamily="18" charset="0"/>
                <a:ea typeface="微软雅黑" panose="020B0503020204020204" pitchFamily="34" charset="-122"/>
              </a:rPr>
              <a:t>三会： </a:t>
            </a:r>
            <a:r>
              <a:rPr lang="zh-CN" altLang="en-US" sz="1100" dirty="0">
                <a:solidFill>
                  <a:schemeClr val="tx1">
                    <a:lumMod val="65000"/>
                    <a:lumOff val="35000"/>
                  </a:schemeClr>
                </a:solidFill>
                <a:latin typeface="Times New Roman" panose="02020603050405020304" pitchFamily="18" charset="0"/>
                <a:ea typeface="微软雅黑" panose="020B0503020204020204" pitchFamily="34" charset="-122"/>
              </a:rPr>
              <a:t>会扑救初期火灾</a:t>
            </a:r>
          </a:p>
        </p:txBody>
      </p:sp>
      <p:pic>
        <p:nvPicPr>
          <p:cNvPr id="29" name="图片 28" descr="13"/>
          <p:cNvPicPr>
            <a:picLocks noChangeAspect="1"/>
          </p:cNvPicPr>
          <p:nvPr/>
        </p:nvPicPr>
        <p:blipFill>
          <a:blip r:embed="rId7"/>
          <a:srcRect l="71617" t="73699" r="5300" b="14847"/>
          <a:stretch>
            <a:fillRect/>
          </a:stretch>
        </p:blipFill>
        <p:spPr>
          <a:xfrm>
            <a:off x="633035" y="3617989"/>
            <a:ext cx="5764054" cy="1430179"/>
          </a:xfrm>
          <a:prstGeom prst="rect">
            <a:avLst/>
          </a:prstGeom>
        </p:spPr>
      </p:pic>
      <p:sp>
        <p:nvSpPr>
          <p:cNvPr id="31" name="矩形 30"/>
          <p:cNvSpPr/>
          <p:nvPr/>
        </p:nvSpPr>
        <p:spPr>
          <a:xfrm>
            <a:off x="853829" y="1088157"/>
            <a:ext cx="7389200" cy="398780"/>
          </a:xfrm>
          <a:prstGeom prst="rect">
            <a:avLst/>
          </a:prstGeom>
          <a:solidFill>
            <a:schemeClr val="accent1"/>
          </a:solidFill>
          <a:effectLst>
            <a:outerShdw blurRad="50800" dist="38100" dir="2700000" algn="tl" rotWithShape="0">
              <a:prstClr val="black">
                <a:alpha val="40000"/>
              </a:prstClr>
            </a:outerShdw>
          </a:effectLst>
        </p:spPr>
        <p:txBody>
          <a:bodyPr wrap="square">
            <a:spAutoFit/>
          </a:bodyPr>
          <a:lstStyle/>
          <a:p>
            <a:pPr algn="ctr"/>
            <a:r>
              <a:rPr lang="zh-CN" altLang="en-US" sz="2000" b="1" dirty="0">
                <a:solidFill>
                  <a:srgbClr val="FFFF00"/>
                </a:solidFill>
                <a:latin typeface="Times New Roman" panose="02020603050405020304" pitchFamily="18" charset="0"/>
                <a:ea typeface="微软雅黑" panose="020B0503020204020204" pitchFamily="34" charset="-122"/>
              </a:rPr>
              <a:t>消防安全 一畅三会</a:t>
            </a:r>
            <a:endParaRPr lang="en-US" altLang="zh-CN" sz="2000" b="1" dirty="0">
              <a:solidFill>
                <a:srgbClr val="FFFF00"/>
              </a:solidFill>
              <a:latin typeface="Times New Roman" panose="02020603050405020304" pitchFamily="18" charset="0"/>
              <a:ea typeface="微软雅黑" panose="020B0503020204020204" pitchFamily="34" charset="-122"/>
              <a:sym typeface="Arial" panose="020B0604020202020204"/>
            </a:endParaRPr>
          </a:p>
        </p:txBody>
      </p:sp>
      <p:sp>
        <p:nvSpPr>
          <p:cNvPr id="32" name="矩形 31"/>
          <p:cNvSpPr/>
          <p:nvPr/>
        </p:nvSpPr>
        <p:spPr>
          <a:xfrm>
            <a:off x="854275" y="3161971"/>
            <a:ext cx="7389200" cy="398780"/>
          </a:xfrm>
          <a:prstGeom prst="rect">
            <a:avLst/>
          </a:prstGeom>
          <a:solidFill>
            <a:schemeClr val="accent1"/>
          </a:solidFill>
          <a:effectLst>
            <a:outerShdw blurRad="50800" dist="38100" dir="2700000" algn="tl" rotWithShape="0">
              <a:prstClr val="black">
                <a:alpha val="40000"/>
              </a:prstClr>
            </a:outerShdw>
          </a:effectLst>
        </p:spPr>
        <p:txBody>
          <a:bodyPr wrap="square">
            <a:spAutoFit/>
          </a:bodyPr>
          <a:lstStyle/>
          <a:p>
            <a:pPr algn="ctr"/>
            <a:r>
              <a:rPr lang="zh-CN" altLang="en-US" sz="2000" b="1" dirty="0">
                <a:solidFill>
                  <a:srgbClr val="FFFF00"/>
                </a:solidFill>
                <a:latin typeface="Times New Roman" panose="02020603050405020304" pitchFamily="18" charset="0"/>
                <a:ea typeface="微软雅黑" panose="020B0503020204020204" pitchFamily="34" charset="-122"/>
              </a:rPr>
              <a:t>灭火器使用方法</a:t>
            </a:r>
            <a:endParaRPr lang="en-US" altLang="zh-CN" sz="2000" b="1" dirty="0">
              <a:solidFill>
                <a:srgbClr val="FFFF00"/>
              </a:solidFill>
              <a:latin typeface="Times New Roman" panose="02020603050405020304" pitchFamily="18" charset="0"/>
              <a:ea typeface="微软雅黑" panose="020B0503020204020204" pitchFamily="34" charset="-122"/>
              <a:sym typeface="Arial" panose="020B0604020202020204"/>
            </a:endParaRPr>
          </a:p>
        </p:txBody>
      </p:sp>
      <p:sp>
        <p:nvSpPr>
          <p:cNvPr id="33" name="文本框 32"/>
          <p:cNvSpPr txBox="1"/>
          <p:nvPr/>
        </p:nvSpPr>
        <p:spPr>
          <a:xfrm>
            <a:off x="6660232" y="2765463"/>
            <a:ext cx="1224136" cy="260350"/>
          </a:xfrm>
          <a:prstGeom prst="rect">
            <a:avLst/>
          </a:prstGeom>
          <a:noFill/>
        </p:spPr>
        <p:txBody>
          <a:bodyPr wrap="square" rtlCol="0">
            <a:spAutoFit/>
          </a:bodyPr>
          <a:lstStyle/>
          <a:p>
            <a:r>
              <a:rPr lang="zh-CN" altLang="en-US" sz="1100" b="1" dirty="0">
                <a:solidFill>
                  <a:schemeClr val="tx1">
                    <a:lumMod val="65000"/>
                    <a:lumOff val="35000"/>
                  </a:schemeClr>
                </a:solidFill>
                <a:latin typeface="Times New Roman" panose="02020603050405020304" pitchFamily="18" charset="0"/>
                <a:ea typeface="微软雅黑" panose="020B0503020204020204" pitchFamily="34" charset="-122"/>
              </a:rPr>
              <a:t>三会</a:t>
            </a:r>
            <a:r>
              <a:rPr lang="zh-CN" altLang="en-US" sz="1100" dirty="0">
                <a:solidFill>
                  <a:schemeClr val="tx1">
                    <a:lumMod val="65000"/>
                    <a:lumOff val="35000"/>
                  </a:schemeClr>
                </a:solidFill>
                <a:latin typeface="Times New Roman" panose="02020603050405020304" pitchFamily="18" charset="0"/>
                <a:ea typeface="微软雅黑" panose="020B0503020204020204" pitchFamily="34" charset="-122"/>
              </a:rPr>
              <a:t>会报警。</a:t>
            </a:r>
          </a:p>
        </p:txBody>
      </p:sp>
      <p:sp>
        <p:nvSpPr>
          <p:cNvPr id="35" name="文本框 34"/>
          <p:cNvSpPr txBox="1"/>
          <p:nvPr/>
        </p:nvSpPr>
        <p:spPr>
          <a:xfrm>
            <a:off x="4734952" y="2744536"/>
            <a:ext cx="1438075" cy="260350"/>
          </a:xfrm>
          <a:prstGeom prst="rect">
            <a:avLst/>
          </a:prstGeom>
          <a:noFill/>
        </p:spPr>
        <p:txBody>
          <a:bodyPr wrap="square" rtlCol="0">
            <a:spAutoFit/>
          </a:bodyPr>
          <a:lstStyle/>
          <a:p>
            <a:r>
              <a:rPr lang="zh-CN" altLang="en-US" sz="1100" b="1" dirty="0">
                <a:solidFill>
                  <a:schemeClr val="tx1">
                    <a:lumMod val="65000"/>
                    <a:lumOff val="35000"/>
                  </a:schemeClr>
                </a:solidFill>
                <a:latin typeface="Times New Roman" panose="02020603050405020304" pitchFamily="18" charset="0"/>
                <a:ea typeface="微软雅黑" panose="020B0503020204020204" pitchFamily="34" charset="-122"/>
              </a:rPr>
              <a:t>三会： </a:t>
            </a:r>
            <a:r>
              <a:rPr lang="zh-CN" altLang="en-US" sz="1100" dirty="0">
                <a:solidFill>
                  <a:schemeClr val="tx1">
                    <a:lumMod val="65000"/>
                    <a:lumOff val="35000"/>
                  </a:schemeClr>
                </a:solidFill>
                <a:latin typeface="Times New Roman" panose="02020603050405020304" pitchFamily="18" charset="0"/>
                <a:ea typeface="微软雅黑" panose="020B0503020204020204" pitchFamily="34" charset="-122"/>
              </a:rPr>
              <a:t>会自救逃生</a:t>
            </a:r>
          </a:p>
        </p:txBody>
      </p:sp>
      <p:pic>
        <p:nvPicPr>
          <p:cNvPr id="3" name="图片 2"/>
          <p:cNvPicPr>
            <a:picLocks noChangeAspect="1"/>
          </p:cNvPicPr>
          <p:nvPr/>
        </p:nvPicPr>
        <p:blipFill>
          <a:blip r:embed="rId8"/>
          <a:stretch>
            <a:fillRect/>
          </a:stretch>
        </p:blipFill>
        <p:spPr>
          <a:xfrm>
            <a:off x="6152499" y="3729952"/>
            <a:ext cx="2090530" cy="1018117"/>
          </a:xfrm>
          <a:prstGeom prst="rect">
            <a:avLst/>
          </a:prstGeom>
        </p:spPr>
      </p:pic>
      <p:sp>
        <p:nvSpPr>
          <p:cNvPr id="15" name="文本框 14"/>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安全生产小知识</a:t>
            </a:r>
          </a:p>
        </p:txBody>
      </p:sp>
    </p:spTree>
  </p:cSld>
  <p:clrMapOvr>
    <a:masterClrMapping/>
  </p:clrMapOvr>
  <p:transition advTm="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000"/>
                                        <p:tgtEl>
                                          <p:spTgt spid="14"/>
                                        </p:tgtEl>
                                      </p:cBhvr>
                                    </p:animEffect>
                                    <p:anim calcmode="lin" valueType="num">
                                      <p:cBhvr>
                                        <p:cTn id="24" dur="1000" fill="hold"/>
                                        <p:tgtEl>
                                          <p:spTgt spid="14"/>
                                        </p:tgtEl>
                                        <p:attrNameLst>
                                          <p:attrName>ppt_x</p:attrName>
                                        </p:attrNameLst>
                                      </p:cBhvr>
                                      <p:tavLst>
                                        <p:tav tm="0">
                                          <p:val>
                                            <p:strVal val="#ppt_x"/>
                                          </p:val>
                                        </p:tav>
                                        <p:tav tm="100000">
                                          <p:val>
                                            <p:strVal val="#ppt_x"/>
                                          </p:val>
                                        </p:tav>
                                      </p:tavLst>
                                    </p:anim>
                                    <p:anim calcmode="lin" valueType="num">
                                      <p:cBhvr>
                                        <p:cTn id="25" dur="10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22" presetClass="entr" presetSubtype="8" fill="hold" grpId="0" nodeType="after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par>
                                <p:cTn id="30" presetID="42"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1000"/>
                                        <p:tgtEl>
                                          <p:spTgt spid="20"/>
                                        </p:tgtEl>
                                      </p:cBhvr>
                                    </p:animEffect>
                                    <p:anim calcmode="lin" valueType="num">
                                      <p:cBhvr>
                                        <p:cTn id="33" dur="1000" fill="hold"/>
                                        <p:tgtEl>
                                          <p:spTgt spid="20"/>
                                        </p:tgtEl>
                                        <p:attrNameLst>
                                          <p:attrName>ppt_x</p:attrName>
                                        </p:attrNameLst>
                                      </p:cBhvr>
                                      <p:tavLst>
                                        <p:tav tm="0">
                                          <p:val>
                                            <p:strVal val="#ppt_x"/>
                                          </p:val>
                                        </p:tav>
                                        <p:tav tm="100000">
                                          <p:val>
                                            <p:strVal val="#ppt_x"/>
                                          </p:val>
                                        </p:tav>
                                      </p:tavLst>
                                    </p:anim>
                                    <p:anim calcmode="lin" valueType="num">
                                      <p:cBhvr>
                                        <p:cTn id="34" dur="1000" fill="hold"/>
                                        <p:tgtEl>
                                          <p:spTgt spid="20"/>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22" presetClass="entr" presetSubtype="8"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500"/>
                                        <p:tgtEl>
                                          <p:spTgt spid="35"/>
                                        </p:tgtEl>
                                      </p:cBhvr>
                                    </p:animEffect>
                                  </p:childTnLst>
                                </p:cTn>
                              </p:par>
                              <p:par>
                                <p:cTn id="39" presetID="42"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animEffect transition="in" filter="fade">
                                      <p:cBhvr>
                                        <p:cTn id="41" dur="1000"/>
                                        <p:tgtEl>
                                          <p:spTgt spid="21"/>
                                        </p:tgtEl>
                                      </p:cBhvr>
                                    </p:animEffect>
                                    <p:anim calcmode="lin" valueType="num">
                                      <p:cBhvr>
                                        <p:cTn id="42" dur="1000" fill="hold"/>
                                        <p:tgtEl>
                                          <p:spTgt spid="21"/>
                                        </p:tgtEl>
                                        <p:attrNameLst>
                                          <p:attrName>ppt_x</p:attrName>
                                        </p:attrNameLst>
                                      </p:cBhvr>
                                      <p:tavLst>
                                        <p:tav tm="0">
                                          <p:val>
                                            <p:strVal val="#ppt_x"/>
                                          </p:val>
                                        </p:tav>
                                        <p:tav tm="100000">
                                          <p:val>
                                            <p:strVal val="#ppt_x"/>
                                          </p:val>
                                        </p:tav>
                                      </p:tavLst>
                                    </p:anim>
                                    <p:anim calcmode="lin" valueType="num">
                                      <p:cBhvr>
                                        <p:cTn id="43" dur="1000" fill="hold"/>
                                        <p:tgtEl>
                                          <p:spTgt spid="21"/>
                                        </p:tgtEl>
                                        <p:attrNameLst>
                                          <p:attrName>ppt_y</p:attrName>
                                        </p:attrNameLst>
                                      </p:cBhvr>
                                      <p:tavLst>
                                        <p:tav tm="0">
                                          <p:val>
                                            <p:strVal val="#ppt_y+.1"/>
                                          </p:val>
                                        </p:tav>
                                        <p:tav tm="100000">
                                          <p:val>
                                            <p:strVal val="#ppt_y"/>
                                          </p:val>
                                        </p:tav>
                                      </p:tavLst>
                                    </p:anim>
                                  </p:childTnLst>
                                </p:cTn>
                              </p:par>
                            </p:childTnLst>
                          </p:cTn>
                        </p:par>
                        <p:par>
                          <p:cTn id="44" fill="hold">
                            <p:stCondLst>
                              <p:cond delay="3000"/>
                            </p:stCondLst>
                            <p:childTnLst>
                              <p:par>
                                <p:cTn id="45" presetID="22" presetClass="entr" presetSubtype="8"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Effect transition="in" filter="wipe(left)">
                                      <p:cBhvr>
                                        <p:cTn id="47" dur="500"/>
                                        <p:tgtEl>
                                          <p:spTgt spid="33"/>
                                        </p:tgtEl>
                                      </p:cBhvr>
                                    </p:animEffect>
                                  </p:childTnLst>
                                </p:cTn>
                              </p:par>
                            </p:childTnLst>
                          </p:cTn>
                        </p:par>
                        <p:par>
                          <p:cTn id="48" fill="hold">
                            <p:stCondLst>
                              <p:cond delay="3500"/>
                            </p:stCondLst>
                            <p:childTnLst>
                              <p:par>
                                <p:cTn id="49" presetID="16" presetClass="entr" presetSubtype="21" fill="hold" grpId="0" nodeType="afterEffect">
                                  <p:stCondLst>
                                    <p:cond delay="0"/>
                                  </p:stCondLst>
                                  <p:childTnLst>
                                    <p:set>
                                      <p:cBhvr>
                                        <p:cTn id="50" dur="1" fill="hold">
                                          <p:stCondLst>
                                            <p:cond delay="0"/>
                                          </p:stCondLst>
                                        </p:cTn>
                                        <p:tgtEl>
                                          <p:spTgt spid="32"/>
                                        </p:tgtEl>
                                        <p:attrNameLst>
                                          <p:attrName>style.visibility</p:attrName>
                                        </p:attrNameLst>
                                      </p:cBhvr>
                                      <p:to>
                                        <p:strVal val="visible"/>
                                      </p:to>
                                    </p:set>
                                    <p:animEffect transition="in" filter="barn(inVertical)">
                                      <p:cBhvr>
                                        <p:cTn id="51" dur="500"/>
                                        <p:tgtEl>
                                          <p:spTgt spid="32"/>
                                        </p:tgtEl>
                                      </p:cBhvr>
                                    </p:animEffect>
                                  </p:childTnLst>
                                </p:cTn>
                              </p:par>
                            </p:childTnLst>
                          </p:cTn>
                        </p:par>
                        <p:par>
                          <p:cTn id="52" fill="hold">
                            <p:stCondLst>
                              <p:cond delay="4000"/>
                            </p:stCondLst>
                            <p:childTnLst>
                              <p:par>
                                <p:cTn id="53" presetID="42" presetClass="entr" presetSubtype="0" fill="hold" nodeType="after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fade">
                                      <p:cBhvr>
                                        <p:cTn id="55" dur="1000"/>
                                        <p:tgtEl>
                                          <p:spTgt spid="29"/>
                                        </p:tgtEl>
                                      </p:cBhvr>
                                    </p:animEffect>
                                    <p:anim calcmode="lin" valueType="num">
                                      <p:cBhvr>
                                        <p:cTn id="56" dur="1000" fill="hold"/>
                                        <p:tgtEl>
                                          <p:spTgt spid="29"/>
                                        </p:tgtEl>
                                        <p:attrNameLst>
                                          <p:attrName>ppt_x</p:attrName>
                                        </p:attrNameLst>
                                      </p:cBhvr>
                                      <p:tavLst>
                                        <p:tav tm="0">
                                          <p:val>
                                            <p:strVal val="#ppt_x"/>
                                          </p:val>
                                        </p:tav>
                                        <p:tav tm="100000">
                                          <p:val>
                                            <p:strVal val="#ppt_x"/>
                                          </p:val>
                                        </p:tav>
                                      </p:tavLst>
                                    </p:anim>
                                    <p:anim calcmode="lin" valueType="num">
                                      <p:cBhvr>
                                        <p:cTn id="57" dur="1000" fill="hold"/>
                                        <p:tgtEl>
                                          <p:spTgt spid="29"/>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
                                        </p:tgtEl>
                                        <p:attrNameLst>
                                          <p:attrName>style.visibility</p:attrName>
                                        </p:attrNameLst>
                                      </p:cBhvr>
                                      <p:to>
                                        <p:strVal val="visible"/>
                                      </p:to>
                                    </p:set>
                                    <p:animEffect transition="in" filter="fade">
                                      <p:cBhvr>
                                        <p:cTn id="60" dur="1000"/>
                                        <p:tgtEl>
                                          <p:spTgt spid="3"/>
                                        </p:tgtEl>
                                      </p:cBhvr>
                                    </p:animEffect>
                                    <p:anim calcmode="lin" valueType="num">
                                      <p:cBhvr>
                                        <p:cTn id="61" dur="1000" fill="hold"/>
                                        <p:tgtEl>
                                          <p:spTgt spid="3"/>
                                        </p:tgtEl>
                                        <p:attrNameLst>
                                          <p:attrName>ppt_x</p:attrName>
                                        </p:attrNameLst>
                                      </p:cBhvr>
                                      <p:tavLst>
                                        <p:tav tm="0">
                                          <p:val>
                                            <p:strVal val="#ppt_x"/>
                                          </p:val>
                                        </p:tav>
                                        <p:tav tm="100000">
                                          <p:val>
                                            <p:strVal val="#ppt_x"/>
                                          </p:val>
                                        </p:tav>
                                      </p:tavLst>
                                    </p:anim>
                                    <p:anim calcmode="lin" valueType="num">
                                      <p:cBhvr>
                                        <p:cTn id="6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bldLvl="0" animBg="1"/>
      <p:bldP spid="14" grpId="0" bldLvl="0" animBg="1"/>
      <p:bldP spid="20" grpId="0" bldLvl="0" animBg="1"/>
      <p:bldP spid="21" grpId="0" bldLvl="0" animBg="1"/>
      <p:bldP spid="8" grpId="0"/>
      <p:bldP spid="31" grpId="0" bldLvl="0" animBg="1"/>
      <p:bldP spid="32" grpId="0" bldLvl="0" animBg="1"/>
      <p:bldP spid="33" grpId="0"/>
      <p:bldP spid="35"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13"/>
          <p:cNvPicPr>
            <a:picLocks noChangeAspect="1"/>
          </p:cNvPicPr>
          <p:nvPr/>
        </p:nvPicPr>
        <p:blipFill>
          <a:blip r:embed="rId3"/>
          <a:srcRect l="72212" t="56867" r="23682" b="34757"/>
          <a:stretch>
            <a:fillRect/>
          </a:stretch>
        </p:blipFill>
        <p:spPr>
          <a:xfrm>
            <a:off x="755576" y="1661610"/>
            <a:ext cx="1022509" cy="1042988"/>
          </a:xfrm>
          <a:prstGeom prst="rect">
            <a:avLst/>
          </a:prstGeom>
        </p:spPr>
      </p:pic>
      <p:pic>
        <p:nvPicPr>
          <p:cNvPr id="23" name="图片 22" descr="13"/>
          <p:cNvPicPr>
            <a:picLocks noChangeAspect="1"/>
          </p:cNvPicPr>
          <p:nvPr/>
        </p:nvPicPr>
        <p:blipFill>
          <a:blip r:embed="rId3"/>
          <a:srcRect l="76888" t="56956" r="19120" b="34984"/>
          <a:stretch>
            <a:fillRect/>
          </a:stretch>
        </p:blipFill>
        <p:spPr>
          <a:xfrm>
            <a:off x="2394346" y="1681613"/>
            <a:ext cx="993934" cy="1003459"/>
          </a:xfrm>
          <a:prstGeom prst="rect">
            <a:avLst/>
          </a:prstGeom>
        </p:spPr>
      </p:pic>
      <p:pic>
        <p:nvPicPr>
          <p:cNvPr id="24" name="图片 23" descr="13"/>
          <p:cNvPicPr>
            <a:picLocks noChangeAspect="1"/>
          </p:cNvPicPr>
          <p:nvPr/>
        </p:nvPicPr>
        <p:blipFill>
          <a:blip r:embed="rId3"/>
          <a:srcRect l="81427" t="56819" r="14808" b="35121"/>
          <a:stretch>
            <a:fillRect/>
          </a:stretch>
        </p:blipFill>
        <p:spPr>
          <a:xfrm>
            <a:off x="4092312" y="1681613"/>
            <a:ext cx="937736" cy="1003459"/>
          </a:xfrm>
          <a:prstGeom prst="rect">
            <a:avLst/>
          </a:prstGeom>
        </p:spPr>
      </p:pic>
      <p:pic>
        <p:nvPicPr>
          <p:cNvPr id="25" name="图片 24" descr="13"/>
          <p:cNvPicPr>
            <a:picLocks noChangeAspect="1"/>
          </p:cNvPicPr>
          <p:nvPr/>
        </p:nvPicPr>
        <p:blipFill>
          <a:blip r:embed="rId3"/>
          <a:srcRect l="85741" t="56908" r="10494" b="35032"/>
          <a:stretch>
            <a:fillRect/>
          </a:stretch>
        </p:blipFill>
        <p:spPr>
          <a:xfrm>
            <a:off x="5740400" y="1701139"/>
            <a:ext cx="937736" cy="1003459"/>
          </a:xfrm>
          <a:prstGeom prst="rect">
            <a:avLst/>
          </a:prstGeom>
        </p:spPr>
      </p:pic>
      <p:pic>
        <p:nvPicPr>
          <p:cNvPr id="26" name="图片 25" descr="13"/>
          <p:cNvPicPr>
            <a:picLocks noChangeAspect="1"/>
          </p:cNvPicPr>
          <p:nvPr/>
        </p:nvPicPr>
        <p:blipFill>
          <a:blip r:embed="rId3"/>
          <a:srcRect l="90032" t="56771" r="6203" b="35169"/>
          <a:stretch>
            <a:fillRect/>
          </a:stretch>
        </p:blipFill>
        <p:spPr>
          <a:xfrm>
            <a:off x="7306672" y="1647323"/>
            <a:ext cx="937736" cy="1076801"/>
          </a:xfrm>
          <a:prstGeom prst="rect">
            <a:avLst/>
          </a:prstGeom>
        </p:spPr>
      </p:pic>
      <p:grpSp>
        <p:nvGrpSpPr>
          <p:cNvPr id="42" name="组合 41"/>
          <p:cNvGrpSpPr/>
          <p:nvPr/>
        </p:nvGrpSpPr>
        <p:grpSpPr>
          <a:xfrm>
            <a:off x="850837" y="4524865"/>
            <a:ext cx="1565014" cy="343456"/>
            <a:chOff x="6788" y="6245"/>
            <a:chExt cx="5075" cy="867"/>
          </a:xfrm>
        </p:grpSpPr>
        <p:sp>
          <p:nvSpPr>
            <p:cNvPr id="73" name="矩形 72"/>
            <p:cNvSpPr/>
            <p:nvPr/>
          </p:nvSpPr>
          <p:spPr>
            <a:xfrm>
              <a:off x="8741" y="6245"/>
              <a:ext cx="3122" cy="867"/>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Noto Sans S Chinese Light" panose="020B0300000000000000" pitchFamily="34" charset="-122"/>
                <a:ea typeface="Noto Sans S Chinese Light" panose="020B0300000000000000" pitchFamily="34" charset="-122"/>
              </a:endParaRPr>
            </a:p>
          </p:txBody>
        </p:sp>
        <p:sp>
          <p:nvSpPr>
            <p:cNvPr id="75" name="文本框 74"/>
            <p:cNvSpPr txBox="1"/>
            <p:nvPr/>
          </p:nvSpPr>
          <p:spPr>
            <a:xfrm>
              <a:off x="8820" y="6384"/>
              <a:ext cx="2928" cy="544"/>
            </a:xfrm>
            <a:prstGeom prst="rect">
              <a:avLst/>
            </a:prstGeom>
            <a:noFill/>
          </p:spPr>
          <p:txBody>
            <a:bodyPr wrap="none" rtlCol="0" anchor="t">
              <a:spAutoFit/>
            </a:bodyPr>
            <a:lstStyle/>
            <a:p>
              <a:pPr algn="l"/>
              <a:r>
                <a:rPr lang="zh-CN" altLang="en-US" sz="800" dirty="0">
                  <a:solidFill>
                    <a:schemeClr val="accent6">
                      <a:lumMod val="75000"/>
                    </a:schemeClr>
                  </a:solidFill>
                  <a:latin typeface="Noto Sans S Chinese Light" panose="020B0300000000000000" pitchFamily="34" charset="-122"/>
                  <a:ea typeface="Noto Sans S Chinese Light" panose="020B0300000000000000" pitchFamily="34" charset="-122"/>
                  <a:sym typeface="+mn-ea"/>
                </a:rPr>
                <a:t>火灾隐患的能力</a:t>
              </a:r>
            </a:p>
          </p:txBody>
        </p:sp>
        <p:sp>
          <p:nvSpPr>
            <p:cNvPr id="112" name="矩形 111"/>
            <p:cNvSpPr/>
            <p:nvPr/>
          </p:nvSpPr>
          <p:spPr>
            <a:xfrm>
              <a:off x="6788" y="6246"/>
              <a:ext cx="1893" cy="862"/>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Noto Sans S Chinese Light" panose="020B0300000000000000" pitchFamily="34" charset="-122"/>
                <a:ea typeface="Noto Sans S Chinese Light" panose="020B0300000000000000" pitchFamily="34" charset="-122"/>
              </a:endParaRPr>
            </a:p>
          </p:txBody>
        </p:sp>
        <p:sp>
          <p:nvSpPr>
            <p:cNvPr id="38" name="文本框 37"/>
            <p:cNvSpPr txBox="1"/>
            <p:nvPr/>
          </p:nvSpPr>
          <p:spPr>
            <a:xfrm>
              <a:off x="6848" y="6384"/>
              <a:ext cx="1930" cy="544"/>
            </a:xfrm>
            <a:prstGeom prst="rect">
              <a:avLst/>
            </a:prstGeom>
            <a:noFill/>
          </p:spPr>
          <p:txBody>
            <a:bodyPr wrap="none" rtlCol="0" anchor="t">
              <a:spAutoFit/>
            </a:bodyPr>
            <a:lstStyle/>
            <a:p>
              <a:pPr algn="l"/>
              <a:r>
                <a:rPr lang="zh-CN" altLang="en-US" sz="800" dirty="0">
                  <a:solidFill>
                    <a:srgbClr val="FFFF00"/>
                  </a:solidFill>
                  <a:latin typeface="Noto Sans S Chinese Light" panose="020B0300000000000000" pitchFamily="34" charset="-122"/>
                  <a:ea typeface="Noto Sans S Chinese Light" panose="020B0300000000000000" pitchFamily="34" charset="-122"/>
                  <a:sym typeface="+mn-ea"/>
                </a:rPr>
                <a:t>检查消除</a:t>
              </a:r>
            </a:p>
          </p:txBody>
        </p:sp>
      </p:grpSp>
      <p:grpSp>
        <p:nvGrpSpPr>
          <p:cNvPr id="46" name="组合 45"/>
          <p:cNvGrpSpPr/>
          <p:nvPr/>
        </p:nvGrpSpPr>
        <p:grpSpPr>
          <a:xfrm>
            <a:off x="6673076" y="4526451"/>
            <a:ext cx="1565014" cy="349399"/>
            <a:chOff x="13412" y="4128"/>
            <a:chExt cx="5075" cy="882"/>
          </a:xfrm>
        </p:grpSpPr>
        <p:sp>
          <p:nvSpPr>
            <p:cNvPr id="81" name="矩形 80"/>
            <p:cNvSpPr/>
            <p:nvPr/>
          </p:nvSpPr>
          <p:spPr>
            <a:xfrm>
              <a:off x="15263" y="4128"/>
              <a:ext cx="3224" cy="867"/>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Noto Sans S Chinese Light" panose="020B0300000000000000" pitchFamily="34" charset="-122"/>
                <a:ea typeface="Noto Sans S Chinese Light" panose="020B0300000000000000" pitchFamily="34" charset="-122"/>
              </a:endParaRPr>
            </a:p>
          </p:txBody>
        </p:sp>
        <p:sp>
          <p:nvSpPr>
            <p:cNvPr id="83" name="文本框 82"/>
            <p:cNvSpPr txBox="1"/>
            <p:nvPr/>
          </p:nvSpPr>
          <p:spPr>
            <a:xfrm>
              <a:off x="15444" y="4271"/>
              <a:ext cx="2928" cy="544"/>
            </a:xfrm>
            <a:prstGeom prst="rect">
              <a:avLst/>
            </a:prstGeom>
            <a:noFill/>
          </p:spPr>
          <p:txBody>
            <a:bodyPr wrap="none" rtlCol="0" anchor="t">
              <a:spAutoFit/>
            </a:bodyPr>
            <a:lstStyle/>
            <a:p>
              <a:pPr algn="l"/>
              <a:r>
                <a:rPr lang="zh-CN" altLang="en-US" sz="800">
                  <a:solidFill>
                    <a:schemeClr val="accent6">
                      <a:lumMod val="75000"/>
                    </a:schemeClr>
                  </a:solidFill>
                  <a:latin typeface="Noto Sans S Chinese Light" panose="020B0300000000000000" pitchFamily="34" charset="-122"/>
                  <a:ea typeface="Noto Sans S Chinese Light" panose="020B0300000000000000" pitchFamily="34" charset="-122"/>
                  <a:sym typeface="+mn-ea"/>
                </a:rPr>
                <a:t>疏散逃生的能力</a:t>
              </a:r>
            </a:p>
          </p:txBody>
        </p:sp>
        <p:sp>
          <p:nvSpPr>
            <p:cNvPr id="116" name="矩形 115"/>
            <p:cNvSpPr/>
            <p:nvPr/>
          </p:nvSpPr>
          <p:spPr>
            <a:xfrm>
              <a:off x="13412" y="4129"/>
              <a:ext cx="1908" cy="881"/>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Noto Sans S Chinese Light" panose="020B0300000000000000" pitchFamily="34" charset="-122"/>
                <a:ea typeface="Noto Sans S Chinese Light" panose="020B0300000000000000" pitchFamily="34" charset="-122"/>
              </a:endParaRPr>
            </a:p>
          </p:txBody>
        </p:sp>
        <p:sp>
          <p:nvSpPr>
            <p:cNvPr id="40" name="文本框 39"/>
            <p:cNvSpPr txBox="1"/>
            <p:nvPr/>
          </p:nvSpPr>
          <p:spPr>
            <a:xfrm>
              <a:off x="13502" y="4280"/>
              <a:ext cx="1930" cy="544"/>
            </a:xfrm>
            <a:prstGeom prst="rect">
              <a:avLst/>
            </a:prstGeom>
            <a:noFill/>
          </p:spPr>
          <p:txBody>
            <a:bodyPr wrap="none" rtlCol="0" anchor="t">
              <a:spAutoFit/>
            </a:bodyPr>
            <a:lstStyle/>
            <a:p>
              <a:pPr algn="l"/>
              <a:r>
                <a:rPr lang="zh-CN" altLang="en-US" sz="800">
                  <a:solidFill>
                    <a:srgbClr val="FFFF00"/>
                  </a:solidFill>
                  <a:latin typeface="Noto Sans S Chinese Light" panose="020B0300000000000000" pitchFamily="34" charset="-122"/>
                  <a:ea typeface="Noto Sans S Chinese Light" panose="020B0300000000000000" pitchFamily="34" charset="-122"/>
                  <a:sym typeface="+mn-ea"/>
                </a:rPr>
                <a:t>组织人员</a:t>
              </a:r>
            </a:p>
          </p:txBody>
        </p:sp>
      </p:grpSp>
      <p:grpSp>
        <p:nvGrpSpPr>
          <p:cNvPr id="43" name="组合 42"/>
          <p:cNvGrpSpPr/>
          <p:nvPr/>
        </p:nvGrpSpPr>
        <p:grpSpPr>
          <a:xfrm>
            <a:off x="2771800" y="4523878"/>
            <a:ext cx="1565014" cy="344249"/>
            <a:chOff x="6788" y="7413"/>
            <a:chExt cx="5075" cy="869"/>
          </a:xfrm>
        </p:grpSpPr>
        <p:sp>
          <p:nvSpPr>
            <p:cNvPr id="77" name="矩形 76"/>
            <p:cNvSpPr/>
            <p:nvPr/>
          </p:nvSpPr>
          <p:spPr>
            <a:xfrm>
              <a:off x="8681" y="7415"/>
              <a:ext cx="3182" cy="867"/>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Noto Sans S Chinese Light" panose="020B0300000000000000" pitchFamily="34" charset="-122"/>
                <a:ea typeface="Noto Sans S Chinese Light" panose="020B0300000000000000" pitchFamily="34" charset="-122"/>
              </a:endParaRPr>
            </a:p>
          </p:txBody>
        </p:sp>
        <p:sp>
          <p:nvSpPr>
            <p:cNvPr id="79" name="文本框 78"/>
            <p:cNvSpPr txBox="1"/>
            <p:nvPr/>
          </p:nvSpPr>
          <p:spPr>
            <a:xfrm>
              <a:off x="8912" y="7574"/>
              <a:ext cx="2928" cy="544"/>
            </a:xfrm>
            <a:prstGeom prst="rect">
              <a:avLst/>
            </a:prstGeom>
            <a:noFill/>
          </p:spPr>
          <p:txBody>
            <a:bodyPr wrap="none" rtlCol="0" anchor="t">
              <a:spAutoFit/>
            </a:bodyPr>
            <a:lstStyle/>
            <a:p>
              <a:pPr algn="l"/>
              <a:r>
                <a:rPr lang="zh-CN" altLang="en-US" sz="800" dirty="0">
                  <a:solidFill>
                    <a:schemeClr val="accent6">
                      <a:lumMod val="75000"/>
                    </a:schemeClr>
                  </a:solidFill>
                  <a:latin typeface="Noto Sans S Chinese Light" panose="020B0300000000000000" pitchFamily="34" charset="-122"/>
                  <a:ea typeface="Noto Sans S Chinese Light" panose="020B0300000000000000" pitchFamily="34" charset="-122"/>
                  <a:sym typeface="+mn-ea"/>
                </a:rPr>
                <a:t>初起火灾的能力</a:t>
              </a:r>
            </a:p>
          </p:txBody>
        </p:sp>
        <p:sp>
          <p:nvSpPr>
            <p:cNvPr id="114" name="矩形 113"/>
            <p:cNvSpPr/>
            <p:nvPr/>
          </p:nvSpPr>
          <p:spPr>
            <a:xfrm>
              <a:off x="6788" y="7413"/>
              <a:ext cx="1893" cy="865"/>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Noto Sans S Chinese Light" panose="020B0300000000000000" pitchFamily="34" charset="-122"/>
                <a:ea typeface="Noto Sans S Chinese Light" panose="020B0300000000000000" pitchFamily="34" charset="-122"/>
              </a:endParaRPr>
            </a:p>
          </p:txBody>
        </p:sp>
        <p:sp>
          <p:nvSpPr>
            <p:cNvPr id="39" name="文本框 38"/>
            <p:cNvSpPr txBox="1"/>
            <p:nvPr/>
          </p:nvSpPr>
          <p:spPr>
            <a:xfrm>
              <a:off x="6863" y="7515"/>
              <a:ext cx="1930" cy="544"/>
            </a:xfrm>
            <a:prstGeom prst="rect">
              <a:avLst/>
            </a:prstGeom>
            <a:noFill/>
          </p:spPr>
          <p:txBody>
            <a:bodyPr wrap="none" rtlCol="0" anchor="t">
              <a:spAutoFit/>
            </a:bodyPr>
            <a:lstStyle/>
            <a:p>
              <a:pPr algn="l"/>
              <a:r>
                <a:rPr lang="zh-CN" altLang="en-US" sz="800" dirty="0">
                  <a:solidFill>
                    <a:srgbClr val="FFFF00"/>
                  </a:solidFill>
                  <a:latin typeface="Noto Sans S Chinese Light" panose="020B0300000000000000" pitchFamily="34" charset="-122"/>
                  <a:ea typeface="Noto Sans S Chinese Light" panose="020B0300000000000000" pitchFamily="34" charset="-122"/>
                  <a:sym typeface="+mn-ea"/>
                </a:rPr>
                <a:t>组织扑救</a:t>
              </a:r>
            </a:p>
          </p:txBody>
        </p:sp>
      </p:grpSp>
      <p:grpSp>
        <p:nvGrpSpPr>
          <p:cNvPr id="47" name="组合 46"/>
          <p:cNvGrpSpPr/>
          <p:nvPr/>
        </p:nvGrpSpPr>
        <p:grpSpPr>
          <a:xfrm>
            <a:off x="4716016" y="4523877"/>
            <a:ext cx="1565014" cy="349002"/>
            <a:chOff x="13412" y="5311"/>
            <a:chExt cx="5075" cy="881"/>
          </a:xfrm>
        </p:grpSpPr>
        <p:sp>
          <p:nvSpPr>
            <p:cNvPr id="85" name="矩形 84"/>
            <p:cNvSpPr/>
            <p:nvPr/>
          </p:nvSpPr>
          <p:spPr>
            <a:xfrm>
              <a:off x="15305" y="5325"/>
              <a:ext cx="3182" cy="867"/>
            </a:xfrm>
            <a:prstGeom prst="rect">
              <a:avLst/>
            </a:prstGeom>
            <a:noFill/>
            <a:ln w="19050">
              <a:solidFill>
                <a:schemeClr val="accent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Noto Sans S Chinese Light" panose="020B0300000000000000" pitchFamily="34" charset="-122"/>
                <a:ea typeface="Noto Sans S Chinese Light" panose="020B0300000000000000" pitchFamily="34" charset="-122"/>
              </a:endParaRPr>
            </a:p>
          </p:txBody>
        </p:sp>
        <p:sp>
          <p:nvSpPr>
            <p:cNvPr id="87" name="文本框 86"/>
            <p:cNvSpPr txBox="1"/>
            <p:nvPr/>
          </p:nvSpPr>
          <p:spPr>
            <a:xfrm>
              <a:off x="15414" y="5468"/>
              <a:ext cx="2928" cy="544"/>
            </a:xfrm>
            <a:prstGeom prst="rect">
              <a:avLst/>
            </a:prstGeom>
            <a:noFill/>
          </p:spPr>
          <p:txBody>
            <a:bodyPr wrap="none" rtlCol="0" anchor="t">
              <a:spAutoFit/>
            </a:bodyPr>
            <a:lstStyle/>
            <a:p>
              <a:pPr algn="l"/>
              <a:r>
                <a:rPr lang="zh-CN" altLang="en-US" sz="800" dirty="0">
                  <a:solidFill>
                    <a:schemeClr val="accent6">
                      <a:lumMod val="75000"/>
                    </a:schemeClr>
                  </a:solidFill>
                  <a:latin typeface="Noto Sans S Chinese Light" panose="020B0300000000000000" pitchFamily="34" charset="-122"/>
                  <a:ea typeface="Noto Sans S Chinese Light" panose="020B0300000000000000" pitchFamily="34" charset="-122"/>
                  <a:sym typeface="+mn-ea"/>
                </a:rPr>
                <a:t>教育培训的能力</a:t>
              </a:r>
            </a:p>
          </p:txBody>
        </p:sp>
        <p:sp>
          <p:nvSpPr>
            <p:cNvPr id="119" name="矩形 118"/>
            <p:cNvSpPr/>
            <p:nvPr/>
          </p:nvSpPr>
          <p:spPr>
            <a:xfrm>
              <a:off x="13412" y="5311"/>
              <a:ext cx="1893" cy="879"/>
            </a:xfrm>
            <a:prstGeom prst="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Noto Sans S Chinese Light" panose="020B0300000000000000" pitchFamily="34" charset="-122"/>
                <a:ea typeface="Noto Sans S Chinese Light" panose="020B0300000000000000" pitchFamily="34" charset="-122"/>
              </a:endParaRPr>
            </a:p>
          </p:txBody>
        </p:sp>
        <p:sp>
          <p:nvSpPr>
            <p:cNvPr id="41" name="文本框 40"/>
            <p:cNvSpPr txBox="1"/>
            <p:nvPr/>
          </p:nvSpPr>
          <p:spPr>
            <a:xfrm>
              <a:off x="13487" y="5468"/>
              <a:ext cx="1930" cy="544"/>
            </a:xfrm>
            <a:prstGeom prst="rect">
              <a:avLst/>
            </a:prstGeom>
            <a:noFill/>
          </p:spPr>
          <p:txBody>
            <a:bodyPr wrap="none" rtlCol="0" anchor="t">
              <a:spAutoFit/>
            </a:bodyPr>
            <a:lstStyle/>
            <a:p>
              <a:pPr algn="l"/>
              <a:r>
                <a:rPr lang="zh-CN" altLang="en-US" sz="800" dirty="0">
                  <a:solidFill>
                    <a:srgbClr val="FFFF00"/>
                  </a:solidFill>
                  <a:latin typeface="Noto Sans S Chinese Light" panose="020B0300000000000000" pitchFamily="34" charset="-122"/>
                  <a:ea typeface="Noto Sans S Chinese Light" panose="020B0300000000000000" pitchFamily="34" charset="-122"/>
                  <a:sym typeface="+mn-ea"/>
                </a:rPr>
                <a:t>消防宣传</a:t>
              </a:r>
            </a:p>
          </p:txBody>
        </p:sp>
      </p:grpSp>
      <p:sp>
        <p:nvSpPr>
          <p:cNvPr id="57" name="矩形 56"/>
          <p:cNvSpPr/>
          <p:nvPr/>
        </p:nvSpPr>
        <p:spPr>
          <a:xfrm>
            <a:off x="853829" y="1107207"/>
            <a:ext cx="7389200" cy="368300"/>
          </a:xfrm>
          <a:prstGeom prst="rect">
            <a:avLst/>
          </a:prstGeom>
          <a:solidFill>
            <a:schemeClr val="accent1"/>
          </a:solidFill>
          <a:effectLst>
            <a:outerShdw blurRad="50800" dist="38100" dir="2700000" algn="tl" rotWithShape="0">
              <a:prstClr val="black">
                <a:alpha val="40000"/>
              </a:prstClr>
            </a:outerShdw>
          </a:effectLst>
        </p:spPr>
        <p:txBody>
          <a:bodyPr wrap="square">
            <a:spAutoFit/>
          </a:bodyPr>
          <a:lstStyle/>
          <a:p>
            <a:pPr algn="ctr"/>
            <a:r>
              <a:rPr lang="zh-CN" altLang="en-US" sz="1800" b="1" dirty="0">
                <a:solidFill>
                  <a:srgbClr val="FFFF00"/>
                </a:solidFill>
                <a:latin typeface="Times New Roman" panose="02020603050405020304" pitchFamily="18" charset="0"/>
                <a:ea typeface="微软雅黑" panose="020B0503020204020204" pitchFamily="34" charset="-122"/>
              </a:rPr>
              <a:t>消防栓使用方法</a:t>
            </a:r>
            <a:endParaRPr lang="en-US" altLang="zh-CN" sz="1800" b="1" dirty="0">
              <a:solidFill>
                <a:srgbClr val="FFFF00"/>
              </a:solidFill>
              <a:latin typeface="Times New Roman" panose="02020603050405020304" pitchFamily="18" charset="0"/>
              <a:ea typeface="微软雅黑" panose="020B0503020204020204" pitchFamily="34" charset="-122"/>
              <a:sym typeface="Arial" panose="020B0604020202020204"/>
            </a:endParaRPr>
          </a:p>
        </p:txBody>
      </p:sp>
      <p:sp>
        <p:nvSpPr>
          <p:cNvPr id="58" name="燕尾形箭头 57"/>
          <p:cNvSpPr/>
          <p:nvPr/>
        </p:nvSpPr>
        <p:spPr>
          <a:xfrm>
            <a:off x="1844351" y="2049010"/>
            <a:ext cx="571500" cy="419100"/>
          </a:xfrm>
          <a:prstGeom prst="notchedRightArrow">
            <a:avLst/>
          </a:prstGeom>
          <a:solidFill>
            <a:srgbClr val="FF0000"/>
          </a:solidFill>
          <a:ln>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C00000"/>
              </a:solidFill>
            </a:endParaRPr>
          </a:p>
        </p:txBody>
      </p:sp>
      <p:sp>
        <p:nvSpPr>
          <p:cNvPr id="59" name="燕尾形箭头 58"/>
          <p:cNvSpPr/>
          <p:nvPr/>
        </p:nvSpPr>
        <p:spPr>
          <a:xfrm>
            <a:off x="3458846" y="2058111"/>
            <a:ext cx="571500" cy="419100"/>
          </a:xfrm>
          <a:prstGeom prst="notchedRightArrow">
            <a:avLst/>
          </a:prstGeom>
          <a:solidFill>
            <a:srgbClr val="FF0000"/>
          </a:solidFill>
          <a:ln>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C00000"/>
              </a:solidFill>
            </a:endParaRPr>
          </a:p>
        </p:txBody>
      </p:sp>
      <p:sp>
        <p:nvSpPr>
          <p:cNvPr id="61" name="燕尾形箭头 60"/>
          <p:cNvSpPr/>
          <p:nvPr/>
        </p:nvSpPr>
        <p:spPr>
          <a:xfrm>
            <a:off x="5118821" y="2045182"/>
            <a:ext cx="571500" cy="419100"/>
          </a:xfrm>
          <a:prstGeom prst="notchedRightArrow">
            <a:avLst/>
          </a:prstGeom>
          <a:solidFill>
            <a:srgbClr val="FF0000"/>
          </a:solidFill>
          <a:ln>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C00000"/>
              </a:solidFill>
            </a:endParaRPr>
          </a:p>
        </p:txBody>
      </p:sp>
      <p:sp>
        <p:nvSpPr>
          <p:cNvPr id="62" name="燕尾形箭头 61"/>
          <p:cNvSpPr/>
          <p:nvPr/>
        </p:nvSpPr>
        <p:spPr>
          <a:xfrm>
            <a:off x="6728215" y="2058111"/>
            <a:ext cx="571500" cy="419100"/>
          </a:xfrm>
          <a:prstGeom prst="notchedRightArrow">
            <a:avLst/>
          </a:prstGeom>
          <a:solidFill>
            <a:srgbClr val="FF0000"/>
          </a:solidFill>
          <a:ln>
            <a:solidFill>
              <a:srgbClr val="FF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srgbClr val="C00000"/>
              </a:solidFill>
            </a:endParaRPr>
          </a:p>
        </p:txBody>
      </p:sp>
      <p:sp>
        <p:nvSpPr>
          <p:cNvPr id="63" name="矩形 62"/>
          <p:cNvSpPr/>
          <p:nvPr/>
        </p:nvSpPr>
        <p:spPr>
          <a:xfrm>
            <a:off x="853720" y="2835399"/>
            <a:ext cx="7389200" cy="368300"/>
          </a:xfrm>
          <a:prstGeom prst="rect">
            <a:avLst/>
          </a:prstGeom>
          <a:solidFill>
            <a:schemeClr val="accent1"/>
          </a:solidFill>
          <a:effectLst>
            <a:outerShdw blurRad="50800" dist="38100" dir="2700000" algn="tl" rotWithShape="0">
              <a:prstClr val="black">
                <a:alpha val="40000"/>
              </a:prstClr>
            </a:outerShdw>
          </a:effectLst>
        </p:spPr>
        <p:txBody>
          <a:bodyPr wrap="square">
            <a:spAutoFit/>
          </a:bodyPr>
          <a:lstStyle/>
          <a:p>
            <a:pPr algn="ctr"/>
            <a:r>
              <a:rPr lang="zh-CN" altLang="en-US" sz="1800" b="1" dirty="0">
                <a:solidFill>
                  <a:srgbClr val="FFFF00"/>
                </a:solidFill>
                <a:latin typeface="Times New Roman" panose="02020603050405020304" pitchFamily="18" charset="0"/>
                <a:ea typeface="微软雅黑" panose="020B0503020204020204" pitchFamily="34" charset="-122"/>
              </a:rPr>
              <a:t>消防安全 四个能力</a:t>
            </a:r>
            <a:endParaRPr lang="en-US" altLang="zh-CN" sz="1800" b="1" dirty="0">
              <a:solidFill>
                <a:srgbClr val="FFFF00"/>
              </a:solidFill>
              <a:latin typeface="Times New Roman" panose="02020603050405020304" pitchFamily="18" charset="0"/>
              <a:ea typeface="微软雅黑" panose="020B0503020204020204" pitchFamily="34" charset="-122"/>
              <a:sym typeface="Arial" panose="020B0604020202020204"/>
            </a:endParaRPr>
          </a:p>
        </p:txBody>
      </p:sp>
      <p:pic>
        <p:nvPicPr>
          <p:cNvPr id="64" name="图片 63" descr="13"/>
          <p:cNvPicPr>
            <a:picLocks noChangeAspect="1"/>
          </p:cNvPicPr>
          <p:nvPr/>
        </p:nvPicPr>
        <p:blipFill>
          <a:blip r:embed="rId3"/>
          <a:srcRect l="72828" t="29144" r="21136" b="61542"/>
          <a:stretch>
            <a:fillRect/>
          </a:stretch>
        </p:blipFill>
        <p:spPr>
          <a:xfrm>
            <a:off x="851263" y="3362156"/>
            <a:ext cx="1563414" cy="1025843"/>
          </a:xfrm>
          <a:prstGeom prst="rect">
            <a:avLst/>
          </a:prstGeom>
        </p:spPr>
      </p:pic>
      <p:pic>
        <p:nvPicPr>
          <p:cNvPr id="65" name="图片 64" descr="13"/>
          <p:cNvPicPr>
            <a:picLocks noChangeAspect="1"/>
          </p:cNvPicPr>
          <p:nvPr/>
        </p:nvPicPr>
        <p:blipFill>
          <a:blip r:embed="rId3"/>
          <a:srcRect l="72849" t="39344" r="21223" b="51504"/>
          <a:stretch>
            <a:fillRect/>
          </a:stretch>
        </p:blipFill>
        <p:spPr>
          <a:xfrm>
            <a:off x="2771800" y="3362155"/>
            <a:ext cx="1565014" cy="1025843"/>
          </a:xfrm>
          <a:prstGeom prst="rect">
            <a:avLst/>
          </a:prstGeom>
        </p:spPr>
      </p:pic>
      <p:pic>
        <p:nvPicPr>
          <p:cNvPr id="66" name="图片 65" descr="13"/>
          <p:cNvPicPr>
            <a:picLocks noChangeAspect="1"/>
          </p:cNvPicPr>
          <p:nvPr/>
        </p:nvPicPr>
        <p:blipFill>
          <a:blip r:embed="rId3"/>
          <a:srcRect l="79083" t="39072" r="14968" b="51614"/>
          <a:stretch>
            <a:fillRect/>
          </a:stretch>
        </p:blipFill>
        <p:spPr>
          <a:xfrm>
            <a:off x="4716016" y="3361679"/>
            <a:ext cx="1565014" cy="1026319"/>
          </a:xfrm>
          <a:prstGeom prst="rect">
            <a:avLst/>
          </a:prstGeom>
        </p:spPr>
      </p:pic>
      <p:pic>
        <p:nvPicPr>
          <p:cNvPr id="67" name="图片 66" descr="13"/>
          <p:cNvPicPr>
            <a:picLocks noChangeAspect="1"/>
          </p:cNvPicPr>
          <p:nvPr/>
        </p:nvPicPr>
        <p:blipFill>
          <a:blip r:embed="rId3"/>
          <a:srcRect l="79079" t="29187" r="14885" b="61499"/>
          <a:stretch>
            <a:fillRect/>
          </a:stretch>
        </p:blipFill>
        <p:spPr>
          <a:xfrm>
            <a:off x="6660232" y="3361679"/>
            <a:ext cx="1577858" cy="1026319"/>
          </a:xfrm>
          <a:prstGeom prst="rect">
            <a:avLst/>
          </a:prstGeom>
        </p:spPr>
      </p:pic>
      <p:sp>
        <p:nvSpPr>
          <p:cNvPr id="45" name="文本框 44"/>
          <p:cNvSpPr txBox="1"/>
          <p:nvPr/>
        </p:nvSpPr>
        <p:spPr>
          <a:xfrm>
            <a:off x="1016736" y="173379"/>
            <a:ext cx="6159567"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algn="l"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安全生产小知识</a:t>
            </a:r>
          </a:p>
        </p:txBody>
      </p:sp>
      <p:pic>
        <p:nvPicPr>
          <p:cNvPr id="2" name="图片 1" descr="〔微信公众号：安全生产管理〕二维码（浅黄）"/>
          <p:cNvPicPr>
            <a:picLocks noChangeAspect="1"/>
          </p:cNvPicPr>
          <p:nvPr/>
        </p:nvPicPr>
        <p:blipFill>
          <a:blip r:embed="rId4">
            <a:alphaModFix amt="40000"/>
          </a:blip>
          <a:stretch>
            <a:fillRect/>
          </a:stretch>
        </p:blipFill>
        <p:spPr>
          <a:xfrm>
            <a:off x="8457565" y="4328795"/>
            <a:ext cx="686435" cy="68643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000"/>
    </mc:Choice>
    <mc:Fallback xmlns="">
      <p:transition spd="slow" advTm="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wipe(down)">
                                      <p:cBhvr>
                                        <p:cTn id="7" dur="500"/>
                                        <p:tgtEl>
                                          <p:spTgt spid="4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barn(inVertical)">
                                      <p:cBhvr>
                                        <p:cTn id="10" dur="500"/>
                                        <p:tgtEl>
                                          <p:spTgt spid="5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58"/>
                                        </p:tgtEl>
                                        <p:attrNameLst>
                                          <p:attrName>style.visibility</p:attrName>
                                        </p:attrNameLst>
                                      </p:cBhvr>
                                      <p:to>
                                        <p:strVal val="visible"/>
                                      </p:to>
                                    </p:set>
                                    <p:animEffect transition="in" filter="wipe(left)">
                                      <p:cBhvr>
                                        <p:cTn id="18" dur="500"/>
                                        <p:tgtEl>
                                          <p:spTgt spid="58"/>
                                        </p:tgtEl>
                                      </p:cBhvr>
                                    </p:animEffect>
                                  </p:childTnLst>
                                </p:cTn>
                              </p:par>
                            </p:childTnLst>
                          </p:cTn>
                        </p:par>
                        <p:par>
                          <p:cTn id="19" fill="hold">
                            <p:stCondLst>
                              <p:cond delay="1500"/>
                            </p:stCondLst>
                            <p:childTnLst>
                              <p:par>
                                <p:cTn id="20" presetID="22" presetClass="entr" presetSubtype="8" fill="hold"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59"/>
                                        </p:tgtEl>
                                        <p:attrNameLst>
                                          <p:attrName>style.visibility</p:attrName>
                                        </p:attrNameLst>
                                      </p:cBhvr>
                                      <p:to>
                                        <p:strVal val="visible"/>
                                      </p:to>
                                    </p:set>
                                    <p:animEffect transition="in" filter="wipe(left)">
                                      <p:cBhvr>
                                        <p:cTn id="26" dur="500"/>
                                        <p:tgtEl>
                                          <p:spTgt spid="59"/>
                                        </p:tgtEl>
                                      </p:cBhvr>
                                    </p:animEffect>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ipe(left)">
                                      <p:cBhvr>
                                        <p:cTn id="30" dur="500"/>
                                        <p:tgtEl>
                                          <p:spTgt spid="24"/>
                                        </p:tgtEl>
                                      </p:cBhvr>
                                    </p:animEffect>
                                  </p:childTnLst>
                                </p:cTn>
                              </p:par>
                            </p:childTnLst>
                          </p:cTn>
                        </p:par>
                        <p:par>
                          <p:cTn id="31" fill="hold">
                            <p:stCondLst>
                              <p:cond delay="3000"/>
                            </p:stCondLst>
                            <p:childTnLst>
                              <p:par>
                                <p:cTn id="32" presetID="22" presetClass="entr" presetSubtype="8" fill="hold" grpId="0" nodeType="afterEffect">
                                  <p:stCondLst>
                                    <p:cond delay="0"/>
                                  </p:stCondLst>
                                  <p:childTnLst>
                                    <p:set>
                                      <p:cBhvr>
                                        <p:cTn id="33" dur="1" fill="hold">
                                          <p:stCondLst>
                                            <p:cond delay="0"/>
                                          </p:stCondLst>
                                        </p:cTn>
                                        <p:tgtEl>
                                          <p:spTgt spid="61"/>
                                        </p:tgtEl>
                                        <p:attrNameLst>
                                          <p:attrName>style.visibility</p:attrName>
                                        </p:attrNameLst>
                                      </p:cBhvr>
                                      <p:to>
                                        <p:strVal val="visible"/>
                                      </p:to>
                                    </p:set>
                                    <p:animEffect transition="in" filter="wipe(left)">
                                      <p:cBhvr>
                                        <p:cTn id="34" dur="500"/>
                                        <p:tgtEl>
                                          <p:spTgt spid="61"/>
                                        </p:tgtEl>
                                      </p:cBhvr>
                                    </p:animEffect>
                                  </p:childTnLst>
                                </p:cTn>
                              </p:par>
                            </p:childTnLst>
                          </p:cTn>
                        </p:par>
                        <p:par>
                          <p:cTn id="35" fill="hold">
                            <p:stCondLst>
                              <p:cond delay="3500"/>
                            </p:stCondLst>
                            <p:childTnLst>
                              <p:par>
                                <p:cTn id="36" presetID="22" presetClass="entr" presetSubtype="8"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wipe(left)">
                                      <p:cBhvr>
                                        <p:cTn id="38" dur="500"/>
                                        <p:tgtEl>
                                          <p:spTgt spid="25"/>
                                        </p:tgtEl>
                                      </p:cBhvr>
                                    </p:animEffect>
                                  </p:childTnLst>
                                </p:cTn>
                              </p:par>
                            </p:childTnLst>
                          </p:cTn>
                        </p:par>
                        <p:par>
                          <p:cTn id="39" fill="hold">
                            <p:stCondLst>
                              <p:cond delay="4000"/>
                            </p:stCondLst>
                            <p:childTnLst>
                              <p:par>
                                <p:cTn id="40" presetID="22" presetClass="entr" presetSubtype="8" fill="hold" grpId="0" nodeType="afterEffect">
                                  <p:stCondLst>
                                    <p:cond delay="0"/>
                                  </p:stCondLst>
                                  <p:childTnLst>
                                    <p:set>
                                      <p:cBhvr>
                                        <p:cTn id="41" dur="1" fill="hold">
                                          <p:stCondLst>
                                            <p:cond delay="0"/>
                                          </p:stCondLst>
                                        </p:cTn>
                                        <p:tgtEl>
                                          <p:spTgt spid="62"/>
                                        </p:tgtEl>
                                        <p:attrNameLst>
                                          <p:attrName>style.visibility</p:attrName>
                                        </p:attrNameLst>
                                      </p:cBhvr>
                                      <p:to>
                                        <p:strVal val="visible"/>
                                      </p:to>
                                    </p:set>
                                    <p:animEffect transition="in" filter="wipe(left)">
                                      <p:cBhvr>
                                        <p:cTn id="42" dur="500"/>
                                        <p:tgtEl>
                                          <p:spTgt spid="62"/>
                                        </p:tgtEl>
                                      </p:cBhvr>
                                    </p:animEffect>
                                  </p:childTnLst>
                                </p:cTn>
                              </p:par>
                            </p:childTnLst>
                          </p:cTn>
                        </p:par>
                        <p:par>
                          <p:cTn id="43" fill="hold">
                            <p:stCondLst>
                              <p:cond delay="4500"/>
                            </p:stCondLst>
                            <p:childTnLst>
                              <p:par>
                                <p:cTn id="44" presetID="22" presetClass="entr" presetSubtype="8" fill="hold" nodeType="after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left)">
                                      <p:cBhvr>
                                        <p:cTn id="46" dur="500"/>
                                        <p:tgtEl>
                                          <p:spTgt spid="26"/>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63"/>
                                        </p:tgtEl>
                                        <p:attrNameLst>
                                          <p:attrName>style.visibility</p:attrName>
                                        </p:attrNameLst>
                                      </p:cBhvr>
                                      <p:to>
                                        <p:strVal val="visible"/>
                                      </p:to>
                                    </p:set>
                                    <p:animEffect transition="in" filter="barn(inVertical)">
                                      <p:cBhvr>
                                        <p:cTn id="49" dur="500"/>
                                        <p:tgtEl>
                                          <p:spTgt spid="63"/>
                                        </p:tgtEl>
                                      </p:cBhvr>
                                    </p:animEffect>
                                  </p:childTnLst>
                                </p:cTn>
                              </p:par>
                            </p:childTnLst>
                          </p:cTn>
                        </p:par>
                        <p:par>
                          <p:cTn id="50" fill="hold">
                            <p:stCondLst>
                              <p:cond delay="5000"/>
                            </p:stCondLst>
                            <p:childTnLst>
                              <p:par>
                                <p:cTn id="51" presetID="22" presetClass="entr" presetSubtype="8" fill="hold" nodeType="after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wipe(left)">
                                      <p:cBhvr>
                                        <p:cTn id="53" dur="500"/>
                                        <p:tgtEl>
                                          <p:spTgt spid="64"/>
                                        </p:tgtEl>
                                      </p:cBhvr>
                                    </p:animEffect>
                                  </p:childTnLst>
                                </p:cTn>
                              </p:par>
                            </p:childTnLst>
                          </p:cTn>
                        </p:par>
                        <p:par>
                          <p:cTn id="54" fill="hold">
                            <p:stCondLst>
                              <p:cond delay="5500"/>
                            </p:stCondLst>
                            <p:childTnLst>
                              <p:par>
                                <p:cTn id="55" presetID="42" presetClass="entr" presetSubtype="0" fill="hold" nodeType="after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fade">
                                      <p:cBhvr>
                                        <p:cTn id="57" dur="1000"/>
                                        <p:tgtEl>
                                          <p:spTgt spid="42"/>
                                        </p:tgtEl>
                                      </p:cBhvr>
                                    </p:animEffect>
                                    <p:anim calcmode="lin" valueType="num">
                                      <p:cBhvr>
                                        <p:cTn id="58" dur="1000" fill="hold"/>
                                        <p:tgtEl>
                                          <p:spTgt spid="42"/>
                                        </p:tgtEl>
                                        <p:attrNameLst>
                                          <p:attrName>ppt_x</p:attrName>
                                        </p:attrNameLst>
                                      </p:cBhvr>
                                      <p:tavLst>
                                        <p:tav tm="0">
                                          <p:val>
                                            <p:strVal val="#ppt_x"/>
                                          </p:val>
                                        </p:tav>
                                        <p:tav tm="100000">
                                          <p:val>
                                            <p:strVal val="#ppt_x"/>
                                          </p:val>
                                        </p:tav>
                                      </p:tavLst>
                                    </p:anim>
                                    <p:anim calcmode="lin" valueType="num">
                                      <p:cBhvr>
                                        <p:cTn id="59" dur="1000" fill="hold"/>
                                        <p:tgtEl>
                                          <p:spTgt spid="42"/>
                                        </p:tgtEl>
                                        <p:attrNameLst>
                                          <p:attrName>ppt_y</p:attrName>
                                        </p:attrNameLst>
                                      </p:cBhvr>
                                      <p:tavLst>
                                        <p:tav tm="0">
                                          <p:val>
                                            <p:strVal val="#ppt_y+.1"/>
                                          </p:val>
                                        </p:tav>
                                        <p:tav tm="100000">
                                          <p:val>
                                            <p:strVal val="#ppt_y"/>
                                          </p:val>
                                        </p:tav>
                                      </p:tavLst>
                                    </p:anim>
                                  </p:childTnLst>
                                </p:cTn>
                              </p:par>
                            </p:childTnLst>
                          </p:cTn>
                        </p:par>
                        <p:par>
                          <p:cTn id="60" fill="hold">
                            <p:stCondLst>
                              <p:cond delay="6500"/>
                            </p:stCondLst>
                            <p:childTnLst>
                              <p:par>
                                <p:cTn id="61" presetID="22" presetClass="entr" presetSubtype="8" fill="hold" nodeType="afterEffect">
                                  <p:stCondLst>
                                    <p:cond delay="0"/>
                                  </p:stCondLst>
                                  <p:childTnLst>
                                    <p:set>
                                      <p:cBhvr>
                                        <p:cTn id="62" dur="1" fill="hold">
                                          <p:stCondLst>
                                            <p:cond delay="0"/>
                                          </p:stCondLst>
                                        </p:cTn>
                                        <p:tgtEl>
                                          <p:spTgt spid="65"/>
                                        </p:tgtEl>
                                        <p:attrNameLst>
                                          <p:attrName>style.visibility</p:attrName>
                                        </p:attrNameLst>
                                      </p:cBhvr>
                                      <p:to>
                                        <p:strVal val="visible"/>
                                      </p:to>
                                    </p:set>
                                    <p:animEffect transition="in" filter="wipe(left)">
                                      <p:cBhvr>
                                        <p:cTn id="63" dur="500"/>
                                        <p:tgtEl>
                                          <p:spTgt spid="65"/>
                                        </p:tgtEl>
                                      </p:cBhvr>
                                    </p:animEffect>
                                  </p:childTnLst>
                                </p:cTn>
                              </p:par>
                            </p:childTnLst>
                          </p:cTn>
                        </p:par>
                        <p:par>
                          <p:cTn id="64" fill="hold">
                            <p:stCondLst>
                              <p:cond delay="7000"/>
                            </p:stCondLst>
                            <p:childTnLst>
                              <p:par>
                                <p:cTn id="65" presetID="42" presetClass="entr" presetSubtype="0" fill="hold" nodeType="afterEffect">
                                  <p:stCondLst>
                                    <p:cond delay="0"/>
                                  </p:stCondLst>
                                  <p:childTnLst>
                                    <p:set>
                                      <p:cBhvr>
                                        <p:cTn id="66" dur="1" fill="hold">
                                          <p:stCondLst>
                                            <p:cond delay="0"/>
                                          </p:stCondLst>
                                        </p:cTn>
                                        <p:tgtEl>
                                          <p:spTgt spid="43"/>
                                        </p:tgtEl>
                                        <p:attrNameLst>
                                          <p:attrName>style.visibility</p:attrName>
                                        </p:attrNameLst>
                                      </p:cBhvr>
                                      <p:to>
                                        <p:strVal val="visible"/>
                                      </p:to>
                                    </p:set>
                                    <p:animEffect transition="in" filter="fade">
                                      <p:cBhvr>
                                        <p:cTn id="67" dur="1000"/>
                                        <p:tgtEl>
                                          <p:spTgt spid="43"/>
                                        </p:tgtEl>
                                      </p:cBhvr>
                                    </p:animEffect>
                                    <p:anim calcmode="lin" valueType="num">
                                      <p:cBhvr>
                                        <p:cTn id="68" dur="1000" fill="hold"/>
                                        <p:tgtEl>
                                          <p:spTgt spid="43"/>
                                        </p:tgtEl>
                                        <p:attrNameLst>
                                          <p:attrName>ppt_x</p:attrName>
                                        </p:attrNameLst>
                                      </p:cBhvr>
                                      <p:tavLst>
                                        <p:tav tm="0">
                                          <p:val>
                                            <p:strVal val="#ppt_x"/>
                                          </p:val>
                                        </p:tav>
                                        <p:tav tm="100000">
                                          <p:val>
                                            <p:strVal val="#ppt_x"/>
                                          </p:val>
                                        </p:tav>
                                      </p:tavLst>
                                    </p:anim>
                                    <p:anim calcmode="lin" valueType="num">
                                      <p:cBhvr>
                                        <p:cTn id="69" dur="1000" fill="hold"/>
                                        <p:tgtEl>
                                          <p:spTgt spid="43"/>
                                        </p:tgtEl>
                                        <p:attrNameLst>
                                          <p:attrName>ppt_y</p:attrName>
                                        </p:attrNameLst>
                                      </p:cBhvr>
                                      <p:tavLst>
                                        <p:tav tm="0">
                                          <p:val>
                                            <p:strVal val="#ppt_y+.1"/>
                                          </p:val>
                                        </p:tav>
                                        <p:tav tm="100000">
                                          <p:val>
                                            <p:strVal val="#ppt_y"/>
                                          </p:val>
                                        </p:tav>
                                      </p:tavLst>
                                    </p:anim>
                                  </p:childTnLst>
                                </p:cTn>
                              </p:par>
                            </p:childTnLst>
                          </p:cTn>
                        </p:par>
                        <p:par>
                          <p:cTn id="70" fill="hold">
                            <p:stCondLst>
                              <p:cond delay="8000"/>
                            </p:stCondLst>
                            <p:childTnLst>
                              <p:par>
                                <p:cTn id="71" presetID="22" presetClass="entr" presetSubtype="8" fill="hold" nodeType="afterEffect">
                                  <p:stCondLst>
                                    <p:cond delay="0"/>
                                  </p:stCondLst>
                                  <p:childTnLst>
                                    <p:set>
                                      <p:cBhvr>
                                        <p:cTn id="72" dur="1" fill="hold">
                                          <p:stCondLst>
                                            <p:cond delay="0"/>
                                          </p:stCondLst>
                                        </p:cTn>
                                        <p:tgtEl>
                                          <p:spTgt spid="66"/>
                                        </p:tgtEl>
                                        <p:attrNameLst>
                                          <p:attrName>style.visibility</p:attrName>
                                        </p:attrNameLst>
                                      </p:cBhvr>
                                      <p:to>
                                        <p:strVal val="visible"/>
                                      </p:to>
                                    </p:set>
                                    <p:animEffect transition="in" filter="wipe(left)">
                                      <p:cBhvr>
                                        <p:cTn id="73" dur="500"/>
                                        <p:tgtEl>
                                          <p:spTgt spid="66"/>
                                        </p:tgtEl>
                                      </p:cBhvr>
                                    </p:animEffect>
                                  </p:childTnLst>
                                </p:cTn>
                              </p:par>
                            </p:childTnLst>
                          </p:cTn>
                        </p:par>
                        <p:par>
                          <p:cTn id="74" fill="hold">
                            <p:stCondLst>
                              <p:cond delay="8500"/>
                            </p:stCondLst>
                            <p:childTnLst>
                              <p:par>
                                <p:cTn id="75" presetID="42" presetClass="entr" presetSubtype="0" fill="hold" nodeType="afterEffect">
                                  <p:stCondLst>
                                    <p:cond delay="0"/>
                                  </p:stCondLst>
                                  <p:childTnLst>
                                    <p:set>
                                      <p:cBhvr>
                                        <p:cTn id="76" dur="1" fill="hold">
                                          <p:stCondLst>
                                            <p:cond delay="0"/>
                                          </p:stCondLst>
                                        </p:cTn>
                                        <p:tgtEl>
                                          <p:spTgt spid="47"/>
                                        </p:tgtEl>
                                        <p:attrNameLst>
                                          <p:attrName>style.visibility</p:attrName>
                                        </p:attrNameLst>
                                      </p:cBhvr>
                                      <p:to>
                                        <p:strVal val="visible"/>
                                      </p:to>
                                    </p:set>
                                    <p:animEffect transition="in" filter="fade">
                                      <p:cBhvr>
                                        <p:cTn id="77" dur="1000"/>
                                        <p:tgtEl>
                                          <p:spTgt spid="47"/>
                                        </p:tgtEl>
                                      </p:cBhvr>
                                    </p:animEffect>
                                    <p:anim calcmode="lin" valueType="num">
                                      <p:cBhvr>
                                        <p:cTn id="78" dur="1000" fill="hold"/>
                                        <p:tgtEl>
                                          <p:spTgt spid="47"/>
                                        </p:tgtEl>
                                        <p:attrNameLst>
                                          <p:attrName>ppt_x</p:attrName>
                                        </p:attrNameLst>
                                      </p:cBhvr>
                                      <p:tavLst>
                                        <p:tav tm="0">
                                          <p:val>
                                            <p:strVal val="#ppt_x"/>
                                          </p:val>
                                        </p:tav>
                                        <p:tav tm="100000">
                                          <p:val>
                                            <p:strVal val="#ppt_x"/>
                                          </p:val>
                                        </p:tav>
                                      </p:tavLst>
                                    </p:anim>
                                    <p:anim calcmode="lin" valueType="num">
                                      <p:cBhvr>
                                        <p:cTn id="79" dur="1000" fill="hold"/>
                                        <p:tgtEl>
                                          <p:spTgt spid="47"/>
                                        </p:tgtEl>
                                        <p:attrNameLst>
                                          <p:attrName>ppt_y</p:attrName>
                                        </p:attrNameLst>
                                      </p:cBhvr>
                                      <p:tavLst>
                                        <p:tav tm="0">
                                          <p:val>
                                            <p:strVal val="#ppt_y+.1"/>
                                          </p:val>
                                        </p:tav>
                                        <p:tav tm="100000">
                                          <p:val>
                                            <p:strVal val="#ppt_y"/>
                                          </p:val>
                                        </p:tav>
                                      </p:tavLst>
                                    </p:anim>
                                  </p:childTnLst>
                                </p:cTn>
                              </p:par>
                            </p:childTnLst>
                          </p:cTn>
                        </p:par>
                        <p:par>
                          <p:cTn id="80" fill="hold">
                            <p:stCondLst>
                              <p:cond delay="9500"/>
                            </p:stCondLst>
                            <p:childTnLst>
                              <p:par>
                                <p:cTn id="81" presetID="22" presetClass="entr" presetSubtype="8" fill="hold" nodeType="afterEffect">
                                  <p:stCondLst>
                                    <p:cond delay="0"/>
                                  </p:stCondLst>
                                  <p:childTnLst>
                                    <p:set>
                                      <p:cBhvr>
                                        <p:cTn id="82" dur="1" fill="hold">
                                          <p:stCondLst>
                                            <p:cond delay="0"/>
                                          </p:stCondLst>
                                        </p:cTn>
                                        <p:tgtEl>
                                          <p:spTgt spid="67"/>
                                        </p:tgtEl>
                                        <p:attrNameLst>
                                          <p:attrName>style.visibility</p:attrName>
                                        </p:attrNameLst>
                                      </p:cBhvr>
                                      <p:to>
                                        <p:strVal val="visible"/>
                                      </p:to>
                                    </p:set>
                                    <p:animEffect transition="in" filter="wipe(left)">
                                      <p:cBhvr>
                                        <p:cTn id="83" dur="500"/>
                                        <p:tgtEl>
                                          <p:spTgt spid="67"/>
                                        </p:tgtEl>
                                      </p:cBhvr>
                                    </p:animEffect>
                                  </p:childTnLst>
                                </p:cTn>
                              </p:par>
                            </p:childTnLst>
                          </p:cTn>
                        </p:par>
                        <p:par>
                          <p:cTn id="84" fill="hold">
                            <p:stCondLst>
                              <p:cond delay="10000"/>
                            </p:stCondLst>
                            <p:childTnLst>
                              <p:par>
                                <p:cTn id="85" presetID="42" presetClass="entr" presetSubtype="0" fill="hold" nodeType="after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1000"/>
                                        <p:tgtEl>
                                          <p:spTgt spid="46"/>
                                        </p:tgtEl>
                                      </p:cBhvr>
                                    </p:animEffect>
                                    <p:anim calcmode="lin" valueType="num">
                                      <p:cBhvr>
                                        <p:cTn id="88" dur="1000" fill="hold"/>
                                        <p:tgtEl>
                                          <p:spTgt spid="46"/>
                                        </p:tgtEl>
                                        <p:attrNameLst>
                                          <p:attrName>ppt_x</p:attrName>
                                        </p:attrNameLst>
                                      </p:cBhvr>
                                      <p:tavLst>
                                        <p:tav tm="0">
                                          <p:val>
                                            <p:strVal val="#ppt_x"/>
                                          </p:val>
                                        </p:tav>
                                        <p:tav tm="100000">
                                          <p:val>
                                            <p:strVal val="#ppt_x"/>
                                          </p:val>
                                        </p:tav>
                                      </p:tavLst>
                                    </p:anim>
                                    <p:anim calcmode="lin" valueType="num">
                                      <p:cBhvr>
                                        <p:cTn id="8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bldLvl="0" animBg="1"/>
      <p:bldP spid="58" grpId="0" bldLvl="0" animBg="1"/>
      <p:bldP spid="59" grpId="0" bldLvl="0" animBg="1"/>
      <p:bldP spid="61" grpId="0" bldLvl="0" animBg="1"/>
      <p:bldP spid="62" grpId="0" bldLvl="0" animBg="1"/>
      <p:bldP spid="63" grpId="0" bldLvl="0" animBg="1"/>
      <p:bldP spid="4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stretch>
            <a:fillRect/>
          </a:stretch>
        </p:blipFill>
        <p:spPr>
          <a:xfrm flipH="1">
            <a:off x="2267536" y="3826408"/>
            <a:ext cx="6072483" cy="1131608"/>
          </a:xfrm>
          <a:prstGeom prst="rect">
            <a:avLst/>
          </a:prstGeom>
        </p:spPr>
      </p:pic>
      <p:sp>
        <p:nvSpPr>
          <p:cNvPr id="24" name="文本框 23"/>
          <p:cNvSpPr txBox="1"/>
          <p:nvPr/>
        </p:nvSpPr>
        <p:spPr>
          <a:xfrm>
            <a:off x="1299848" y="2180091"/>
            <a:ext cx="6544310" cy="1014730"/>
          </a:xfrm>
          <a:prstGeom prst="rect">
            <a:avLst/>
          </a:prstGeom>
        </p:spPr>
        <p:txBody>
          <a:bodyPr wrap="none">
            <a:spAutoFit/>
          </a:bodyPr>
          <a:lstStyle>
            <a:defPPr>
              <a:defRPr lang="zh-CN"/>
            </a:defPPr>
            <a:lvl1pPr marR="0" lvl="0" indent="0" algn="ctr" defTabSz="609600" fontAlgn="auto">
              <a:lnSpc>
                <a:spcPct val="100000"/>
              </a:lnSpc>
              <a:spcBef>
                <a:spcPts val="0"/>
              </a:spcBef>
              <a:spcAft>
                <a:spcPts val="0"/>
              </a:spcAft>
              <a:buClrTx/>
              <a:buSzTx/>
              <a:buFontTx/>
              <a:buNone/>
              <a:defRPr kumimoji="0" sz="8000" b="1" i="0" u="none" strike="noStrike" cap="none" spc="0" normalizeH="0" baseline="0">
                <a:ln w="19050">
                  <a:solidFill>
                    <a:prstClr val="white"/>
                  </a:solidFill>
                </a:ln>
                <a:gradFill flip="none" rotWithShape="1">
                  <a:gsLst>
                    <a:gs pos="0">
                      <a:srgbClr val="E57E20"/>
                    </a:gs>
                    <a:gs pos="71000">
                      <a:srgbClr val="D83417"/>
                    </a:gs>
                  </a:gsLst>
                  <a:lin ang="5400000" scaled="1"/>
                  <a:tileRect/>
                </a:gradFill>
                <a:effectLst>
                  <a:outerShdw blurRad="38100" dist="38100" dir="2700000" algn="tl">
                    <a:srgbClr val="000000">
                      <a:alpha val="43137"/>
                    </a:srgbClr>
                  </a:outerShdw>
                </a:effectLst>
                <a:uLnTx/>
                <a:uFillTx/>
                <a:latin typeface="微软雅黑" panose="020B0503020204020204" pitchFamily="34" charset="-122"/>
                <a:ea typeface="微软雅黑" panose="020B0503020204020204" pitchFamily="34" charset="-122"/>
              </a:defRPr>
            </a:lvl1pPr>
          </a:lstStyle>
          <a:p>
            <a:r>
              <a:rPr lang="zh-CN" altLang="en-US" sz="6000" dirty="0">
                <a:ln w="19050">
                  <a:noFill/>
                </a:ln>
                <a:gradFill flip="none" rotWithShape="1">
                  <a:gsLst>
                    <a:gs pos="97260">
                      <a:srgbClr val="CC251B"/>
                    </a:gs>
                    <a:gs pos="0">
                      <a:srgbClr val="E57E20"/>
                    </a:gs>
                    <a:gs pos="38000">
                      <a:srgbClr val="CD2820"/>
                    </a:gs>
                  </a:gsLst>
                  <a:lin ang="5400000" scaled="1"/>
                  <a:tileRect/>
                </a:gradFill>
                <a:effectLst/>
                <a:latin typeface="Times New Roman" panose="02020603050405020304" pitchFamily="18" charset="0"/>
                <a:ea typeface="微软雅黑" panose="020B0503020204020204" pitchFamily="34" charset="-122"/>
                <a:cs typeface="方正大黑简体" panose="02010601030101010101" charset="-122"/>
              </a:rPr>
              <a:t>演讲完毕 感谢聆听</a:t>
            </a:r>
          </a:p>
        </p:txBody>
      </p:sp>
      <p:sp>
        <p:nvSpPr>
          <p:cNvPr id="27" name="文本框 26"/>
          <p:cNvSpPr txBox="1"/>
          <p:nvPr/>
        </p:nvSpPr>
        <p:spPr>
          <a:xfrm>
            <a:off x="2132651" y="1328437"/>
            <a:ext cx="4878705" cy="553085"/>
          </a:xfrm>
          <a:prstGeom prst="rect">
            <a:avLst/>
          </a:prstGeom>
          <a:noFill/>
        </p:spPr>
        <p:txBody>
          <a:bodyPr wrap="none" rtlCol="0">
            <a:spAutoFit/>
          </a:bodyPr>
          <a:lstStyle>
            <a:defPPr>
              <a:defRPr lang="zh-CN"/>
            </a:defPPr>
            <a:lvl1pPr algn="ctr">
              <a:defRPr sz="3600" b="1">
                <a:solidFill>
                  <a:srgbClr val="E72E1B"/>
                </a:solidFill>
              </a:defRPr>
            </a:lvl1pPr>
          </a:lstStyle>
          <a:p>
            <a:r>
              <a:rPr lang="zh-CN" altLang="en-US" sz="3000" spc="75" dirty="0">
                <a:gradFill>
                  <a:gsLst>
                    <a:gs pos="0">
                      <a:srgbClr val="E57E20"/>
                    </a:gs>
                    <a:gs pos="71000">
                      <a:srgbClr val="D83417"/>
                    </a:gs>
                  </a:gsLst>
                  <a:lin ang="5400000" scaled="1"/>
                </a:gradFill>
                <a:latin typeface="Times New Roman" panose="02020603050405020304" pitchFamily="18" charset="0"/>
                <a:ea typeface="微软雅黑" panose="020B0503020204020204" pitchFamily="34" charset="-122"/>
              </a:rPr>
              <a:t>全国</a:t>
            </a:r>
            <a:r>
              <a:rPr lang="zh-CN" altLang="en-US" sz="3000" spc="75">
                <a:gradFill>
                  <a:gsLst>
                    <a:gs pos="0">
                      <a:srgbClr val="E57E20"/>
                    </a:gs>
                    <a:gs pos="71000">
                      <a:srgbClr val="D83417"/>
                    </a:gs>
                  </a:gsLst>
                  <a:lin ang="5400000" scaled="1"/>
                </a:gradFill>
                <a:latin typeface="Times New Roman" panose="02020603050405020304" pitchFamily="18" charset="0"/>
                <a:ea typeface="微软雅黑" panose="020B0503020204020204" pitchFamily="34" charset="-122"/>
              </a:rPr>
              <a:t>第</a:t>
            </a:r>
            <a:r>
              <a:rPr lang="en-US" altLang="zh-CN" sz="3000" spc="75">
                <a:gradFill>
                  <a:gsLst>
                    <a:gs pos="0">
                      <a:srgbClr val="E57E20"/>
                    </a:gs>
                    <a:gs pos="71000">
                      <a:srgbClr val="D83417"/>
                    </a:gs>
                  </a:gsLst>
                  <a:lin ang="5400000" scaled="1"/>
                </a:gradFill>
                <a:latin typeface="Times New Roman" panose="02020603050405020304" pitchFamily="18" charset="0"/>
                <a:ea typeface="微软雅黑" panose="020B0503020204020204" pitchFamily="34" charset="-122"/>
              </a:rPr>
              <a:t>25</a:t>
            </a:r>
            <a:r>
              <a:rPr lang="zh-CN" altLang="en-US" sz="3000" spc="75">
                <a:gradFill>
                  <a:gsLst>
                    <a:gs pos="0">
                      <a:srgbClr val="E57E20"/>
                    </a:gs>
                    <a:gs pos="71000">
                      <a:srgbClr val="D83417"/>
                    </a:gs>
                  </a:gsLst>
                  <a:lin ang="5400000" scaled="1"/>
                </a:gradFill>
                <a:latin typeface="Times New Roman" panose="02020603050405020304" pitchFamily="18" charset="0"/>
                <a:ea typeface="微软雅黑" panose="020B0503020204020204" pitchFamily="34" charset="-122"/>
              </a:rPr>
              <a:t>个</a:t>
            </a:r>
            <a:r>
              <a:rPr lang="zh-CN" altLang="en-US" sz="3000" spc="75" dirty="0">
                <a:gradFill>
                  <a:gsLst>
                    <a:gs pos="0">
                      <a:srgbClr val="E57E20"/>
                    </a:gs>
                    <a:gs pos="71000">
                      <a:srgbClr val="D83417"/>
                    </a:gs>
                  </a:gsLst>
                  <a:lin ang="5400000" scaled="1"/>
                </a:gradFill>
                <a:latin typeface="Times New Roman" panose="02020603050405020304" pitchFamily="18" charset="0"/>
                <a:ea typeface="微软雅黑" panose="020B0503020204020204" pitchFamily="34" charset="-122"/>
              </a:rPr>
              <a:t>“安全生产月”</a:t>
            </a:r>
          </a:p>
        </p:txBody>
      </p:sp>
      <p:pic>
        <p:nvPicPr>
          <p:cNvPr id="4" name="图片 3"/>
          <p:cNvPicPr>
            <a:picLocks noChangeAspect="1"/>
          </p:cNvPicPr>
          <p:nvPr/>
        </p:nvPicPr>
        <p:blipFill>
          <a:blip r:embed="rId4"/>
          <a:stretch>
            <a:fillRect/>
          </a:stretch>
        </p:blipFill>
        <p:spPr>
          <a:xfrm>
            <a:off x="7277642" y="408283"/>
            <a:ext cx="1021406" cy="919900"/>
          </a:xfrm>
          <a:prstGeom prst="rect">
            <a:avLst/>
          </a:prstGeom>
        </p:spPr>
      </p:pic>
      <p:pic>
        <p:nvPicPr>
          <p:cNvPr id="2" name="图片 1" descr="红绸党建底边"/>
          <p:cNvPicPr>
            <a:picLocks noChangeAspect="1"/>
          </p:cNvPicPr>
          <p:nvPr/>
        </p:nvPicPr>
        <p:blipFill>
          <a:blip r:embed="rId5"/>
          <a:srcRect t="76346"/>
          <a:stretch>
            <a:fillRect/>
          </a:stretch>
        </p:blipFill>
        <p:spPr>
          <a:xfrm>
            <a:off x="635" y="4401820"/>
            <a:ext cx="9143365" cy="741680"/>
          </a:xfrm>
          <a:prstGeom prst="rect">
            <a:avLst/>
          </a:prstGeom>
        </p:spPr>
      </p:pic>
      <p:pic>
        <p:nvPicPr>
          <p:cNvPr id="7"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052" y="3366859"/>
            <a:ext cx="2368062" cy="1591157"/>
          </a:xfrm>
          <a:prstGeom prst="rect">
            <a:avLst/>
          </a:prstGeom>
          <a:effectLst>
            <a:outerShdw blurRad="50800" dist="38100" dir="2700000" algn="tl" rotWithShape="0">
              <a:srgbClr val="246E88">
                <a:alpha val="36000"/>
              </a:srgbClr>
            </a:outerShdw>
          </a:effectLst>
        </p:spPr>
      </p:pic>
      <p:pic>
        <p:nvPicPr>
          <p:cNvPr id="8" name="图片 7" descr="红旗11"/>
          <p:cNvPicPr>
            <a:picLocks noChangeAspect="1"/>
          </p:cNvPicPr>
          <p:nvPr/>
        </p:nvPicPr>
        <p:blipFill>
          <a:blip r:embed="rId7"/>
          <a:stretch>
            <a:fillRect/>
          </a:stretch>
        </p:blipFill>
        <p:spPr>
          <a:xfrm>
            <a:off x="635" y="-10795"/>
            <a:ext cx="3937635" cy="1266825"/>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advTm="5000"/>
    </mc:Choice>
    <mc:Fallback xmlns="">
      <p:transition advTm="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750" fill="hold"/>
                                        <p:tgtEl>
                                          <p:spTgt spid="7"/>
                                        </p:tgtEl>
                                        <p:attrNameLst>
                                          <p:attrName>ppt_w</p:attrName>
                                        </p:attrNameLst>
                                      </p:cBhvr>
                                      <p:tavLst>
                                        <p:tav tm="0">
                                          <p:val>
                                            <p:fltVal val="0"/>
                                          </p:val>
                                        </p:tav>
                                        <p:tav tm="100000">
                                          <p:val>
                                            <p:strVal val="#ppt_w"/>
                                          </p:val>
                                        </p:tav>
                                      </p:tavLst>
                                    </p:anim>
                                    <p:anim calcmode="lin" valueType="num">
                                      <p:cBhvr>
                                        <p:cTn id="12" dur="750" fill="hold"/>
                                        <p:tgtEl>
                                          <p:spTgt spid="7"/>
                                        </p:tgtEl>
                                        <p:attrNameLst>
                                          <p:attrName>ppt_h</p:attrName>
                                        </p:attrNameLst>
                                      </p:cBhvr>
                                      <p:tavLst>
                                        <p:tav tm="0">
                                          <p:val>
                                            <p:fltVal val="0"/>
                                          </p:val>
                                        </p:tav>
                                        <p:tav tm="100000">
                                          <p:val>
                                            <p:strVal val="#ppt_h"/>
                                          </p:val>
                                        </p:tav>
                                      </p:tavLst>
                                    </p:anim>
                                    <p:animEffect transition="in" filter="fade">
                                      <p:cBhvr>
                                        <p:cTn id="13" dur="750"/>
                                        <p:tgtEl>
                                          <p:spTgt spid="7"/>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7"/>
                                        </p:tgtEl>
                                      </p:cBhvr>
                                    </p:animEffect>
                                    <p:animScale>
                                      <p:cBhvr>
                                        <p:cTn id="17" dur="250" fill="hold"/>
                                        <p:tgtEl>
                                          <p:spTgt spid="7"/>
                                        </p:tgtEl>
                                      </p:cBhvr>
                                      <p:by x="105000" y="105000"/>
                                    </p:animScale>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wipe(left)">
                                      <p:cBhvr>
                                        <p:cTn id="27" dur="1000"/>
                                        <p:tgtEl>
                                          <p:spTgt spid="27"/>
                                        </p:tgtEl>
                                      </p:cBhvr>
                                    </p:animEffect>
                                  </p:childTnLst>
                                </p:cTn>
                              </p:par>
                            </p:childTnLst>
                          </p:cTn>
                        </p:par>
                        <p:par>
                          <p:cTn id="28" fill="hold">
                            <p:stCondLst>
                              <p:cond delay="3500"/>
                            </p:stCondLst>
                            <p:childTnLst>
                              <p:par>
                                <p:cTn id="29" presetID="55" presetClass="entr" presetSubtype="0" fill="hold" grpId="0" nodeType="afterEffect">
                                  <p:stCondLst>
                                    <p:cond delay="0"/>
                                  </p:stCondLst>
                                  <p:iterate type="lt">
                                    <p:tmPct val="10000"/>
                                  </p:iterate>
                                  <p:childTnLst>
                                    <p:set>
                                      <p:cBhvr>
                                        <p:cTn id="30" dur="1" fill="hold">
                                          <p:stCondLst>
                                            <p:cond delay="0"/>
                                          </p:stCondLst>
                                        </p:cTn>
                                        <p:tgtEl>
                                          <p:spTgt spid="24"/>
                                        </p:tgtEl>
                                        <p:attrNameLst>
                                          <p:attrName>style.visibility</p:attrName>
                                        </p:attrNameLst>
                                      </p:cBhvr>
                                      <p:to>
                                        <p:strVal val="visible"/>
                                      </p:to>
                                    </p:set>
                                    <p:anim calcmode="lin" valueType="num">
                                      <p:cBhvr>
                                        <p:cTn id="31" dur="1000" fill="hold"/>
                                        <p:tgtEl>
                                          <p:spTgt spid="24"/>
                                        </p:tgtEl>
                                        <p:attrNameLst>
                                          <p:attrName>ppt_w</p:attrName>
                                        </p:attrNameLst>
                                      </p:cBhvr>
                                      <p:tavLst>
                                        <p:tav tm="0">
                                          <p:val>
                                            <p:strVal val="#ppt_w*0.70"/>
                                          </p:val>
                                        </p:tav>
                                        <p:tav tm="100000">
                                          <p:val>
                                            <p:strVal val="#ppt_w"/>
                                          </p:val>
                                        </p:tav>
                                      </p:tavLst>
                                    </p:anim>
                                    <p:anim calcmode="lin" valueType="num">
                                      <p:cBhvr>
                                        <p:cTn id="32" dur="1000" fill="hold"/>
                                        <p:tgtEl>
                                          <p:spTgt spid="24"/>
                                        </p:tgtEl>
                                        <p:attrNameLst>
                                          <p:attrName>ppt_h</p:attrName>
                                        </p:attrNameLst>
                                      </p:cBhvr>
                                      <p:tavLst>
                                        <p:tav tm="0">
                                          <p:val>
                                            <p:strVal val="#ppt_h"/>
                                          </p:val>
                                        </p:tav>
                                        <p:tav tm="100000">
                                          <p:val>
                                            <p:strVal val="#ppt_h"/>
                                          </p:val>
                                        </p:tav>
                                      </p:tavLst>
                                    </p:anim>
                                    <p:animEffect transition="in" filter="fade">
                                      <p:cBhvr>
                                        <p:cTn id="33" dur="1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文本框 22"/>
          <p:cNvSpPr txBox="1"/>
          <p:nvPr/>
        </p:nvSpPr>
        <p:spPr>
          <a:xfrm>
            <a:off x="2699921" y="2937312"/>
            <a:ext cx="4107180" cy="460375"/>
          </a:xfrm>
          <a:prstGeom prst="rect">
            <a:avLst/>
          </a:prstGeom>
          <a:noFill/>
        </p:spPr>
        <p:txBody>
          <a:bodyPr wrap="none" rtlCol="0">
            <a:spAutoFit/>
          </a:bodyPr>
          <a:lstStyle/>
          <a:p>
            <a:pPr algn="ctr"/>
            <a:r>
              <a:rPr lang="en-US" altLang="zh-CN" sz="2400" b="1" spc="150">
                <a:gradFill>
                  <a:gsLst>
                    <a:gs pos="0">
                      <a:srgbClr val="E57E20"/>
                    </a:gs>
                    <a:gs pos="71000">
                      <a:srgbClr val="D83417"/>
                    </a:gs>
                  </a:gsLst>
                  <a:lin ang="5400000" scaled="1"/>
                </a:gradFill>
                <a:latin typeface="Times New Roman" panose="02020603050405020304" pitchFamily="18" charset="0"/>
                <a:ea typeface="微软雅黑" panose="020B0503020204020204" pitchFamily="34" charset="-122"/>
              </a:rPr>
              <a:t>2026年</a:t>
            </a:r>
            <a:r>
              <a:rPr lang="zh-CN" altLang="en-US" sz="2400" b="1" spc="150" dirty="0">
                <a:gradFill>
                  <a:gsLst>
                    <a:gs pos="0">
                      <a:srgbClr val="E57E20"/>
                    </a:gs>
                    <a:gs pos="71000">
                      <a:srgbClr val="D83417"/>
                    </a:gs>
                  </a:gsLst>
                  <a:lin ang="5400000" scaled="1"/>
                </a:gradFill>
                <a:latin typeface="Times New Roman" panose="02020603050405020304" pitchFamily="18" charset="0"/>
                <a:ea typeface="微软雅黑" panose="020B0503020204020204" pitchFamily="34" charset="-122"/>
              </a:rPr>
              <a:t>全国安全生产月活动</a:t>
            </a:r>
          </a:p>
        </p:txBody>
      </p:sp>
      <p:sp>
        <p:nvSpPr>
          <p:cNvPr id="6" name="Rectangle 5"/>
          <p:cNvSpPr>
            <a:spLocks noChangeArrowheads="1"/>
          </p:cNvSpPr>
          <p:nvPr/>
        </p:nvSpPr>
        <p:spPr bwMode="auto">
          <a:xfrm>
            <a:off x="800330" y="1844968"/>
            <a:ext cx="7543338" cy="120840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10000"/>
              </a:lnSpc>
            </a:pPr>
            <a:r>
              <a:rPr lang="zh-CN" altLang="en-US" sz="6600" b="1"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sym typeface="+mn-lt"/>
              </a:rPr>
              <a:t>什么是安全生产月</a:t>
            </a:r>
          </a:p>
        </p:txBody>
      </p:sp>
      <p:grpSp>
        <p:nvGrpSpPr>
          <p:cNvPr id="7" name="组合 6"/>
          <p:cNvGrpSpPr/>
          <p:nvPr/>
        </p:nvGrpSpPr>
        <p:grpSpPr>
          <a:xfrm>
            <a:off x="3525552" y="1431287"/>
            <a:ext cx="2092894" cy="413681"/>
            <a:chOff x="4737100" y="3134993"/>
            <a:chExt cx="2476158" cy="413681"/>
          </a:xfrm>
        </p:grpSpPr>
        <p:sp>
          <p:nvSpPr>
            <p:cNvPr id="8" name="圆角矩形 7"/>
            <p:cNvSpPr/>
            <p:nvPr/>
          </p:nvSpPr>
          <p:spPr>
            <a:xfrm>
              <a:off x="4737100" y="3134993"/>
              <a:ext cx="2476158" cy="413681"/>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lstStyle/>
            <a:p>
              <a:endParaRPr lang="zh-CN" altLang="en-US" sz="1100" b="1">
                <a:solidFill>
                  <a:srgbClr val="C42F0B"/>
                </a:solidFill>
                <a:latin typeface="微软雅黑" panose="020B0503020204020204" pitchFamily="34" charset="-122"/>
                <a:ea typeface="微软雅黑" panose="020B0503020204020204" pitchFamily="34" charset="-122"/>
                <a:cs typeface="+mn-ea"/>
                <a:sym typeface="+mn-lt"/>
              </a:endParaRPr>
            </a:p>
          </p:txBody>
        </p:sp>
        <p:sp>
          <p:nvSpPr>
            <p:cNvPr id="9" name="Rectangle 5"/>
            <p:cNvSpPr>
              <a:spLocks noChangeArrowheads="1"/>
            </p:cNvSpPr>
            <p:nvPr/>
          </p:nvSpPr>
          <p:spPr bwMode="auto">
            <a:xfrm>
              <a:off x="5231124" y="3157167"/>
              <a:ext cx="1658838" cy="368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sz="1800" b="1" spc="600" dirty="0">
                  <a:ln cmpd="sng">
                    <a:noFill/>
                    <a:prstDash val="solid"/>
                  </a:ln>
                  <a:solidFill>
                    <a:srgbClr val="FFFF00"/>
                  </a:solidFill>
                  <a:latin typeface="Times New Roman" panose="02020603050405020304" pitchFamily="18" charset="0"/>
                  <a:ea typeface="微软雅黑" panose="020B0503020204020204" pitchFamily="34" charset="-122"/>
                  <a:cs typeface="+mn-ea"/>
                  <a:sym typeface="+mn-lt"/>
                </a:rPr>
                <a:t>第一部分</a:t>
              </a:r>
            </a:p>
          </p:txBody>
        </p:sp>
      </p:grpSp>
      <p:pic>
        <p:nvPicPr>
          <p:cNvPr id="12" name="图片 11"/>
          <p:cNvPicPr>
            <a:picLocks noChangeAspect="1"/>
          </p:cNvPicPr>
          <p:nvPr/>
        </p:nvPicPr>
        <p:blipFill>
          <a:blip r:embed="rId3"/>
          <a:stretch>
            <a:fillRect/>
          </a:stretch>
        </p:blipFill>
        <p:spPr>
          <a:xfrm flipH="1">
            <a:off x="2267537" y="3691526"/>
            <a:ext cx="6072483" cy="1266490"/>
          </a:xfrm>
          <a:prstGeom prst="rect">
            <a:avLst/>
          </a:prstGeom>
        </p:spPr>
      </p:pic>
      <p:pic>
        <p:nvPicPr>
          <p:cNvPr id="4" name="图片 3" descr="红绸党建底边"/>
          <p:cNvPicPr>
            <a:picLocks noChangeAspect="1"/>
          </p:cNvPicPr>
          <p:nvPr/>
        </p:nvPicPr>
        <p:blipFill>
          <a:blip r:embed="rId4"/>
          <a:srcRect t="76346"/>
          <a:stretch>
            <a:fillRect/>
          </a:stretch>
        </p:blipFill>
        <p:spPr>
          <a:xfrm>
            <a:off x="635" y="4401820"/>
            <a:ext cx="9143365" cy="741680"/>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52" y="3432304"/>
            <a:ext cx="2368062" cy="1591157"/>
          </a:xfrm>
          <a:prstGeom prst="rect">
            <a:avLst/>
          </a:prstGeom>
          <a:effectLst>
            <a:outerShdw blurRad="50800" dist="38100" dir="2700000" algn="tl" rotWithShape="0">
              <a:srgbClr val="246E88">
                <a:alpha val="36000"/>
              </a:srgbClr>
            </a:outerShdw>
          </a:effectLst>
        </p:spPr>
      </p:pic>
      <p:pic>
        <p:nvPicPr>
          <p:cNvPr id="3" name="图片 2" descr="红旗11"/>
          <p:cNvPicPr>
            <a:picLocks noChangeAspect="1"/>
          </p:cNvPicPr>
          <p:nvPr/>
        </p:nvPicPr>
        <p:blipFill>
          <a:blip r:embed="rId6"/>
          <a:stretch>
            <a:fillRect/>
          </a:stretch>
        </p:blipFill>
        <p:spPr>
          <a:xfrm>
            <a:off x="635" y="-10795"/>
            <a:ext cx="3937635" cy="1266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750" fill="hold"/>
                                        <p:tgtEl>
                                          <p:spTgt spid="11"/>
                                        </p:tgtEl>
                                        <p:attrNameLst>
                                          <p:attrName>ppt_w</p:attrName>
                                        </p:attrNameLst>
                                      </p:cBhvr>
                                      <p:tavLst>
                                        <p:tav tm="0">
                                          <p:val>
                                            <p:fltVal val="0"/>
                                          </p:val>
                                        </p:tav>
                                        <p:tav tm="100000">
                                          <p:val>
                                            <p:strVal val="#ppt_w"/>
                                          </p:val>
                                        </p:tav>
                                      </p:tavLst>
                                    </p:anim>
                                    <p:anim calcmode="lin" valueType="num">
                                      <p:cBhvr>
                                        <p:cTn id="12" dur="750" fill="hold"/>
                                        <p:tgtEl>
                                          <p:spTgt spid="11"/>
                                        </p:tgtEl>
                                        <p:attrNameLst>
                                          <p:attrName>ppt_h</p:attrName>
                                        </p:attrNameLst>
                                      </p:cBhvr>
                                      <p:tavLst>
                                        <p:tav tm="0">
                                          <p:val>
                                            <p:fltVal val="0"/>
                                          </p:val>
                                        </p:tav>
                                        <p:tav tm="100000">
                                          <p:val>
                                            <p:strVal val="#ppt_h"/>
                                          </p:val>
                                        </p:tav>
                                      </p:tavLst>
                                    </p:anim>
                                    <p:animEffect transition="in" filter="fade">
                                      <p:cBhvr>
                                        <p:cTn id="13" dur="750"/>
                                        <p:tgtEl>
                                          <p:spTgt spid="11"/>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11"/>
                                        </p:tgtEl>
                                      </p:cBhvr>
                                    </p:animEffect>
                                    <p:animScale>
                                      <p:cBhvr>
                                        <p:cTn id="17" dur="250" fill="hold"/>
                                        <p:tgtEl>
                                          <p:spTgt spid="11"/>
                                        </p:tgtEl>
                                      </p:cBhvr>
                                      <p:by x="105000" y="105000"/>
                                    </p:animScale>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anim calcmode="lin" valueType="num">
                                      <p:cBhvr>
                                        <p:cTn id="26" dur="750" fill="hold"/>
                                        <p:tgtEl>
                                          <p:spTgt spid="6"/>
                                        </p:tgtEl>
                                        <p:attrNameLst>
                                          <p:attrName>ppt_x</p:attrName>
                                        </p:attrNameLst>
                                      </p:cBhvr>
                                      <p:tavLst>
                                        <p:tav tm="0">
                                          <p:val>
                                            <p:strVal val="#ppt_x"/>
                                          </p:val>
                                        </p:tav>
                                        <p:tav tm="100000">
                                          <p:val>
                                            <p:strVal val="#ppt_x"/>
                                          </p:val>
                                        </p:tav>
                                      </p:tavLst>
                                    </p:anim>
                                    <p:anim calcmode="lin" valueType="num">
                                      <p:cBhvr>
                                        <p:cTn id="27" dur="75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wipe(left)">
                                      <p:cBhvr>
                                        <p:cTn id="31"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931835" y="150229"/>
            <a:ext cx="3314700"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什么是安全生产月</a:t>
            </a:r>
          </a:p>
        </p:txBody>
      </p:sp>
      <p:sp>
        <p:nvSpPr>
          <p:cNvPr id="15" name="矩形 14"/>
          <p:cNvSpPr/>
          <p:nvPr/>
        </p:nvSpPr>
        <p:spPr>
          <a:xfrm>
            <a:off x="931835" y="1328723"/>
            <a:ext cx="4169790" cy="3207385"/>
          </a:xfrm>
          <a:prstGeom prst="rect">
            <a:avLst/>
          </a:prstGeom>
        </p:spPr>
        <p:txBody>
          <a:bodyPr wrap="square">
            <a:spAutoFit/>
          </a:bodyPr>
          <a:lstStyle>
            <a:defPPr>
              <a:defRPr lang="zh-CN"/>
            </a:defPPr>
            <a:lvl1pPr marL="0" algn="l" defTabSz="1218565" rtl="0" eaLnBrk="1" latinLnBrk="0" hangingPunct="1">
              <a:defRPr sz="2400" kern="1200">
                <a:solidFill>
                  <a:schemeClr val="tx1"/>
                </a:solidFill>
                <a:latin typeface="+mn-lt"/>
                <a:ea typeface="+mn-ea"/>
                <a:cs typeface="+mn-cs"/>
              </a:defRPr>
            </a:lvl1pPr>
            <a:lvl2pPr marL="609600" algn="l" defTabSz="1218565" rtl="0" eaLnBrk="1" latinLnBrk="0" hangingPunct="1">
              <a:defRPr sz="2400" kern="1200">
                <a:solidFill>
                  <a:schemeClr val="tx1"/>
                </a:solidFill>
                <a:latin typeface="+mn-lt"/>
                <a:ea typeface="+mn-ea"/>
                <a:cs typeface="+mn-cs"/>
              </a:defRPr>
            </a:lvl2pPr>
            <a:lvl3pPr marL="1219200" algn="l" defTabSz="1218565" rtl="0" eaLnBrk="1" latinLnBrk="0" hangingPunct="1">
              <a:defRPr sz="2400" kern="1200">
                <a:solidFill>
                  <a:schemeClr val="tx1"/>
                </a:solidFill>
                <a:latin typeface="+mn-lt"/>
                <a:ea typeface="+mn-ea"/>
                <a:cs typeface="+mn-cs"/>
              </a:defRPr>
            </a:lvl3pPr>
            <a:lvl4pPr marL="1828165" algn="l" defTabSz="1218565" rtl="0" eaLnBrk="1" latinLnBrk="0" hangingPunct="1">
              <a:defRPr sz="2400" kern="1200">
                <a:solidFill>
                  <a:schemeClr val="tx1"/>
                </a:solidFill>
                <a:latin typeface="+mn-lt"/>
                <a:ea typeface="+mn-ea"/>
                <a:cs typeface="+mn-cs"/>
              </a:defRPr>
            </a:lvl4pPr>
            <a:lvl5pPr marL="2437765" algn="l" defTabSz="1218565" rtl="0" eaLnBrk="1" latinLnBrk="0" hangingPunct="1">
              <a:defRPr sz="2400" kern="1200">
                <a:solidFill>
                  <a:schemeClr val="tx1"/>
                </a:solidFill>
                <a:latin typeface="+mn-lt"/>
                <a:ea typeface="+mn-ea"/>
                <a:cs typeface="+mn-cs"/>
              </a:defRPr>
            </a:lvl5pPr>
            <a:lvl6pPr marL="3047365" algn="l" defTabSz="1218565" rtl="0" eaLnBrk="1" latinLnBrk="0" hangingPunct="1">
              <a:defRPr sz="2400" kern="1200">
                <a:solidFill>
                  <a:schemeClr val="tx1"/>
                </a:solidFill>
                <a:latin typeface="+mn-lt"/>
                <a:ea typeface="+mn-ea"/>
                <a:cs typeface="+mn-cs"/>
              </a:defRPr>
            </a:lvl6pPr>
            <a:lvl7pPr marL="3656965" algn="l" defTabSz="1218565" rtl="0" eaLnBrk="1" latinLnBrk="0" hangingPunct="1">
              <a:defRPr sz="2400" kern="1200">
                <a:solidFill>
                  <a:schemeClr val="tx1"/>
                </a:solidFill>
                <a:latin typeface="+mn-lt"/>
                <a:ea typeface="+mn-ea"/>
                <a:cs typeface="+mn-cs"/>
              </a:defRPr>
            </a:lvl7pPr>
            <a:lvl8pPr marL="4266565" algn="l" defTabSz="1218565" rtl="0" eaLnBrk="1" latinLnBrk="0" hangingPunct="1">
              <a:defRPr sz="2400" kern="1200">
                <a:solidFill>
                  <a:schemeClr val="tx1"/>
                </a:solidFill>
                <a:latin typeface="+mn-lt"/>
                <a:ea typeface="+mn-ea"/>
                <a:cs typeface="+mn-cs"/>
              </a:defRPr>
            </a:lvl8pPr>
            <a:lvl9pPr marL="4876165" algn="l" defTabSz="1218565" rtl="0" eaLnBrk="1" latinLnBrk="0" hangingPunct="1">
              <a:defRPr sz="2400" kern="1200">
                <a:solidFill>
                  <a:schemeClr val="tx1"/>
                </a:solidFill>
                <a:latin typeface="+mn-lt"/>
                <a:ea typeface="+mn-ea"/>
                <a:cs typeface="+mn-cs"/>
              </a:defRPr>
            </a:lvl9pPr>
          </a:lstStyle>
          <a:p>
            <a:pPr algn="just" fontAlgn="auto">
              <a:lnSpc>
                <a:spcPct val="150000"/>
              </a:lnSpc>
            </a:pPr>
            <a:r>
              <a:rPr lang="en-US" altLang="zh-CN" sz="1350" b="1" dirty="0">
                <a:solidFill>
                  <a:schemeClr val="tx1">
                    <a:lumMod val="75000"/>
                    <a:lumOff val="25000"/>
                  </a:schemeClr>
                </a:solidFill>
                <a:latin typeface="Times New Roman" panose="02020603050405020304" pitchFamily="18" charset="0"/>
                <a:ea typeface="微软雅黑" panose="020B0503020204020204" pitchFamily="34" charset="-122"/>
              </a:rPr>
              <a:t>        </a:t>
            </a:r>
            <a:r>
              <a:rPr lang="zh-CN" altLang="zh-CN" sz="1350" b="1" dirty="0">
                <a:solidFill>
                  <a:schemeClr val="tx1">
                    <a:lumMod val="75000"/>
                    <a:lumOff val="25000"/>
                  </a:schemeClr>
                </a:solidFill>
                <a:latin typeface="Times New Roman" panose="02020603050405020304" pitchFamily="18" charset="0"/>
                <a:ea typeface="微软雅黑" panose="020B0503020204020204" pitchFamily="34" charset="-122"/>
              </a:rPr>
              <a:t>为了提高国民安全生产意识和安全生产水平，普及安全生产知识，保护国民免受不必要的伤害。经国务院批准，由国家经委、国家建委、国防工办、国务院财贸小组、国家农委、公安部、卫生部、国家劳动总局、全国总工会和中央广播事业局等十个部门共同作出决定，于</a:t>
            </a:r>
            <a:r>
              <a:rPr lang="en-US" altLang="zh-CN" sz="1350" b="1" dirty="0">
                <a:solidFill>
                  <a:schemeClr val="tx1">
                    <a:lumMod val="75000"/>
                    <a:lumOff val="25000"/>
                  </a:schemeClr>
                </a:solidFill>
                <a:latin typeface="Times New Roman" panose="02020603050405020304" pitchFamily="18" charset="0"/>
                <a:ea typeface="微软雅黑" panose="020B0503020204020204" pitchFamily="34" charset="-122"/>
              </a:rPr>
              <a:t>1980</a:t>
            </a:r>
            <a:r>
              <a:rPr lang="zh-CN" altLang="zh-CN" sz="1350" b="1" dirty="0">
                <a:solidFill>
                  <a:schemeClr val="tx1">
                    <a:lumMod val="75000"/>
                    <a:lumOff val="25000"/>
                  </a:schemeClr>
                </a:solidFill>
                <a:latin typeface="Times New Roman" panose="02020603050405020304" pitchFamily="18" charset="0"/>
                <a:ea typeface="微软雅黑" panose="020B0503020204020204" pitchFamily="34" charset="-122"/>
              </a:rPr>
              <a:t>年</a:t>
            </a:r>
            <a:r>
              <a:rPr lang="en-US" altLang="zh-CN" sz="1350" b="1" dirty="0">
                <a:solidFill>
                  <a:schemeClr val="tx1">
                    <a:lumMod val="75000"/>
                    <a:lumOff val="25000"/>
                  </a:schemeClr>
                </a:solidFill>
                <a:latin typeface="Times New Roman" panose="02020603050405020304" pitchFamily="18" charset="0"/>
                <a:ea typeface="微软雅黑" panose="020B0503020204020204" pitchFamily="34" charset="-122"/>
              </a:rPr>
              <a:t>5</a:t>
            </a:r>
            <a:r>
              <a:rPr lang="zh-CN" altLang="zh-CN" sz="1350" b="1" dirty="0">
                <a:solidFill>
                  <a:schemeClr val="tx1">
                    <a:lumMod val="75000"/>
                    <a:lumOff val="25000"/>
                  </a:schemeClr>
                </a:solidFill>
                <a:latin typeface="Times New Roman" panose="02020603050405020304" pitchFamily="18" charset="0"/>
                <a:ea typeface="微软雅黑" panose="020B0503020204020204" pitchFamily="34" charset="-122"/>
              </a:rPr>
              <a:t>月在全国开展安全周活动，并确定今后每年</a:t>
            </a:r>
            <a:r>
              <a:rPr lang="en-US" altLang="zh-CN" sz="1350" b="1" dirty="0">
                <a:solidFill>
                  <a:schemeClr val="tx1">
                    <a:lumMod val="75000"/>
                    <a:lumOff val="25000"/>
                  </a:schemeClr>
                </a:solidFill>
                <a:latin typeface="Times New Roman" panose="02020603050405020304" pitchFamily="18" charset="0"/>
                <a:ea typeface="微软雅黑" panose="020B0503020204020204" pitchFamily="34" charset="-122"/>
              </a:rPr>
              <a:t>5</a:t>
            </a:r>
            <a:r>
              <a:rPr lang="zh-CN" altLang="zh-CN" sz="1350" b="1" dirty="0">
                <a:solidFill>
                  <a:schemeClr val="tx1">
                    <a:lumMod val="75000"/>
                    <a:lumOff val="25000"/>
                  </a:schemeClr>
                </a:solidFill>
                <a:latin typeface="Times New Roman" panose="02020603050405020304" pitchFamily="18" charset="0"/>
                <a:ea typeface="微软雅黑" panose="020B0503020204020204" pitchFamily="34" charset="-122"/>
              </a:rPr>
              <a:t>月都开展安全周活动，使之经常化、制度化。后来由安全生产周扩展到安全生产月，并确定每个安全生产月的主题，目的就是安全做好安全宣传和教育活动，提高生产作业的安全。</a:t>
            </a:r>
          </a:p>
        </p:txBody>
      </p:sp>
      <p:pic>
        <p:nvPicPr>
          <p:cNvPr id="3" name="图片 2"/>
          <p:cNvPicPr>
            <a:picLocks noChangeAspect="1"/>
          </p:cNvPicPr>
          <p:nvPr/>
        </p:nvPicPr>
        <p:blipFill>
          <a:blip r:embed="rId3"/>
          <a:stretch>
            <a:fillRect/>
          </a:stretch>
        </p:blipFill>
        <p:spPr>
          <a:xfrm>
            <a:off x="5989960" y="1422569"/>
            <a:ext cx="2016239" cy="302925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down)">
                                      <p:cBhvr>
                                        <p:cTn id="11" dur="500"/>
                                        <p:tgtEl>
                                          <p:spTgt spid="3"/>
                                        </p:tgtEl>
                                      </p:cBhvr>
                                    </p:animEffect>
                                  </p:childTnLst>
                                </p:cTn>
                              </p:par>
                              <p:par>
                                <p:cTn id="12" presetID="42" presetClass="entr" presetSubtype="0" fill="hold" grpId="0" nodeType="withEffect">
                                  <p:stCondLst>
                                    <p:cond delay="0"/>
                                  </p:stCondLst>
                                  <p:iterate type="lt">
                                    <p:tmPct val="1554"/>
                                  </p:iterate>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p:nvPr/>
        </p:nvSpPr>
        <p:spPr>
          <a:xfrm>
            <a:off x="3636305" y="1719892"/>
            <a:ext cx="4865438" cy="1139825"/>
          </a:xfrm>
          <a:prstGeom prst="rect">
            <a:avLst/>
          </a:prstGeom>
        </p:spPr>
        <p:txBody>
          <a:bodyPr wrap="square">
            <a:spAutoFit/>
          </a:bodyPr>
          <a:lstStyle/>
          <a:p>
            <a:pPr>
              <a:lnSpc>
                <a:spcPct val="130000"/>
              </a:lnSpc>
            </a:pPr>
            <a:r>
              <a:rPr lang="en-US" altLang="zh-CN" sz="1050" dirty="0">
                <a:solidFill>
                  <a:schemeClr val="tx1">
                    <a:lumMod val="75000"/>
                    <a:lumOff val="25000"/>
                  </a:schemeClr>
                </a:solidFill>
                <a:latin typeface="Times New Roman" panose="02020603050405020304" pitchFamily="18" charset="0"/>
                <a:ea typeface="微软雅黑" panose="020B0503020204020204" pitchFamily="34" charset="-122"/>
              </a:rPr>
              <a:t>1980</a:t>
            </a:r>
            <a:r>
              <a:rPr lang="zh-CN" altLang="en-US" sz="1050" dirty="0">
                <a:solidFill>
                  <a:schemeClr val="tx1">
                    <a:lumMod val="75000"/>
                    <a:lumOff val="25000"/>
                  </a:schemeClr>
                </a:solidFill>
                <a:latin typeface="Times New Roman" panose="02020603050405020304" pitchFamily="18" charset="0"/>
                <a:ea typeface="微软雅黑" panose="020B0503020204020204" pitchFamily="34" charset="-122"/>
              </a:rPr>
              <a:t>年开展的安全月活动是建国以来的第一次。</a:t>
            </a:r>
            <a:endParaRPr lang="en-US" altLang="zh-CN" sz="1050" dirty="0">
              <a:solidFill>
                <a:schemeClr val="tx1">
                  <a:lumMod val="75000"/>
                  <a:lumOff val="25000"/>
                </a:schemeClr>
              </a:solidFill>
              <a:latin typeface="Times New Roman" panose="02020603050405020304" pitchFamily="18" charset="0"/>
              <a:ea typeface="微软雅黑" panose="020B0503020204020204" pitchFamily="34" charset="-122"/>
            </a:endParaRPr>
          </a:p>
          <a:p>
            <a:pPr>
              <a:lnSpc>
                <a:spcPct val="130000"/>
              </a:lnSpc>
            </a:pPr>
            <a:r>
              <a:rPr lang="zh-CN" altLang="en-US" sz="1050" dirty="0">
                <a:solidFill>
                  <a:schemeClr val="tx1">
                    <a:lumMod val="75000"/>
                    <a:lumOff val="25000"/>
                  </a:schemeClr>
                </a:solidFill>
                <a:latin typeface="Times New Roman" panose="02020603050405020304" pitchFamily="18" charset="0"/>
                <a:ea typeface="微软雅黑" panose="020B0503020204020204" pitchFamily="34" charset="-122"/>
              </a:rPr>
              <a:t>这体现了党和国家对劳动者的安全健康的关怀，也是四化建设的迫切需要。由于种种原因，不少企业单位长期以来安全生产情况不好，伤亡事故多，职业病严重。必须下决心，花大力气，采取有力措施，解决劳动保护工作中的问题，扭转伤亡事故和职业病严重的状况。</a:t>
            </a:r>
            <a:endParaRPr lang="en-US" altLang="zh-CN" sz="105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52" name="矩形 51"/>
          <p:cNvSpPr/>
          <p:nvPr/>
        </p:nvSpPr>
        <p:spPr>
          <a:xfrm>
            <a:off x="3636303" y="3368699"/>
            <a:ext cx="4865440" cy="510540"/>
          </a:xfrm>
          <a:prstGeom prst="rect">
            <a:avLst/>
          </a:prstGeom>
        </p:spPr>
        <p:txBody>
          <a:bodyPr wrap="square">
            <a:spAutoFit/>
          </a:bodyPr>
          <a:lstStyle/>
          <a:p>
            <a:pPr>
              <a:lnSpc>
                <a:spcPct val="130000"/>
              </a:lnSpc>
            </a:pPr>
            <a:r>
              <a:rPr lang="en-US" altLang="zh-CN" sz="1050" dirty="0">
                <a:solidFill>
                  <a:schemeClr val="tx1">
                    <a:lumMod val="75000"/>
                    <a:lumOff val="25000"/>
                  </a:schemeClr>
                </a:solidFill>
                <a:latin typeface="Times New Roman" panose="02020603050405020304" pitchFamily="18" charset="0"/>
                <a:ea typeface="微软雅黑" panose="020B0503020204020204" pitchFamily="34" charset="-122"/>
              </a:rPr>
              <a:t>1984</a:t>
            </a:r>
            <a:r>
              <a:rPr lang="zh-CN" altLang="en-US" sz="1050" dirty="0">
                <a:solidFill>
                  <a:schemeClr val="tx1">
                    <a:lumMod val="75000"/>
                    <a:lumOff val="25000"/>
                  </a:schemeClr>
                </a:solidFill>
                <a:latin typeface="Times New Roman" panose="02020603050405020304" pitchFamily="18" charset="0"/>
                <a:ea typeface="微软雅黑" panose="020B0503020204020204" pitchFamily="34" charset="-122"/>
              </a:rPr>
              <a:t>年</a:t>
            </a:r>
            <a:r>
              <a:rPr lang="en-US" altLang="zh-CN" sz="1050" dirty="0">
                <a:solidFill>
                  <a:schemeClr val="tx1">
                    <a:lumMod val="75000"/>
                    <a:lumOff val="25000"/>
                  </a:schemeClr>
                </a:solidFill>
                <a:latin typeface="Times New Roman" panose="02020603050405020304" pitchFamily="18" charset="0"/>
                <a:ea typeface="微软雅黑" panose="020B0503020204020204" pitchFamily="34" charset="-122"/>
              </a:rPr>
              <a:t>3</a:t>
            </a:r>
            <a:r>
              <a:rPr lang="zh-CN" altLang="en-US" sz="1050" dirty="0">
                <a:solidFill>
                  <a:schemeClr val="tx1">
                    <a:lumMod val="75000"/>
                    <a:lumOff val="25000"/>
                  </a:schemeClr>
                </a:solidFill>
                <a:latin typeface="Times New Roman" panose="02020603050405020304" pitchFamily="18" charset="0"/>
                <a:ea typeface="微软雅黑" panose="020B0503020204020204" pitchFamily="34" charset="-122"/>
              </a:rPr>
              <a:t>月</a:t>
            </a:r>
            <a:r>
              <a:rPr lang="en-US" altLang="zh-CN" sz="1050" dirty="0">
                <a:solidFill>
                  <a:schemeClr val="tx1">
                    <a:lumMod val="75000"/>
                    <a:lumOff val="25000"/>
                  </a:schemeClr>
                </a:solidFill>
                <a:latin typeface="Times New Roman" panose="02020603050405020304" pitchFamily="18" charset="0"/>
                <a:ea typeface="微软雅黑" panose="020B0503020204020204" pitchFamily="34" charset="-122"/>
              </a:rPr>
              <a:t>29</a:t>
            </a:r>
            <a:r>
              <a:rPr lang="zh-CN" altLang="en-US" sz="1050" dirty="0">
                <a:solidFill>
                  <a:schemeClr val="tx1">
                    <a:lumMod val="75000"/>
                    <a:lumOff val="25000"/>
                  </a:schemeClr>
                </a:solidFill>
                <a:latin typeface="Times New Roman" panose="02020603050405020304" pitchFamily="18" charset="0"/>
                <a:ea typeface="微软雅黑" panose="020B0503020204020204" pitchFamily="34" charset="-122"/>
              </a:rPr>
              <a:t>日，国家经委、劳动人事部、卫生部、公安部等联合发出开展第</a:t>
            </a:r>
            <a:r>
              <a:rPr lang="en-US" altLang="zh-CN" sz="1050" dirty="0">
                <a:solidFill>
                  <a:schemeClr val="tx1">
                    <a:lumMod val="75000"/>
                    <a:lumOff val="25000"/>
                  </a:schemeClr>
                </a:solidFill>
                <a:latin typeface="Times New Roman" panose="02020603050405020304" pitchFamily="18" charset="0"/>
                <a:ea typeface="微软雅黑" panose="020B0503020204020204" pitchFamily="34" charset="-122"/>
              </a:rPr>
              <a:t>5</a:t>
            </a:r>
            <a:r>
              <a:rPr lang="zh-CN" altLang="en-US" sz="1050" dirty="0">
                <a:solidFill>
                  <a:schemeClr val="tx1">
                    <a:lumMod val="75000"/>
                    <a:lumOff val="25000"/>
                  </a:schemeClr>
                </a:solidFill>
                <a:latin typeface="Times New Roman" panose="02020603050405020304" pitchFamily="18" charset="0"/>
                <a:ea typeface="微软雅黑" panose="020B0503020204020204" pitchFamily="34" charset="-122"/>
              </a:rPr>
              <a:t>次“全国安全月”活动的通知。</a:t>
            </a:r>
            <a:endParaRPr lang="en-US" altLang="zh-CN" sz="1050" dirty="0">
              <a:solidFill>
                <a:schemeClr val="tx1">
                  <a:lumMod val="75000"/>
                  <a:lumOff val="25000"/>
                </a:schemeClr>
              </a:solidFill>
              <a:latin typeface="Times New Roman" panose="02020603050405020304" pitchFamily="18" charset="0"/>
              <a:ea typeface="微软雅黑" panose="020B0503020204020204" pitchFamily="34" charset="-122"/>
            </a:endParaRPr>
          </a:p>
        </p:txBody>
      </p:sp>
      <p:sp>
        <p:nvSpPr>
          <p:cNvPr id="53" name="矩形 52"/>
          <p:cNvSpPr/>
          <p:nvPr/>
        </p:nvSpPr>
        <p:spPr>
          <a:xfrm>
            <a:off x="3636303" y="4328492"/>
            <a:ext cx="4865440" cy="722505"/>
          </a:xfrm>
          <a:prstGeom prst="rect">
            <a:avLst/>
          </a:prstGeom>
        </p:spPr>
        <p:txBody>
          <a:bodyPr wrap="square">
            <a:spAutoFit/>
          </a:bodyPr>
          <a:lstStyle/>
          <a:p>
            <a:pPr>
              <a:lnSpc>
                <a:spcPct val="130000"/>
              </a:lnSpc>
            </a:pPr>
            <a:r>
              <a:rPr lang="zh-CN" altLang="en-US"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同年</a:t>
            </a:r>
            <a:r>
              <a:rPr lang="en-US" altLang="zh-CN"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4</a:t>
            </a:r>
            <a:r>
              <a:rPr lang="zh-CN" altLang="en-US"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月</a:t>
            </a:r>
            <a:r>
              <a:rPr lang="en-US" altLang="zh-CN"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27</a:t>
            </a:r>
            <a:r>
              <a:rPr lang="zh-CN" altLang="en-US"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日，国务委员、国家经委主任，“全国安全月”领导小组组长张劲夫发表题为</a:t>
            </a:r>
            <a:r>
              <a:rPr lang="en-US" altLang="zh-CN"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a:t>
            </a:r>
            <a:r>
              <a:rPr lang="zh-CN" altLang="en-US"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狠抓安全生产，提高经济效益</a:t>
            </a:r>
            <a:r>
              <a:rPr lang="en-US" altLang="zh-CN"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a:t>
            </a:r>
            <a:r>
              <a:rPr lang="zh-CN" altLang="en-US"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的广播电视讲话，动员全国开展第</a:t>
            </a:r>
            <a:r>
              <a:rPr lang="en-US" altLang="zh-CN"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5</a:t>
            </a:r>
            <a:r>
              <a:rPr lang="zh-CN" altLang="en-US"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rPr>
              <a:t>次全国安全月活动。</a:t>
            </a:r>
            <a:endParaRPr lang="en-US" altLang="zh-CN" sz="1050" dirty="0">
              <a:solidFill>
                <a:schemeClr val="tx1">
                  <a:lumMod val="75000"/>
                  <a:lumOff val="25000"/>
                </a:schemeClr>
              </a:solidFill>
              <a:latin typeface="Noto Sans S Chinese Light" panose="020B0300000000000000" pitchFamily="34" charset="-122"/>
              <a:ea typeface="Noto Sans S Chinese Light" panose="020B0300000000000000" pitchFamily="34" charset="-122"/>
            </a:endParaRPr>
          </a:p>
        </p:txBody>
      </p:sp>
      <p:sp>
        <p:nvSpPr>
          <p:cNvPr id="55" name="椭圆 54"/>
          <p:cNvSpPr>
            <a:spLocks noChangeAspect="1"/>
          </p:cNvSpPr>
          <p:nvPr/>
        </p:nvSpPr>
        <p:spPr>
          <a:xfrm>
            <a:off x="398002" y="1714768"/>
            <a:ext cx="2160512" cy="2160512"/>
          </a:xfrm>
          <a:prstGeom prst="ellipse">
            <a:avLst/>
          </a:prstGeom>
          <a:solidFill>
            <a:schemeClr val="accent1"/>
          </a:solidFill>
          <a:ln w="127000">
            <a:solidFill>
              <a:srgbClr val="C00000">
                <a:alpha val="30000"/>
              </a:srgbClr>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p>
        </p:txBody>
      </p:sp>
      <p:cxnSp>
        <p:nvCxnSpPr>
          <p:cNvPr id="58" name="直接连接符 57"/>
          <p:cNvCxnSpPr/>
          <p:nvPr/>
        </p:nvCxnSpPr>
        <p:spPr>
          <a:xfrm>
            <a:off x="3144449" y="1485106"/>
            <a:ext cx="1215" cy="3486148"/>
          </a:xfrm>
          <a:prstGeom prst="line">
            <a:avLst/>
          </a:prstGeom>
          <a:ln>
            <a:solidFill>
              <a:srgbClr val="FF9500"/>
            </a:solidFill>
          </a:ln>
        </p:spPr>
        <p:style>
          <a:lnRef idx="1">
            <a:schemeClr val="accent1"/>
          </a:lnRef>
          <a:fillRef idx="0">
            <a:schemeClr val="accent1"/>
          </a:fillRef>
          <a:effectRef idx="0">
            <a:schemeClr val="accent1"/>
          </a:effectRef>
          <a:fontRef idx="minor">
            <a:schemeClr val="tx1"/>
          </a:fontRef>
        </p:style>
      </p:cxnSp>
      <p:sp>
        <p:nvSpPr>
          <p:cNvPr id="59" name="椭圆 58"/>
          <p:cNvSpPr/>
          <p:nvPr/>
        </p:nvSpPr>
        <p:spPr>
          <a:xfrm>
            <a:off x="2932681" y="1274795"/>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1</a:t>
            </a:r>
            <a:endParaRPr lang="zh-CN" altLang="en-US" sz="1600" b="1" dirty="0">
              <a:solidFill>
                <a:srgbClr val="FFFF00"/>
              </a:solidFill>
            </a:endParaRPr>
          </a:p>
        </p:txBody>
      </p:sp>
      <p:sp>
        <p:nvSpPr>
          <p:cNvPr id="60" name="椭圆 59"/>
          <p:cNvSpPr/>
          <p:nvPr/>
        </p:nvSpPr>
        <p:spPr>
          <a:xfrm>
            <a:off x="2932681" y="2887699"/>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2</a:t>
            </a:r>
            <a:endParaRPr lang="zh-CN" altLang="en-US" sz="1600" b="1" dirty="0">
              <a:solidFill>
                <a:srgbClr val="FFFF00"/>
              </a:solidFill>
            </a:endParaRPr>
          </a:p>
        </p:txBody>
      </p:sp>
      <p:sp>
        <p:nvSpPr>
          <p:cNvPr id="61" name="椭圆 60"/>
          <p:cNvSpPr/>
          <p:nvPr/>
        </p:nvSpPr>
        <p:spPr>
          <a:xfrm>
            <a:off x="2932681" y="3880127"/>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3</a:t>
            </a:r>
            <a:endParaRPr lang="zh-CN" altLang="en-US" sz="1600" b="1" dirty="0">
              <a:solidFill>
                <a:srgbClr val="FFFF00"/>
              </a:solidFill>
            </a:endParaRPr>
          </a:p>
        </p:txBody>
      </p:sp>
      <p:cxnSp>
        <p:nvCxnSpPr>
          <p:cNvPr id="62" name="直接箭头连接符 61"/>
          <p:cNvCxnSpPr>
            <a:stCxn id="59" idx="6"/>
          </p:cNvCxnSpPr>
          <p:nvPr/>
        </p:nvCxnSpPr>
        <p:spPr>
          <a:xfrm>
            <a:off x="3353305" y="1485107"/>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p:nvPr/>
        </p:nvCxnSpPr>
        <p:spPr>
          <a:xfrm>
            <a:off x="3353305" y="3098011"/>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a:off x="3353305" y="4097591"/>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sp>
        <p:nvSpPr>
          <p:cNvPr id="65" name="矩形 64"/>
          <p:cNvSpPr/>
          <p:nvPr/>
        </p:nvSpPr>
        <p:spPr>
          <a:xfrm>
            <a:off x="3707908" y="1274796"/>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30000"/>
              </a:lnSpc>
            </a:pPr>
            <a:r>
              <a:rPr lang="en-US" altLang="zh-CN" sz="2100" b="1" spc="75" dirty="0">
                <a:solidFill>
                  <a:srgbClr val="FFFF00"/>
                </a:solidFill>
                <a:latin typeface="Times New Roman" panose="02020603050405020304" pitchFamily="18" charset="0"/>
                <a:ea typeface="微软雅黑" panose="020B0503020204020204" pitchFamily="34" charset="-122"/>
              </a:rPr>
              <a:t>1980</a:t>
            </a:r>
            <a:r>
              <a:rPr lang="zh-CN" altLang="en-US" sz="2100" b="1" spc="75" dirty="0">
                <a:solidFill>
                  <a:srgbClr val="FFFF00"/>
                </a:solidFill>
                <a:latin typeface="Times New Roman" panose="02020603050405020304" pitchFamily="18" charset="0"/>
                <a:ea typeface="微软雅黑" panose="020B0503020204020204" pitchFamily="34" charset="-122"/>
              </a:rPr>
              <a:t>年</a:t>
            </a:r>
          </a:p>
        </p:txBody>
      </p:sp>
      <p:sp>
        <p:nvSpPr>
          <p:cNvPr id="66" name="矩形 65"/>
          <p:cNvSpPr/>
          <p:nvPr/>
        </p:nvSpPr>
        <p:spPr>
          <a:xfrm>
            <a:off x="3707908" y="2887701"/>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spc="75" dirty="0">
                <a:solidFill>
                  <a:srgbClr val="FFFF00"/>
                </a:solidFill>
                <a:latin typeface="Times New Roman" panose="02020603050405020304" pitchFamily="18" charset="0"/>
                <a:ea typeface="微软雅黑" panose="020B0503020204020204" pitchFamily="34" charset="-122"/>
              </a:rPr>
              <a:t>1984</a:t>
            </a:r>
            <a:r>
              <a:rPr lang="zh-CN" altLang="en-US" sz="1800" b="1" spc="75" dirty="0">
                <a:solidFill>
                  <a:srgbClr val="FFFF00"/>
                </a:solidFill>
                <a:latin typeface="Times New Roman" panose="02020603050405020304" pitchFamily="18" charset="0"/>
                <a:ea typeface="微软雅黑" panose="020B0503020204020204" pitchFamily="34" charset="-122"/>
              </a:rPr>
              <a:t>年</a:t>
            </a:r>
            <a:r>
              <a:rPr lang="en-US" altLang="zh-CN" sz="1800" b="1" spc="75" dirty="0">
                <a:solidFill>
                  <a:srgbClr val="FFFF00"/>
                </a:solidFill>
                <a:latin typeface="Times New Roman" panose="02020603050405020304" pitchFamily="18" charset="0"/>
                <a:ea typeface="微软雅黑" panose="020B0503020204020204" pitchFamily="34" charset="-122"/>
              </a:rPr>
              <a:t>3</a:t>
            </a:r>
            <a:r>
              <a:rPr lang="zh-CN" altLang="en-US" sz="1800" b="1" spc="75" dirty="0">
                <a:solidFill>
                  <a:srgbClr val="FFFF00"/>
                </a:solidFill>
                <a:latin typeface="Times New Roman" panose="02020603050405020304" pitchFamily="18" charset="0"/>
                <a:ea typeface="微软雅黑" panose="020B0503020204020204" pitchFamily="34" charset="-122"/>
              </a:rPr>
              <a:t>月</a:t>
            </a:r>
            <a:r>
              <a:rPr lang="en-US" altLang="zh-CN" sz="1800" b="1" spc="75" dirty="0">
                <a:solidFill>
                  <a:srgbClr val="FFFF00"/>
                </a:solidFill>
                <a:latin typeface="Times New Roman" panose="02020603050405020304" pitchFamily="18" charset="0"/>
                <a:ea typeface="微软雅黑" panose="020B0503020204020204" pitchFamily="34" charset="-122"/>
              </a:rPr>
              <a:t>29</a:t>
            </a:r>
            <a:r>
              <a:rPr lang="zh-CN" altLang="en-US" sz="1800" b="1" spc="75" dirty="0">
                <a:solidFill>
                  <a:srgbClr val="FFFF00"/>
                </a:solidFill>
                <a:latin typeface="Times New Roman" panose="02020603050405020304" pitchFamily="18" charset="0"/>
                <a:ea typeface="微软雅黑" panose="020B0503020204020204" pitchFamily="34" charset="-122"/>
              </a:rPr>
              <a:t>日</a:t>
            </a:r>
          </a:p>
        </p:txBody>
      </p:sp>
      <p:sp>
        <p:nvSpPr>
          <p:cNvPr id="67" name="矩形 66"/>
          <p:cNvSpPr/>
          <p:nvPr/>
        </p:nvSpPr>
        <p:spPr>
          <a:xfrm>
            <a:off x="3707908" y="3880130"/>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spc="75" dirty="0">
                <a:solidFill>
                  <a:srgbClr val="FFFF00"/>
                </a:solidFill>
                <a:latin typeface="Times New Roman" panose="02020603050405020304" pitchFamily="18" charset="0"/>
                <a:ea typeface="微软雅黑" panose="020B0503020204020204" pitchFamily="34" charset="-122"/>
              </a:rPr>
              <a:t>1984</a:t>
            </a:r>
            <a:r>
              <a:rPr lang="zh-CN" altLang="en-US" sz="1800" b="1" spc="75" dirty="0">
                <a:solidFill>
                  <a:srgbClr val="FFFF00"/>
                </a:solidFill>
                <a:latin typeface="Times New Roman" panose="02020603050405020304" pitchFamily="18" charset="0"/>
                <a:ea typeface="微软雅黑" panose="020B0503020204020204" pitchFamily="34" charset="-122"/>
              </a:rPr>
              <a:t>年</a:t>
            </a:r>
            <a:r>
              <a:rPr lang="en-US" altLang="zh-CN" sz="1800" b="1" spc="75" dirty="0">
                <a:solidFill>
                  <a:srgbClr val="FFFF00"/>
                </a:solidFill>
                <a:latin typeface="Times New Roman" panose="02020603050405020304" pitchFamily="18" charset="0"/>
                <a:ea typeface="微软雅黑" panose="020B0503020204020204" pitchFamily="34" charset="-122"/>
              </a:rPr>
              <a:t>4</a:t>
            </a:r>
            <a:r>
              <a:rPr lang="zh-CN" altLang="en-US" sz="1800" b="1" spc="75" dirty="0">
                <a:solidFill>
                  <a:srgbClr val="FFFF00"/>
                </a:solidFill>
                <a:latin typeface="Times New Roman" panose="02020603050405020304" pitchFamily="18" charset="0"/>
                <a:ea typeface="微软雅黑" panose="020B0503020204020204" pitchFamily="34" charset="-122"/>
              </a:rPr>
              <a:t>月</a:t>
            </a:r>
            <a:r>
              <a:rPr lang="en-US" altLang="zh-CN" sz="1800" b="1" spc="75" dirty="0">
                <a:solidFill>
                  <a:srgbClr val="FFFF00"/>
                </a:solidFill>
                <a:latin typeface="Times New Roman" panose="02020603050405020304" pitchFamily="18" charset="0"/>
                <a:ea typeface="微软雅黑" panose="020B0503020204020204" pitchFamily="34" charset="-122"/>
              </a:rPr>
              <a:t>27</a:t>
            </a:r>
            <a:r>
              <a:rPr lang="zh-CN" altLang="en-US" sz="1800" b="1" spc="75" dirty="0">
                <a:solidFill>
                  <a:srgbClr val="FFFF00"/>
                </a:solidFill>
                <a:latin typeface="Times New Roman" panose="02020603050405020304" pitchFamily="18" charset="0"/>
                <a:ea typeface="微软雅黑" panose="020B0503020204020204" pitchFamily="34" charset="-122"/>
              </a:rPr>
              <a:t>日</a:t>
            </a:r>
          </a:p>
        </p:txBody>
      </p:sp>
      <p:pic>
        <p:nvPicPr>
          <p:cNvPr id="2" name="图片 1"/>
          <p:cNvPicPr>
            <a:picLocks noChangeAspect="1"/>
          </p:cNvPicPr>
          <p:nvPr/>
        </p:nvPicPr>
        <p:blipFill>
          <a:blip r:embed="rId3"/>
          <a:stretch>
            <a:fillRect/>
          </a:stretch>
        </p:blipFill>
        <p:spPr>
          <a:xfrm>
            <a:off x="1021168" y="2015940"/>
            <a:ext cx="914179" cy="923054"/>
          </a:xfrm>
          <a:prstGeom prst="rect">
            <a:avLst/>
          </a:prstGeom>
        </p:spPr>
      </p:pic>
      <p:sp>
        <p:nvSpPr>
          <p:cNvPr id="26" name="TextBox 42"/>
          <p:cNvSpPr txBox="1"/>
          <p:nvPr/>
        </p:nvSpPr>
        <p:spPr>
          <a:xfrm>
            <a:off x="537039" y="2973796"/>
            <a:ext cx="1873610" cy="479425"/>
          </a:xfrm>
          <a:prstGeom prst="rect">
            <a:avLst/>
          </a:prstGeom>
          <a:noFill/>
          <a:ln>
            <a:noFill/>
          </a:ln>
        </p:spPr>
        <p:txBody>
          <a:bodyPr vert="horz" wrap="square" lIns="0" tIns="0" rIns="0" bIns="0" numCol="1" anchor="t" anchorCtr="0" compatLnSpc="1">
            <a:spAutoFit/>
          </a:bodyPr>
          <a:lstStyle>
            <a:defPPr>
              <a:defRPr lang="zh-CN"/>
            </a:defPPr>
            <a:lvl1pPr marL="0" marR="0" lvl="0" indent="0" defTabSz="914400" eaLnBrk="1" latinLnBrk="0" hangingPunct="1">
              <a:lnSpc>
                <a:spcPct val="100000"/>
              </a:lnSpc>
              <a:buClrTx/>
              <a:buSzTx/>
              <a:buFontTx/>
              <a:buNone/>
              <a:defRPr kumimoji="0" sz="2800" b="1" i="0" u="none" strike="noStrike" cap="none" normalizeH="0" baseline="0">
                <a:ln>
                  <a:noFill/>
                </a:ln>
                <a:effectLst/>
                <a:latin typeface="微软雅黑" panose="020B0503020204020204" pitchFamily="34" charset="-122"/>
                <a:ea typeface="微软雅黑" panose="020B0503020204020204" pitchFamily="34" charset="-122"/>
                <a:cs typeface="宋体" panose="02010600030101010101" pitchFamily="2" charset="-122"/>
              </a:defRPr>
            </a:lvl1pPr>
          </a:lstStyle>
          <a:p>
            <a:pPr algn="ctr">
              <a:lnSpc>
                <a:spcPct val="130000"/>
              </a:lnSpc>
            </a:pPr>
            <a:r>
              <a:rPr lang="zh-CN" altLang="en-US" sz="2400" spc="150" dirty="0">
                <a:solidFill>
                  <a:srgbClr val="FFFF00"/>
                </a:solidFill>
                <a:latin typeface="Times New Roman" panose="02020603050405020304" pitchFamily="18" charset="0"/>
                <a:ea typeface="微软雅黑" panose="020B0503020204020204" pitchFamily="34" charset="-122"/>
              </a:rPr>
              <a:t>发展历史</a:t>
            </a:r>
          </a:p>
        </p:txBody>
      </p:sp>
      <p:sp>
        <p:nvSpPr>
          <p:cNvPr id="19" name="文本框 18"/>
          <p:cNvSpPr txBox="1"/>
          <p:nvPr/>
        </p:nvSpPr>
        <p:spPr>
          <a:xfrm>
            <a:off x="931835" y="150229"/>
            <a:ext cx="3314700"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安全生产月的由来</a:t>
            </a:r>
          </a:p>
        </p:txBody>
      </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49" presetClass="entr" presetSubtype="0" decel="100000" fill="hold" grpId="0" nodeType="withEffect">
                                  <p:stCondLst>
                                    <p:cond delay="0"/>
                                  </p:stCondLst>
                                  <p:childTnLst>
                                    <p:set>
                                      <p:cBhvr>
                                        <p:cTn id="9" dur="1" fill="hold">
                                          <p:stCondLst>
                                            <p:cond delay="0"/>
                                          </p:stCondLst>
                                        </p:cTn>
                                        <p:tgtEl>
                                          <p:spTgt spid="55"/>
                                        </p:tgtEl>
                                        <p:attrNameLst>
                                          <p:attrName>style.visibility</p:attrName>
                                        </p:attrNameLst>
                                      </p:cBhvr>
                                      <p:to>
                                        <p:strVal val="visible"/>
                                      </p:to>
                                    </p:set>
                                    <p:anim calcmode="lin" valueType="num">
                                      <p:cBhvr>
                                        <p:cTn id="10" dur="1250" fill="hold"/>
                                        <p:tgtEl>
                                          <p:spTgt spid="55"/>
                                        </p:tgtEl>
                                        <p:attrNameLst>
                                          <p:attrName>ppt_w</p:attrName>
                                        </p:attrNameLst>
                                      </p:cBhvr>
                                      <p:tavLst>
                                        <p:tav tm="0">
                                          <p:val>
                                            <p:fltVal val="0"/>
                                          </p:val>
                                        </p:tav>
                                        <p:tav tm="100000">
                                          <p:val>
                                            <p:strVal val="#ppt_w"/>
                                          </p:val>
                                        </p:tav>
                                      </p:tavLst>
                                    </p:anim>
                                    <p:anim calcmode="lin" valueType="num">
                                      <p:cBhvr>
                                        <p:cTn id="11" dur="1250" fill="hold"/>
                                        <p:tgtEl>
                                          <p:spTgt spid="55"/>
                                        </p:tgtEl>
                                        <p:attrNameLst>
                                          <p:attrName>ppt_h</p:attrName>
                                        </p:attrNameLst>
                                      </p:cBhvr>
                                      <p:tavLst>
                                        <p:tav tm="0">
                                          <p:val>
                                            <p:fltVal val="0"/>
                                          </p:val>
                                        </p:tav>
                                        <p:tav tm="100000">
                                          <p:val>
                                            <p:strVal val="#ppt_h"/>
                                          </p:val>
                                        </p:tav>
                                      </p:tavLst>
                                    </p:anim>
                                    <p:anim calcmode="lin" valueType="num">
                                      <p:cBhvr>
                                        <p:cTn id="12" dur="1250" fill="hold"/>
                                        <p:tgtEl>
                                          <p:spTgt spid="55"/>
                                        </p:tgtEl>
                                        <p:attrNameLst>
                                          <p:attrName>style.rotation</p:attrName>
                                        </p:attrNameLst>
                                      </p:cBhvr>
                                      <p:tavLst>
                                        <p:tav tm="0">
                                          <p:val>
                                            <p:fltVal val="360"/>
                                          </p:val>
                                        </p:tav>
                                        <p:tav tm="100000">
                                          <p:val>
                                            <p:fltVal val="0"/>
                                          </p:val>
                                        </p:tav>
                                      </p:tavLst>
                                    </p:anim>
                                    <p:animEffect transition="in" filter="fade">
                                      <p:cBhvr>
                                        <p:cTn id="13" dur="1250"/>
                                        <p:tgtEl>
                                          <p:spTgt spid="55"/>
                                        </p:tgtEl>
                                      </p:cBhvr>
                                    </p:animEffect>
                                  </p:childTnLst>
                                </p:cTn>
                              </p:par>
                            </p:childTnLst>
                          </p:cTn>
                        </p:par>
                        <p:par>
                          <p:cTn id="14" fill="hold">
                            <p:stCondLst>
                              <p:cond delay="500"/>
                            </p:stCondLst>
                            <p:childTnLst>
                              <p:par>
                                <p:cTn id="15" presetID="53" presetClass="entr" presetSubtype="16" fill="hold"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fltVal val="0"/>
                                          </p:val>
                                        </p:tav>
                                        <p:tav tm="100000">
                                          <p:val>
                                            <p:strVal val="#ppt_w"/>
                                          </p:val>
                                        </p:tav>
                                      </p:tavLst>
                                    </p:anim>
                                    <p:anim calcmode="lin" valueType="num">
                                      <p:cBhvr>
                                        <p:cTn id="18" dur="500" fill="hold"/>
                                        <p:tgtEl>
                                          <p:spTgt spid="2"/>
                                        </p:tgtEl>
                                        <p:attrNameLst>
                                          <p:attrName>ppt_h</p:attrName>
                                        </p:attrNameLst>
                                      </p:cBhvr>
                                      <p:tavLst>
                                        <p:tav tm="0">
                                          <p:val>
                                            <p:fltVal val="0"/>
                                          </p:val>
                                        </p:tav>
                                        <p:tav tm="100000">
                                          <p:val>
                                            <p:strVal val="#ppt_h"/>
                                          </p:val>
                                        </p:tav>
                                      </p:tavLst>
                                    </p:anim>
                                    <p:animEffect transition="in" filter="fade">
                                      <p:cBhvr>
                                        <p:cTn id="19" dur="500"/>
                                        <p:tgtEl>
                                          <p:spTgt spid="2"/>
                                        </p:tgtEl>
                                      </p:cBhvr>
                                    </p:animEffect>
                                  </p:childTnLst>
                                </p:cTn>
                              </p:par>
                            </p:childTnLst>
                          </p:cTn>
                        </p:par>
                        <p:par>
                          <p:cTn id="20" fill="hold">
                            <p:stCondLst>
                              <p:cond delay="1000"/>
                            </p:stCondLst>
                            <p:childTnLst>
                              <p:par>
                                <p:cTn id="21" presetID="16" presetClass="entr" presetSubtype="21"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barn(inVertical)">
                                      <p:cBhvr>
                                        <p:cTn id="23" dur="500"/>
                                        <p:tgtEl>
                                          <p:spTgt spid="26"/>
                                        </p:tgtEl>
                                      </p:cBhvr>
                                    </p:animEffect>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58"/>
                                        </p:tgtEl>
                                        <p:attrNameLst>
                                          <p:attrName>style.visibility</p:attrName>
                                        </p:attrNameLst>
                                      </p:cBhvr>
                                      <p:to>
                                        <p:strVal val="visible"/>
                                      </p:to>
                                    </p:set>
                                    <p:animEffect transition="in" filter="wipe(up)">
                                      <p:cBhvr>
                                        <p:cTn id="27" dur="1000"/>
                                        <p:tgtEl>
                                          <p:spTgt spid="58"/>
                                        </p:tgtEl>
                                      </p:cBhvr>
                                    </p:animEffect>
                                  </p:childTnLst>
                                </p:cTn>
                              </p:par>
                            </p:childTnLst>
                          </p:cTn>
                        </p:par>
                        <p:par>
                          <p:cTn id="28" fill="hold">
                            <p:stCondLst>
                              <p:cond delay="2500"/>
                            </p:stCondLst>
                            <p:childTnLst>
                              <p:par>
                                <p:cTn id="29" presetID="49" presetClass="entr" presetSubtype="0" decel="100000" fill="hold" grpId="0" nodeType="afterEffect">
                                  <p:stCondLst>
                                    <p:cond delay="0"/>
                                  </p:stCondLst>
                                  <p:childTnLst>
                                    <p:set>
                                      <p:cBhvr>
                                        <p:cTn id="30" dur="1" fill="hold">
                                          <p:stCondLst>
                                            <p:cond delay="0"/>
                                          </p:stCondLst>
                                        </p:cTn>
                                        <p:tgtEl>
                                          <p:spTgt spid="59"/>
                                        </p:tgtEl>
                                        <p:attrNameLst>
                                          <p:attrName>style.visibility</p:attrName>
                                        </p:attrNameLst>
                                      </p:cBhvr>
                                      <p:to>
                                        <p:strVal val="visible"/>
                                      </p:to>
                                    </p:set>
                                    <p:anim calcmode="lin" valueType="num">
                                      <p:cBhvr>
                                        <p:cTn id="31" dur="1000" fill="hold"/>
                                        <p:tgtEl>
                                          <p:spTgt spid="59"/>
                                        </p:tgtEl>
                                        <p:attrNameLst>
                                          <p:attrName>ppt_w</p:attrName>
                                        </p:attrNameLst>
                                      </p:cBhvr>
                                      <p:tavLst>
                                        <p:tav tm="0">
                                          <p:val>
                                            <p:fltVal val="0"/>
                                          </p:val>
                                        </p:tav>
                                        <p:tav tm="100000">
                                          <p:val>
                                            <p:strVal val="#ppt_w"/>
                                          </p:val>
                                        </p:tav>
                                      </p:tavLst>
                                    </p:anim>
                                    <p:anim calcmode="lin" valueType="num">
                                      <p:cBhvr>
                                        <p:cTn id="32" dur="1000" fill="hold"/>
                                        <p:tgtEl>
                                          <p:spTgt spid="59"/>
                                        </p:tgtEl>
                                        <p:attrNameLst>
                                          <p:attrName>ppt_h</p:attrName>
                                        </p:attrNameLst>
                                      </p:cBhvr>
                                      <p:tavLst>
                                        <p:tav tm="0">
                                          <p:val>
                                            <p:fltVal val="0"/>
                                          </p:val>
                                        </p:tav>
                                        <p:tav tm="100000">
                                          <p:val>
                                            <p:strVal val="#ppt_h"/>
                                          </p:val>
                                        </p:tav>
                                      </p:tavLst>
                                    </p:anim>
                                    <p:anim calcmode="lin" valueType="num">
                                      <p:cBhvr>
                                        <p:cTn id="33" dur="1000" fill="hold"/>
                                        <p:tgtEl>
                                          <p:spTgt spid="59"/>
                                        </p:tgtEl>
                                        <p:attrNameLst>
                                          <p:attrName>style.rotation</p:attrName>
                                        </p:attrNameLst>
                                      </p:cBhvr>
                                      <p:tavLst>
                                        <p:tav tm="0">
                                          <p:val>
                                            <p:fltVal val="360"/>
                                          </p:val>
                                        </p:tav>
                                        <p:tav tm="100000">
                                          <p:val>
                                            <p:fltVal val="0"/>
                                          </p:val>
                                        </p:tav>
                                      </p:tavLst>
                                    </p:anim>
                                    <p:animEffect transition="in" filter="fade">
                                      <p:cBhvr>
                                        <p:cTn id="34" dur="1000"/>
                                        <p:tgtEl>
                                          <p:spTgt spid="59"/>
                                        </p:tgtEl>
                                      </p:cBhvr>
                                    </p:animEffect>
                                  </p:childTnLst>
                                </p:cTn>
                              </p:par>
                            </p:childTnLst>
                          </p:cTn>
                        </p:par>
                        <p:par>
                          <p:cTn id="35" fill="hold">
                            <p:stCondLst>
                              <p:cond delay="3500"/>
                            </p:stCondLst>
                            <p:childTnLst>
                              <p:par>
                                <p:cTn id="36" presetID="22" presetClass="entr" presetSubtype="8" fill="hold" nodeType="afterEffect">
                                  <p:stCondLst>
                                    <p:cond delay="0"/>
                                  </p:stCondLst>
                                  <p:childTnLst>
                                    <p:set>
                                      <p:cBhvr>
                                        <p:cTn id="37" dur="1" fill="hold">
                                          <p:stCondLst>
                                            <p:cond delay="0"/>
                                          </p:stCondLst>
                                        </p:cTn>
                                        <p:tgtEl>
                                          <p:spTgt spid="62"/>
                                        </p:tgtEl>
                                        <p:attrNameLst>
                                          <p:attrName>style.visibility</p:attrName>
                                        </p:attrNameLst>
                                      </p:cBhvr>
                                      <p:to>
                                        <p:strVal val="visible"/>
                                      </p:to>
                                    </p:set>
                                    <p:animEffect transition="in" filter="wipe(left)">
                                      <p:cBhvr>
                                        <p:cTn id="38" dur="750"/>
                                        <p:tgtEl>
                                          <p:spTgt spid="62"/>
                                        </p:tgtEl>
                                      </p:cBhvr>
                                    </p:animEffect>
                                  </p:childTnLst>
                                </p:cTn>
                              </p:par>
                            </p:childTnLst>
                          </p:cTn>
                        </p:par>
                        <p:par>
                          <p:cTn id="39" fill="hold">
                            <p:stCondLst>
                              <p:cond delay="4500"/>
                            </p:stCondLst>
                            <p:childTnLst>
                              <p:par>
                                <p:cTn id="40" presetID="22" presetClass="entr" presetSubtype="8" fill="hold" grpId="0" nodeType="after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left)">
                                      <p:cBhvr>
                                        <p:cTn id="42" dur="1000"/>
                                        <p:tgtEl>
                                          <p:spTgt spid="65"/>
                                        </p:tgtEl>
                                      </p:cBhvr>
                                    </p:animEffect>
                                  </p:childTnLst>
                                </p:cTn>
                              </p:par>
                            </p:childTnLst>
                          </p:cTn>
                        </p:par>
                        <p:par>
                          <p:cTn id="43" fill="hold">
                            <p:stCondLst>
                              <p:cond delay="5500"/>
                            </p:stCondLst>
                            <p:childTnLst>
                              <p:par>
                                <p:cTn id="44" presetID="31" presetClass="entr" presetSubtype="0" fill="hold" grpId="0" nodeType="afterEffect">
                                  <p:stCondLst>
                                    <p:cond delay="0"/>
                                  </p:stCondLst>
                                  <p:iterate type="lt">
                                    <p:tmPct val="490"/>
                                  </p:iterate>
                                  <p:childTnLst>
                                    <p:set>
                                      <p:cBhvr>
                                        <p:cTn id="45" dur="1" fill="hold">
                                          <p:stCondLst>
                                            <p:cond delay="0"/>
                                          </p:stCondLst>
                                        </p:cTn>
                                        <p:tgtEl>
                                          <p:spTgt spid="51"/>
                                        </p:tgtEl>
                                        <p:attrNameLst>
                                          <p:attrName>style.visibility</p:attrName>
                                        </p:attrNameLst>
                                      </p:cBhvr>
                                      <p:to>
                                        <p:strVal val="visible"/>
                                      </p:to>
                                    </p:set>
                                    <p:anim calcmode="lin" valueType="num">
                                      <p:cBhvr>
                                        <p:cTn id="46" dur="750" fill="hold"/>
                                        <p:tgtEl>
                                          <p:spTgt spid="51"/>
                                        </p:tgtEl>
                                        <p:attrNameLst>
                                          <p:attrName>ppt_w</p:attrName>
                                        </p:attrNameLst>
                                      </p:cBhvr>
                                      <p:tavLst>
                                        <p:tav tm="0">
                                          <p:val>
                                            <p:fltVal val="0"/>
                                          </p:val>
                                        </p:tav>
                                        <p:tav tm="100000">
                                          <p:val>
                                            <p:strVal val="#ppt_w"/>
                                          </p:val>
                                        </p:tav>
                                      </p:tavLst>
                                    </p:anim>
                                    <p:anim calcmode="lin" valueType="num">
                                      <p:cBhvr>
                                        <p:cTn id="47" dur="750" fill="hold"/>
                                        <p:tgtEl>
                                          <p:spTgt spid="51"/>
                                        </p:tgtEl>
                                        <p:attrNameLst>
                                          <p:attrName>ppt_h</p:attrName>
                                        </p:attrNameLst>
                                      </p:cBhvr>
                                      <p:tavLst>
                                        <p:tav tm="0">
                                          <p:val>
                                            <p:fltVal val="0"/>
                                          </p:val>
                                        </p:tav>
                                        <p:tav tm="100000">
                                          <p:val>
                                            <p:strVal val="#ppt_h"/>
                                          </p:val>
                                        </p:tav>
                                      </p:tavLst>
                                    </p:anim>
                                    <p:anim calcmode="lin" valueType="num">
                                      <p:cBhvr>
                                        <p:cTn id="48" dur="750" fill="hold"/>
                                        <p:tgtEl>
                                          <p:spTgt spid="51"/>
                                        </p:tgtEl>
                                        <p:attrNameLst>
                                          <p:attrName>style.rotation</p:attrName>
                                        </p:attrNameLst>
                                      </p:cBhvr>
                                      <p:tavLst>
                                        <p:tav tm="0">
                                          <p:val>
                                            <p:fltVal val="90"/>
                                          </p:val>
                                        </p:tav>
                                        <p:tav tm="100000">
                                          <p:val>
                                            <p:fltVal val="0"/>
                                          </p:val>
                                        </p:tav>
                                      </p:tavLst>
                                    </p:anim>
                                    <p:animEffect transition="in" filter="fade">
                                      <p:cBhvr>
                                        <p:cTn id="49" dur="750"/>
                                        <p:tgtEl>
                                          <p:spTgt spid="51"/>
                                        </p:tgtEl>
                                      </p:cBhvr>
                                    </p:animEffect>
                                  </p:childTnLst>
                                </p:cTn>
                              </p:par>
                            </p:childTnLst>
                          </p:cTn>
                        </p:par>
                        <p:par>
                          <p:cTn id="50" fill="hold">
                            <p:stCondLst>
                              <p:cond delay="7264"/>
                            </p:stCondLst>
                            <p:childTnLst>
                              <p:par>
                                <p:cTn id="51" presetID="49" presetClass="entr" presetSubtype="0" decel="100000" fill="hold" grpId="0" nodeType="afterEffect">
                                  <p:stCondLst>
                                    <p:cond delay="0"/>
                                  </p:stCondLst>
                                  <p:childTnLst>
                                    <p:set>
                                      <p:cBhvr>
                                        <p:cTn id="52" dur="1" fill="hold">
                                          <p:stCondLst>
                                            <p:cond delay="0"/>
                                          </p:stCondLst>
                                        </p:cTn>
                                        <p:tgtEl>
                                          <p:spTgt spid="60"/>
                                        </p:tgtEl>
                                        <p:attrNameLst>
                                          <p:attrName>style.visibility</p:attrName>
                                        </p:attrNameLst>
                                      </p:cBhvr>
                                      <p:to>
                                        <p:strVal val="visible"/>
                                      </p:to>
                                    </p:set>
                                    <p:anim calcmode="lin" valueType="num">
                                      <p:cBhvr>
                                        <p:cTn id="53" dur="1000" fill="hold"/>
                                        <p:tgtEl>
                                          <p:spTgt spid="60"/>
                                        </p:tgtEl>
                                        <p:attrNameLst>
                                          <p:attrName>ppt_w</p:attrName>
                                        </p:attrNameLst>
                                      </p:cBhvr>
                                      <p:tavLst>
                                        <p:tav tm="0">
                                          <p:val>
                                            <p:fltVal val="0"/>
                                          </p:val>
                                        </p:tav>
                                        <p:tav tm="100000">
                                          <p:val>
                                            <p:strVal val="#ppt_w"/>
                                          </p:val>
                                        </p:tav>
                                      </p:tavLst>
                                    </p:anim>
                                    <p:anim calcmode="lin" valueType="num">
                                      <p:cBhvr>
                                        <p:cTn id="54" dur="1000" fill="hold"/>
                                        <p:tgtEl>
                                          <p:spTgt spid="60"/>
                                        </p:tgtEl>
                                        <p:attrNameLst>
                                          <p:attrName>ppt_h</p:attrName>
                                        </p:attrNameLst>
                                      </p:cBhvr>
                                      <p:tavLst>
                                        <p:tav tm="0">
                                          <p:val>
                                            <p:fltVal val="0"/>
                                          </p:val>
                                        </p:tav>
                                        <p:tav tm="100000">
                                          <p:val>
                                            <p:strVal val="#ppt_h"/>
                                          </p:val>
                                        </p:tav>
                                      </p:tavLst>
                                    </p:anim>
                                    <p:anim calcmode="lin" valueType="num">
                                      <p:cBhvr>
                                        <p:cTn id="55" dur="1000" fill="hold"/>
                                        <p:tgtEl>
                                          <p:spTgt spid="60"/>
                                        </p:tgtEl>
                                        <p:attrNameLst>
                                          <p:attrName>style.rotation</p:attrName>
                                        </p:attrNameLst>
                                      </p:cBhvr>
                                      <p:tavLst>
                                        <p:tav tm="0">
                                          <p:val>
                                            <p:fltVal val="360"/>
                                          </p:val>
                                        </p:tav>
                                        <p:tav tm="100000">
                                          <p:val>
                                            <p:fltVal val="0"/>
                                          </p:val>
                                        </p:tav>
                                      </p:tavLst>
                                    </p:anim>
                                    <p:animEffect transition="in" filter="fade">
                                      <p:cBhvr>
                                        <p:cTn id="56" dur="1000"/>
                                        <p:tgtEl>
                                          <p:spTgt spid="60"/>
                                        </p:tgtEl>
                                      </p:cBhvr>
                                    </p:animEffect>
                                  </p:childTnLst>
                                </p:cTn>
                              </p:par>
                            </p:childTnLst>
                          </p:cTn>
                        </p:par>
                        <p:par>
                          <p:cTn id="57" fill="hold">
                            <p:stCondLst>
                              <p:cond delay="8264"/>
                            </p:stCondLst>
                            <p:childTnLst>
                              <p:par>
                                <p:cTn id="58" presetID="22" presetClass="entr" presetSubtype="8" fill="hold" nodeType="afterEffect">
                                  <p:stCondLst>
                                    <p:cond delay="0"/>
                                  </p:stCondLst>
                                  <p:childTnLst>
                                    <p:set>
                                      <p:cBhvr>
                                        <p:cTn id="59" dur="1" fill="hold">
                                          <p:stCondLst>
                                            <p:cond delay="0"/>
                                          </p:stCondLst>
                                        </p:cTn>
                                        <p:tgtEl>
                                          <p:spTgt spid="63"/>
                                        </p:tgtEl>
                                        <p:attrNameLst>
                                          <p:attrName>style.visibility</p:attrName>
                                        </p:attrNameLst>
                                      </p:cBhvr>
                                      <p:to>
                                        <p:strVal val="visible"/>
                                      </p:to>
                                    </p:set>
                                    <p:animEffect transition="in" filter="wipe(left)">
                                      <p:cBhvr>
                                        <p:cTn id="60" dur="750"/>
                                        <p:tgtEl>
                                          <p:spTgt spid="63"/>
                                        </p:tgtEl>
                                      </p:cBhvr>
                                    </p:animEffect>
                                  </p:childTnLst>
                                </p:cTn>
                              </p:par>
                            </p:childTnLst>
                          </p:cTn>
                        </p:par>
                        <p:par>
                          <p:cTn id="61" fill="hold">
                            <p:stCondLst>
                              <p:cond delay="9264"/>
                            </p:stCondLst>
                            <p:childTnLst>
                              <p:par>
                                <p:cTn id="62" presetID="22" presetClass="entr" presetSubtype="8" fill="hold" grpId="0" nodeType="afterEffect">
                                  <p:stCondLst>
                                    <p:cond delay="0"/>
                                  </p:stCondLst>
                                  <p:childTnLst>
                                    <p:set>
                                      <p:cBhvr>
                                        <p:cTn id="63" dur="1" fill="hold">
                                          <p:stCondLst>
                                            <p:cond delay="0"/>
                                          </p:stCondLst>
                                        </p:cTn>
                                        <p:tgtEl>
                                          <p:spTgt spid="66"/>
                                        </p:tgtEl>
                                        <p:attrNameLst>
                                          <p:attrName>style.visibility</p:attrName>
                                        </p:attrNameLst>
                                      </p:cBhvr>
                                      <p:to>
                                        <p:strVal val="visible"/>
                                      </p:to>
                                    </p:set>
                                    <p:animEffect transition="in" filter="wipe(left)">
                                      <p:cBhvr>
                                        <p:cTn id="64" dur="1000"/>
                                        <p:tgtEl>
                                          <p:spTgt spid="66"/>
                                        </p:tgtEl>
                                      </p:cBhvr>
                                    </p:animEffect>
                                  </p:childTnLst>
                                </p:cTn>
                              </p:par>
                            </p:childTnLst>
                          </p:cTn>
                        </p:par>
                        <p:par>
                          <p:cTn id="65" fill="hold">
                            <p:stCondLst>
                              <p:cond delay="10264"/>
                            </p:stCondLst>
                            <p:childTnLst>
                              <p:par>
                                <p:cTn id="66" presetID="42" presetClass="entr" presetSubtype="0" fill="hold" grpId="0" nodeType="afterEffect">
                                  <p:stCondLst>
                                    <p:cond delay="0"/>
                                  </p:stCondLst>
                                  <p:childTnLst>
                                    <p:set>
                                      <p:cBhvr>
                                        <p:cTn id="67" dur="1" fill="hold">
                                          <p:stCondLst>
                                            <p:cond delay="0"/>
                                          </p:stCondLst>
                                        </p:cTn>
                                        <p:tgtEl>
                                          <p:spTgt spid="52"/>
                                        </p:tgtEl>
                                        <p:attrNameLst>
                                          <p:attrName>style.visibility</p:attrName>
                                        </p:attrNameLst>
                                      </p:cBhvr>
                                      <p:to>
                                        <p:strVal val="visible"/>
                                      </p:to>
                                    </p:set>
                                    <p:animEffect transition="in" filter="fade">
                                      <p:cBhvr>
                                        <p:cTn id="68" dur="1000"/>
                                        <p:tgtEl>
                                          <p:spTgt spid="52"/>
                                        </p:tgtEl>
                                      </p:cBhvr>
                                    </p:animEffect>
                                    <p:anim calcmode="lin" valueType="num">
                                      <p:cBhvr>
                                        <p:cTn id="69" dur="1000" fill="hold"/>
                                        <p:tgtEl>
                                          <p:spTgt spid="52"/>
                                        </p:tgtEl>
                                        <p:attrNameLst>
                                          <p:attrName>ppt_x</p:attrName>
                                        </p:attrNameLst>
                                      </p:cBhvr>
                                      <p:tavLst>
                                        <p:tav tm="0">
                                          <p:val>
                                            <p:strVal val="#ppt_x"/>
                                          </p:val>
                                        </p:tav>
                                        <p:tav tm="100000">
                                          <p:val>
                                            <p:strVal val="#ppt_x"/>
                                          </p:val>
                                        </p:tav>
                                      </p:tavLst>
                                    </p:anim>
                                    <p:anim calcmode="lin" valueType="num">
                                      <p:cBhvr>
                                        <p:cTn id="70" dur="1000" fill="hold"/>
                                        <p:tgtEl>
                                          <p:spTgt spid="52"/>
                                        </p:tgtEl>
                                        <p:attrNameLst>
                                          <p:attrName>ppt_y</p:attrName>
                                        </p:attrNameLst>
                                      </p:cBhvr>
                                      <p:tavLst>
                                        <p:tav tm="0">
                                          <p:val>
                                            <p:strVal val="#ppt_y+.1"/>
                                          </p:val>
                                        </p:tav>
                                        <p:tav tm="100000">
                                          <p:val>
                                            <p:strVal val="#ppt_y"/>
                                          </p:val>
                                        </p:tav>
                                      </p:tavLst>
                                    </p:anim>
                                  </p:childTnLst>
                                </p:cTn>
                              </p:par>
                            </p:childTnLst>
                          </p:cTn>
                        </p:par>
                        <p:par>
                          <p:cTn id="71" fill="hold">
                            <p:stCondLst>
                              <p:cond delay="11264"/>
                            </p:stCondLst>
                            <p:childTnLst>
                              <p:par>
                                <p:cTn id="72" presetID="49" presetClass="entr" presetSubtype="0" decel="100000" fill="hold" grpId="0" nodeType="afterEffect">
                                  <p:stCondLst>
                                    <p:cond delay="0"/>
                                  </p:stCondLst>
                                  <p:childTnLst>
                                    <p:set>
                                      <p:cBhvr>
                                        <p:cTn id="73" dur="1" fill="hold">
                                          <p:stCondLst>
                                            <p:cond delay="0"/>
                                          </p:stCondLst>
                                        </p:cTn>
                                        <p:tgtEl>
                                          <p:spTgt spid="61"/>
                                        </p:tgtEl>
                                        <p:attrNameLst>
                                          <p:attrName>style.visibility</p:attrName>
                                        </p:attrNameLst>
                                      </p:cBhvr>
                                      <p:to>
                                        <p:strVal val="visible"/>
                                      </p:to>
                                    </p:set>
                                    <p:anim calcmode="lin" valueType="num">
                                      <p:cBhvr>
                                        <p:cTn id="74" dur="1000" fill="hold"/>
                                        <p:tgtEl>
                                          <p:spTgt spid="61"/>
                                        </p:tgtEl>
                                        <p:attrNameLst>
                                          <p:attrName>ppt_w</p:attrName>
                                        </p:attrNameLst>
                                      </p:cBhvr>
                                      <p:tavLst>
                                        <p:tav tm="0">
                                          <p:val>
                                            <p:fltVal val="0"/>
                                          </p:val>
                                        </p:tav>
                                        <p:tav tm="100000">
                                          <p:val>
                                            <p:strVal val="#ppt_w"/>
                                          </p:val>
                                        </p:tav>
                                      </p:tavLst>
                                    </p:anim>
                                    <p:anim calcmode="lin" valueType="num">
                                      <p:cBhvr>
                                        <p:cTn id="75" dur="1000" fill="hold"/>
                                        <p:tgtEl>
                                          <p:spTgt spid="61"/>
                                        </p:tgtEl>
                                        <p:attrNameLst>
                                          <p:attrName>ppt_h</p:attrName>
                                        </p:attrNameLst>
                                      </p:cBhvr>
                                      <p:tavLst>
                                        <p:tav tm="0">
                                          <p:val>
                                            <p:fltVal val="0"/>
                                          </p:val>
                                        </p:tav>
                                        <p:tav tm="100000">
                                          <p:val>
                                            <p:strVal val="#ppt_h"/>
                                          </p:val>
                                        </p:tav>
                                      </p:tavLst>
                                    </p:anim>
                                    <p:anim calcmode="lin" valueType="num">
                                      <p:cBhvr>
                                        <p:cTn id="76" dur="1000" fill="hold"/>
                                        <p:tgtEl>
                                          <p:spTgt spid="61"/>
                                        </p:tgtEl>
                                        <p:attrNameLst>
                                          <p:attrName>style.rotation</p:attrName>
                                        </p:attrNameLst>
                                      </p:cBhvr>
                                      <p:tavLst>
                                        <p:tav tm="0">
                                          <p:val>
                                            <p:fltVal val="360"/>
                                          </p:val>
                                        </p:tav>
                                        <p:tav tm="100000">
                                          <p:val>
                                            <p:fltVal val="0"/>
                                          </p:val>
                                        </p:tav>
                                      </p:tavLst>
                                    </p:anim>
                                    <p:animEffect transition="in" filter="fade">
                                      <p:cBhvr>
                                        <p:cTn id="77" dur="1000"/>
                                        <p:tgtEl>
                                          <p:spTgt spid="61"/>
                                        </p:tgtEl>
                                      </p:cBhvr>
                                    </p:animEffect>
                                  </p:childTnLst>
                                </p:cTn>
                              </p:par>
                            </p:childTnLst>
                          </p:cTn>
                        </p:par>
                        <p:par>
                          <p:cTn id="78" fill="hold">
                            <p:stCondLst>
                              <p:cond delay="12264"/>
                            </p:stCondLst>
                            <p:childTnLst>
                              <p:par>
                                <p:cTn id="79" presetID="22" presetClass="entr" presetSubtype="8" fill="hold" nodeType="afterEffect">
                                  <p:stCondLst>
                                    <p:cond delay="0"/>
                                  </p:stCondLst>
                                  <p:childTnLst>
                                    <p:set>
                                      <p:cBhvr>
                                        <p:cTn id="80" dur="1" fill="hold">
                                          <p:stCondLst>
                                            <p:cond delay="0"/>
                                          </p:stCondLst>
                                        </p:cTn>
                                        <p:tgtEl>
                                          <p:spTgt spid="64"/>
                                        </p:tgtEl>
                                        <p:attrNameLst>
                                          <p:attrName>style.visibility</p:attrName>
                                        </p:attrNameLst>
                                      </p:cBhvr>
                                      <p:to>
                                        <p:strVal val="visible"/>
                                      </p:to>
                                    </p:set>
                                    <p:animEffect transition="in" filter="wipe(left)">
                                      <p:cBhvr>
                                        <p:cTn id="81" dur="750"/>
                                        <p:tgtEl>
                                          <p:spTgt spid="64"/>
                                        </p:tgtEl>
                                      </p:cBhvr>
                                    </p:animEffect>
                                  </p:childTnLst>
                                </p:cTn>
                              </p:par>
                            </p:childTnLst>
                          </p:cTn>
                        </p:par>
                        <p:par>
                          <p:cTn id="82" fill="hold">
                            <p:stCondLst>
                              <p:cond delay="13264"/>
                            </p:stCondLst>
                            <p:childTnLst>
                              <p:par>
                                <p:cTn id="83" presetID="22" presetClass="entr" presetSubtype="8" fill="hold" grpId="0" nodeType="afterEffect">
                                  <p:stCondLst>
                                    <p:cond delay="0"/>
                                  </p:stCondLst>
                                  <p:childTnLst>
                                    <p:set>
                                      <p:cBhvr>
                                        <p:cTn id="84" dur="1" fill="hold">
                                          <p:stCondLst>
                                            <p:cond delay="0"/>
                                          </p:stCondLst>
                                        </p:cTn>
                                        <p:tgtEl>
                                          <p:spTgt spid="67"/>
                                        </p:tgtEl>
                                        <p:attrNameLst>
                                          <p:attrName>style.visibility</p:attrName>
                                        </p:attrNameLst>
                                      </p:cBhvr>
                                      <p:to>
                                        <p:strVal val="visible"/>
                                      </p:to>
                                    </p:set>
                                    <p:animEffect transition="in" filter="wipe(left)">
                                      <p:cBhvr>
                                        <p:cTn id="85" dur="1000"/>
                                        <p:tgtEl>
                                          <p:spTgt spid="67"/>
                                        </p:tgtEl>
                                      </p:cBhvr>
                                    </p:animEffect>
                                  </p:childTnLst>
                                </p:cTn>
                              </p:par>
                            </p:childTnLst>
                          </p:cTn>
                        </p:par>
                        <p:par>
                          <p:cTn id="86" fill="hold">
                            <p:stCondLst>
                              <p:cond delay="14264"/>
                            </p:stCondLst>
                            <p:childTnLst>
                              <p:par>
                                <p:cTn id="87" presetID="42" presetClass="entr" presetSubtype="0" fill="hold" grpId="0" nodeType="afterEffect">
                                  <p:stCondLst>
                                    <p:cond delay="0"/>
                                  </p:stCondLst>
                                  <p:childTnLst>
                                    <p:set>
                                      <p:cBhvr>
                                        <p:cTn id="88" dur="1" fill="hold">
                                          <p:stCondLst>
                                            <p:cond delay="0"/>
                                          </p:stCondLst>
                                        </p:cTn>
                                        <p:tgtEl>
                                          <p:spTgt spid="53"/>
                                        </p:tgtEl>
                                        <p:attrNameLst>
                                          <p:attrName>style.visibility</p:attrName>
                                        </p:attrNameLst>
                                      </p:cBhvr>
                                      <p:to>
                                        <p:strVal val="visible"/>
                                      </p:to>
                                    </p:set>
                                    <p:animEffect transition="in" filter="fade">
                                      <p:cBhvr>
                                        <p:cTn id="89" dur="1000"/>
                                        <p:tgtEl>
                                          <p:spTgt spid="53"/>
                                        </p:tgtEl>
                                      </p:cBhvr>
                                    </p:animEffect>
                                    <p:anim calcmode="lin" valueType="num">
                                      <p:cBhvr>
                                        <p:cTn id="90" dur="1000" fill="hold"/>
                                        <p:tgtEl>
                                          <p:spTgt spid="53"/>
                                        </p:tgtEl>
                                        <p:attrNameLst>
                                          <p:attrName>ppt_x</p:attrName>
                                        </p:attrNameLst>
                                      </p:cBhvr>
                                      <p:tavLst>
                                        <p:tav tm="0">
                                          <p:val>
                                            <p:strVal val="#ppt_x"/>
                                          </p:val>
                                        </p:tav>
                                        <p:tav tm="100000">
                                          <p:val>
                                            <p:strVal val="#ppt_x"/>
                                          </p:val>
                                        </p:tav>
                                      </p:tavLst>
                                    </p:anim>
                                    <p:anim calcmode="lin" valueType="num">
                                      <p:cBhvr>
                                        <p:cTn id="91"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5" grpId="0" bldLvl="0" animBg="1"/>
      <p:bldP spid="59" grpId="0" bldLvl="0" animBg="1"/>
      <p:bldP spid="60" grpId="0" bldLvl="0" animBg="1"/>
      <p:bldP spid="61" grpId="0" bldLvl="0" animBg="1"/>
      <p:bldP spid="65" grpId="0" bldLvl="0" animBg="1"/>
      <p:bldP spid="66" grpId="0" bldLvl="0" animBg="1"/>
      <p:bldP spid="67" grpId="0" bldLvl="0" animBg="1"/>
      <p:bldP spid="26"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矩形 50"/>
          <p:cNvSpPr/>
          <p:nvPr/>
        </p:nvSpPr>
        <p:spPr>
          <a:xfrm>
            <a:off x="3445805" y="1605592"/>
            <a:ext cx="5260045" cy="510540"/>
          </a:xfrm>
          <a:prstGeom prst="rect">
            <a:avLst/>
          </a:prstGeom>
        </p:spPr>
        <p:txBody>
          <a:bodyPr wrap="square">
            <a:spAutoFit/>
          </a:bodyPr>
          <a:lstStyle/>
          <a:p>
            <a:pPr>
              <a:lnSpc>
                <a:spcPct val="130000"/>
              </a:lnSpc>
            </a:pPr>
            <a:r>
              <a:rPr lang="en-US" altLang="zh-CN" sz="1050" b="1" dirty="0">
                <a:solidFill>
                  <a:srgbClr val="D82D19"/>
                </a:solidFill>
                <a:latin typeface="Times New Roman" panose="02020603050405020304" pitchFamily="18" charset="0"/>
                <a:ea typeface="微软雅黑" panose="020B0503020204020204" pitchFamily="34" charset="-122"/>
              </a:rPr>
              <a:t>1984</a:t>
            </a:r>
            <a:r>
              <a:rPr lang="zh-CN" altLang="en-US" sz="1050" b="1" dirty="0">
                <a:solidFill>
                  <a:srgbClr val="D82D19"/>
                </a:solidFill>
                <a:latin typeface="Times New Roman" panose="02020603050405020304" pitchFamily="18" charset="0"/>
                <a:ea typeface="微软雅黑" panose="020B0503020204020204" pitchFamily="34" charset="-122"/>
              </a:rPr>
              <a:t>年</a:t>
            </a:r>
            <a:r>
              <a:rPr lang="en-US" altLang="zh-CN" sz="1050" b="1" dirty="0">
                <a:solidFill>
                  <a:srgbClr val="D82D19"/>
                </a:solidFill>
                <a:latin typeface="Times New Roman" panose="02020603050405020304" pitchFamily="18" charset="0"/>
                <a:ea typeface="微软雅黑" panose="020B0503020204020204" pitchFamily="34" charset="-122"/>
              </a:rPr>
              <a:t>11</a:t>
            </a:r>
            <a:r>
              <a:rPr lang="zh-CN" altLang="en-US" sz="1050" b="1" dirty="0">
                <a:solidFill>
                  <a:srgbClr val="D82D19"/>
                </a:solidFill>
                <a:latin typeface="Times New Roman" panose="02020603050405020304" pitchFamily="18" charset="0"/>
                <a:ea typeface="微软雅黑" panose="020B0503020204020204" pitchFamily="34" charset="-122"/>
              </a:rPr>
              <a:t>月</a:t>
            </a:r>
            <a:r>
              <a:rPr lang="en-US" altLang="zh-CN" sz="1050" b="1" dirty="0">
                <a:solidFill>
                  <a:srgbClr val="D82D19"/>
                </a:solidFill>
                <a:latin typeface="Times New Roman" panose="02020603050405020304" pitchFamily="18" charset="0"/>
                <a:ea typeface="微软雅黑" panose="020B0503020204020204" pitchFamily="34" charset="-122"/>
              </a:rPr>
              <a:t>26</a:t>
            </a:r>
            <a:r>
              <a:rPr lang="zh-CN" altLang="en-US" sz="1050" b="1" dirty="0">
                <a:solidFill>
                  <a:srgbClr val="D82D19"/>
                </a:solidFill>
                <a:latin typeface="Times New Roman" panose="02020603050405020304" pitchFamily="18" charset="0"/>
                <a:ea typeface="微软雅黑" panose="020B0503020204020204" pitchFamily="34" charset="-122"/>
              </a:rPr>
              <a:t>日，国务院批准了全国安全月领导小组</a:t>
            </a:r>
            <a:r>
              <a:rPr lang="en-US" altLang="zh-CN" sz="1050" b="1" dirty="0">
                <a:solidFill>
                  <a:srgbClr val="D82D19"/>
                </a:solidFill>
                <a:latin typeface="Times New Roman" panose="02020603050405020304" pitchFamily="18" charset="0"/>
                <a:ea typeface="微软雅黑" panose="020B0503020204020204" pitchFamily="34" charset="-122"/>
              </a:rPr>
              <a:t>《</a:t>
            </a:r>
            <a:r>
              <a:rPr lang="zh-CN" altLang="en-US" sz="1050" b="1" dirty="0">
                <a:solidFill>
                  <a:srgbClr val="D82D19"/>
                </a:solidFill>
                <a:latin typeface="Times New Roman" panose="02020603050405020304" pitchFamily="18" charset="0"/>
                <a:ea typeface="微软雅黑" panose="020B0503020204020204" pitchFamily="34" charset="-122"/>
              </a:rPr>
              <a:t>关于安全周活动的情况和今后意见的报告</a:t>
            </a:r>
            <a:r>
              <a:rPr lang="en-US" altLang="zh-CN" sz="1050" b="1" dirty="0">
                <a:solidFill>
                  <a:srgbClr val="D82D19"/>
                </a:solidFill>
                <a:latin typeface="Times New Roman" panose="02020603050405020304" pitchFamily="18" charset="0"/>
                <a:ea typeface="微软雅黑" panose="020B0503020204020204" pitchFamily="34" charset="-122"/>
              </a:rPr>
              <a:t>》</a:t>
            </a:r>
            <a:r>
              <a:rPr lang="zh-CN" altLang="en-US" sz="1050" b="1" dirty="0">
                <a:solidFill>
                  <a:srgbClr val="D82D19"/>
                </a:solidFill>
                <a:latin typeface="Times New Roman" panose="02020603050405020304" pitchFamily="18" charset="0"/>
                <a:ea typeface="微软雅黑" panose="020B0503020204020204" pitchFamily="34" charset="-122"/>
              </a:rPr>
              <a:t>，决定成立常设的安全生产委员会，就加强安全生产工作提出了意见。</a:t>
            </a:r>
            <a:endParaRPr lang="en-US" altLang="zh-CN" sz="1050" b="1" dirty="0">
              <a:solidFill>
                <a:srgbClr val="D82D19"/>
              </a:solidFill>
              <a:latin typeface="Times New Roman" panose="02020603050405020304" pitchFamily="18" charset="0"/>
              <a:ea typeface="微软雅黑" panose="020B0503020204020204" pitchFamily="34" charset="-122"/>
            </a:endParaRPr>
          </a:p>
        </p:txBody>
      </p:sp>
      <p:sp>
        <p:nvSpPr>
          <p:cNvPr id="52" name="矩形 51"/>
          <p:cNvSpPr/>
          <p:nvPr/>
        </p:nvSpPr>
        <p:spPr>
          <a:xfrm>
            <a:off x="3445803" y="2548190"/>
            <a:ext cx="5260047" cy="929640"/>
          </a:xfrm>
          <a:prstGeom prst="rect">
            <a:avLst/>
          </a:prstGeom>
        </p:spPr>
        <p:txBody>
          <a:bodyPr wrap="square">
            <a:spAutoFit/>
          </a:bodyPr>
          <a:lstStyle/>
          <a:p>
            <a:pPr>
              <a:lnSpc>
                <a:spcPct val="130000"/>
              </a:lnSpc>
            </a:pPr>
            <a:r>
              <a:rPr lang="en-US" altLang="zh-CN" sz="1050" b="1" dirty="0">
                <a:solidFill>
                  <a:srgbClr val="D82D19"/>
                </a:solidFill>
                <a:latin typeface="Times New Roman" panose="02020603050405020304" pitchFamily="18" charset="0"/>
                <a:ea typeface="微软雅黑" panose="020B0503020204020204" pitchFamily="34" charset="-122"/>
              </a:rPr>
              <a:t>1985</a:t>
            </a:r>
            <a:r>
              <a:rPr lang="zh-CN" altLang="en-US" sz="1050" b="1" dirty="0">
                <a:solidFill>
                  <a:srgbClr val="D82D19"/>
                </a:solidFill>
                <a:latin typeface="Times New Roman" panose="02020603050405020304" pitchFamily="18" charset="0"/>
                <a:ea typeface="微软雅黑" panose="020B0503020204020204" pitchFamily="34" charset="-122"/>
              </a:rPr>
              <a:t>年</a:t>
            </a:r>
            <a:r>
              <a:rPr lang="en-US" altLang="zh-CN" sz="1050" b="1" dirty="0">
                <a:solidFill>
                  <a:srgbClr val="D82D19"/>
                </a:solidFill>
                <a:latin typeface="Times New Roman" panose="02020603050405020304" pitchFamily="18" charset="0"/>
                <a:ea typeface="微软雅黑" panose="020B0503020204020204" pitchFamily="34" charset="-122"/>
              </a:rPr>
              <a:t>4</a:t>
            </a:r>
            <a:r>
              <a:rPr lang="zh-CN" altLang="en-US" sz="1050" b="1" dirty="0">
                <a:solidFill>
                  <a:srgbClr val="D82D19"/>
                </a:solidFill>
                <a:latin typeface="Times New Roman" panose="02020603050405020304" pitchFamily="18" charset="0"/>
                <a:ea typeface="微软雅黑" panose="020B0503020204020204" pitchFamily="34" charset="-122"/>
              </a:rPr>
              <a:t>月</a:t>
            </a:r>
            <a:r>
              <a:rPr lang="en-US" altLang="zh-CN" sz="1050" b="1" dirty="0">
                <a:solidFill>
                  <a:srgbClr val="D82D19"/>
                </a:solidFill>
                <a:latin typeface="Times New Roman" panose="02020603050405020304" pitchFamily="18" charset="0"/>
                <a:ea typeface="微软雅黑" panose="020B0503020204020204" pitchFamily="34" charset="-122"/>
              </a:rPr>
              <a:t>26</a:t>
            </a:r>
            <a:r>
              <a:rPr lang="zh-CN" altLang="en-US" sz="1050" b="1" dirty="0">
                <a:solidFill>
                  <a:srgbClr val="D82D19"/>
                </a:solidFill>
                <a:latin typeface="Times New Roman" panose="02020603050405020304" pitchFamily="18" charset="0"/>
                <a:ea typeface="微软雅黑" panose="020B0503020204020204" pitchFamily="34" charset="-122"/>
              </a:rPr>
              <a:t>日，全国安全生产委员会发出</a:t>
            </a:r>
            <a:r>
              <a:rPr lang="en-US" altLang="zh-CN" sz="1050" b="1" dirty="0">
                <a:solidFill>
                  <a:srgbClr val="D82D19"/>
                </a:solidFill>
                <a:latin typeface="Times New Roman" panose="02020603050405020304" pitchFamily="18" charset="0"/>
                <a:ea typeface="微软雅黑" panose="020B0503020204020204" pitchFamily="34" charset="-122"/>
              </a:rPr>
              <a:t>《</a:t>
            </a:r>
            <a:r>
              <a:rPr lang="zh-CN" altLang="en-US" sz="1050" b="1" dirty="0">
                <a:solidFill>
                  <a:srgbClr val="D82D19"/>
                </a:solidFill>
                <a:latin typeface="Times New Roman" panose="02020603050405020304" pitchFamily="18" charset="0"/>
                <a:ea typeface="微软雅黑" panose="020B0503020204020204" pitchFamily="34" charset="-122"/>
              </a:rPr>
              <a:t>关于开展安全活动的通知</a:t>
            </a:r>
            <a:r>
              <a:rPr lang="en-US" altLang="zh-CN" sz="1050" b="1" dirty="0">
                <a:solidFill>
                  <a:srgbClr val="D82D19"/>
                </a:solidFill>
                <a:latin typeface="Times New Roman" panose="02020603050405020304" pitchFamily="18" charset="0"/>
                <a:ea typeface="微软雅黑" panose="020B0503020204020204" pitchFamily="34" charset="-122"/>
              </a:rPr>
              <a:t>》</a:t>
            </a:r>
          </a:p>
          <a:p>
            <a:pPr>
              <a:lnSpc>
                <a:spcPct val="130000"/>
              </a:lnSpc>
            </a:pPr>
            <a:r>
              <a:rPr lang="zh-CN" altLang="en-US" sz="1050" dirty="0">
                <a:solidFill>
                  <a:schemeClr val="tx1">
                    <a:lumMod val="65000"/>
                    <a:lumOff val="35000"/>
                  </a:schemeClr>
                </a:solidFill>
                <a:latin typeface="Times New Roman" panose="02020603050405020304" pitchFamily="18" charset="0"/>
                <a:ea typeface="微软雅黑" panose="020B0503020204020204" pitchFamily="34" charset="-122"/>
              </a:rPr>
              <a:t>通知指出，今后不再搞“全国安全月”了，但各地区、各部门必须针对实际情况认真组织安全生产活动。　“全国安全月”从</a:t>
            </a:r>
            <a:r>
              <a:rPr lang="en-US" altLang="zh-CN" sz="1050" dirty="0">
                <a:solidFill>
                  <a:schemeClr val="tx1">
                    <a:lumMod val="65000"/>
                    <a:lumOff val="35000"/>
                  </a:schemeClr>
                </a:solidFill>
                <a:latin typeface="Times New Roman" panose="02020603050405020304" pitchFamily="18" charset="0"/>
                <a:ea typeface="微软雅黑" panose="020B0503020204020204" pitchFamily="34" charset="-122"/>
              </a:rPr>
              <a:t>1980</a:t>
            </a:r>
            <a:r>
              <a:rPr lang="zh-CN" altLang="en-US" sz="1050" dirty="0">
                <a:solidFill>
                  <a:schemeClr val="tx1">
                    <a:lumMod val="65000"/>
                    <a:lumOff val="35000"/>
                  </a:schemeClr>
                </a:solidFill>
                <a:latin typeface="Times New Roman" panose="02020603050405020304" pitchFamily="18" charset="0"/>
                <a:ea typeface="微软雅黑" panose="020B0503020204020204" pitchFamily="34" charset="-122"/>
              </a:rPr>
              <a:t>年一直持续到</a:t>
            </a:r>
            <a:r>
              <a:rPr lang="en-US" altLang="zh-CN" sz="1050" dirty="0">
                <a:solidFill>
                  <a:schemeClr val="tx1">
                    <a:lumMod val="65000"/>
                    <a:lumOff val="35000"/>
                  </a:schemeClr>
                </a:solidFill>
                <a:latin typeface="Times New Roman" panose="02020603050405020304" pitchFamily="18" charset="0"/>
                <a:ea typeface="微软雅黑" panose="020B0503020204020204" pitchFamily="34" charset="-122"/>
              </a:rPr>
              <a:t>1984</a:t>
            </a:r>
            <a:r>
              <a:rPr lang="zh-CN" altLang="en-US" sz="1050" dirty="0">
                <a:solidFill>
                  <a:schemeClr val="tx1">
                    <a:lumMod val="65000"/>
                    <a:lumOff val="35000"/>
                  </a:schemeClr>
                </a:solidFill>
                <a:latin typeface="Times New Roman" panose="02020603050405020304" pitchFamily="18" charset="0"/>
                <a:ea typeface="微软雅黑" panose="020B0503020204020204" pitchFamily="34" charset="-122"/>
              </a:rPr>
              <a:t>年。在历经</a:t>
            </a:r>
            <a:r>
              <a:rPr lang="en-US" altLang="zh-CN" sz="1050" dirty="0">
                <a:solidFill>
                  <a:schemeClr val="tx1">
                    <a:lumMod val="65000"/>
                    <a:lumOff val="35000"/>
                  </a:schemeClr>
                </a:solidFill>
                <a:latin typeface="Times New Roman" panose="02020603050405020304" pitchFamily="18" charset="0"/>
                <a:ea typeface="微软雅黑" panose="020B0503020204020204" pitchFamily="34" charset="-122"/>
              </a:rPr>
              <a:t>5</a:t>
            </a:r>
            <a:r>
              <a:rPr lang="zh-CN" altLang="en-US" sz="1050" dirty="0">
                <a:solidFill>
                  <a:schemeClr val="tx1">
                    <a:lumMod val="65000"/>
                    <a:lumOff val="35000"/>
                  </a:schemeClr>
                </a:solidFill>
                <a:latin typeface="Times New Roman" panose="02020603050405020304" pitchFamily="18" charset="0"/>
                <a:ea typeface="微软雅黑" panose="020B0503020204020204" pitchFamily="34" charset="-122"/>
              </a:rPr>
              <a:t>次“全国安全月”活动期间，我国着重加强安全生产的宣传教育工作，使安全意识深入人心。</a:t>
            </a:r>
            <a:endParaRPr lang="en-US" altLang="zh-CN" sz="1050" dirty="0">
              <a:solidFill>
                <a:schemeClr val="tx1">
                  <a:lumMod val="65000"/>
                  <a:lumOff val="35000"/>
                </a:schemeClr>
              </a:solidFill>
              <a:latin typeface="Times New Roman" panose="02020603050405020304" pitchFamily="18" charset="0"/>
              <a:ea typeface="微软雅黑" panose="020B0503020204020204" pitchFamily="34" charset="-122"/>
            </a:endParaRPr>
          </a:p>
        </p:txBody>
      </p:sp>
      <p:sp>
        <p:nvSpPr>
          <p:cNvPr id="53" name="矩形 52"/>
          <p:cNvSpPr/>
          <p:nvPr/>
        </p:nvSpPr>
        <p:spPr>
          <a:xfrm>
            <a:off x="3445803" y="3909392"/>
            <a:ext cx="5260047" cy="1139825"/>
          </a:xfrm>
          <a:prstGeom prst="rect">
            <a:avLst/>
          </a:prstGeom>
        </p:spPr>
        <p:txBody>
          <a:bodyPr wrap="square">
            <a:spAutoFit/>
          </a:bodyPr>
          <a:lstStyle/>
          <a:p>
            <a:pPr>
              <a:lnSpc>
                <a:spcPct val="130000"/>
              </a:lnSpc>
            </a:pPr>
            <a:r>
              <a:rPr lang="zh-CN" altLang="en-US" sz="1050" b="1" dirty="0">
                <a:solidFill>
                  <a:srgbClr val="D82D19"/>
                </a:solidFill>
                <a:latin typeface="Times New Roman" panose="02020603050405020304" pitchFamily="18" charset="0"/>
                <a:ea typeface="微软雅黑" panose="020B0503020204020204" pitchFamily="34" charset="-122"/>
              </a:rPr>
              <a:t>从</a:t>
            </a:r>
            <a:r>
              <a:rPr lang="en-US" altLang="zh-CN" sz="1050" b="1" dirty="0">
                <a:solidFill>
                  <a:srgbClr val="D82D19"/>
                </a:solidFill>
                <a:latin typeface="Times New Roman" panose="02020603050405020304" pitchFamily="18" charset="0"/>
                <a:ea typeface="微软雅黑" panose="020B0503020204020204" pitchFamily="34" charset="-122"/>
              </a:rPr>
              <a:t>2002</a:t>
            </a:r>
            <a:r>
              <a:rPr lang="zh-CN" altLang="en-US" sz="1050" b="1" dirty="0">
                <a:solidFill>
                  <a:srgbClr val="D82D19"/>
                </a:solidFill>
                <a:latin typeface="Times New Roman" panose="02020603050405020304" pitchFamily="18" charset="0"/>
                <a:ea typeface="微软雅黑" panose="020B0503020204020204" pitchFamily="34" charset="-122"/>
              </a:rPr>
              <a:t>年开始，我国将安全生产周改为安全生产月</a:t>
            </a:r>
            <a:endParaRPr lang="en-US" altLang="zh-CN" sz="1500" b="1" dirty="0">
              <a:solidFill>
                <a:srgbClr val="D82D19"/>
              </a:solidFill>
              <a:latin typeface="Times New Roman" panose="02020603050405020304" pitchFamily="18" charset="0"/>
              <a:ea typeface="微软雅黑" panose="020B0503020204020204" pitchFamily="34" charset="-122"/>
            </a:endParaRPr>
          </a:p>
          <a:p>
            <a:pPr>
              <a:lnSpc>
                <a:spcPct val="130000"/>
              </a:lnSpc>
            </a:pPr>
            <a:r>
              <a:rPr lang="en-US" altLang="zh-CN" sz="1050" dirty="0">
                <a:solidFill>
                  <a:schemeClr val="tx1">
                    <a:lumMod val="65000"/>
                    <a:lumOff val="35000"/>
                  </a:schemeClr>
                </a:solidFill>
                <a:latin typeface="Times New Roman" panose="02020603050405020304" pitchFamily="18" charset="0"/>
                <a:ea typeface="微软雅黑" panose="020B0503020204020204" pitchFamily="34" charset="-122"/>
              </a:rPr>
              <a:t>2002</a:t>
            </a:r>
            <a:r>
              <a:rPr lang="zh-CN" altLang="en-US" sz="1050" dirty="0">
                <a:solidFill>
                  <a:schemeClr val="tx1">
                    <a:lumMod val="65000"/>
                    <a:lumOff val="35000"/>
                  </a:schemeClr>
                </a:solidFill>
                <a:latin typeface="Times New Roman" panose="02020603050405020304" pitchFamily="18" charset="0"/>
                <a:ea typeface="微软雅黑" panose="020B0503020204020204" pitchFamily="34" charset="-122"/>
              </a:rPr>
              <a:t>年，中共中央宣传部、国家安全生产监督管理局等部委结合当前安全生产工作的形势，在总结经验的基础上，确定</a:t>
            </a:r>
            <a:r>
              <a:rPr lang="en-US" altLang="zh-CN" sz="1050" dirty="0">
                <a:solidFill>
                  <a:schemeClr val="tx1">
                    <a:lumMod val="65000"/>
                    <a:lumOff val="35000"/>
                  </a:schemeClr>
                </a:solidFill>
                <a:latin typeface="Times New Roman" panose="02020603050405020304" pitchFamily="18" charset="0"/>
                <a:ea typeface="微软雅黑" panose="020B0503020204020204" pitchFamily="34" charset="-122"/>
              </a:rPr>
              <a:t>2002</a:t>
            </a:r>
            <a:r>
              <a:rPr lang="zh-CN" altLang="en-US" sz="1050" dirty="0">
                <a:solidFill>
                  <a:schemeClr val="tx1">
                    <a:lumMod val="65000"/>
                    <a:lumOff val="35000"/>
                  </a:schemeClr>
                </a:solidFill>
                <a:latin typeface="Times New Roman" panose="02020603050405020304" pitchFamily="18" charset="0"/>
                <a:ea typeface="微软雅黑" panose="020B0503020204020204" pitchFamily="34" charset="-122"/>
              </a:rPr>
              <a:t>年</a:t>
            </a:r>
            <a:r>
              <a:rPr lang="en-US" altLang="zh-CN" sz="1050" dirty="0">
                <a:solidFill>
                  <a:schemeClr val="tx1">
                    <a:lumMod val="65000"/>
                    <a:lumOff val="35000"/>
                  </a:schemeClr>
                </a:solidFill>
                <a:latin typeface="Times New Roman" panose="02020603050405020304" pitchFamily="18" charset="0"/>
                <a:ea typeface="微软雅黑" panose="020B0503020204020204" pitchFamily="34" charset="-122"/>
              </a:rPr>
              <a:t>6</a:t>
            </a:r>
            <a:r>
              <a:rPr lang="zh-CN" altLang="en-US" sz="1050" dirty="0">
                <a:solidFill>
                  <a:schemeClr val="tx1">
                    <a:lumMod val="65000"/>
                    <a:lumOff val="35000"/>
                  </a:schemeClr>
                </a:solidFill>
                <a:latin typeface="Times New Roman" panose="02020603050405020304" pitchFamily="18" charset="0"/>
                <a:ea typeface="微软雅黑" panose="020B0503020204020204" pitchFamily="34" charset="-122"/>
              </a:rPr>
              <a:t>月份开展首次安全生产月活动，将安全生产周活动的形式和内容进行了延伸。这是党中央、国务院为宣传安全生产一系列方针政策和普及安全生产法律法规知识、增强全民安全意识的一项重要举措。</a:t>
            </a:r>
          </a:p>
        </p:txBody>
      </p:sp>
      <p:cxnSp>
        <p:nvCxnSpPr>
          <p:cNvPr id="58" name="直接连接符 57"/>
          <p:cNvCxnSpPr/>
          <p:nvPr/>
        </p:nvCxnSpPr>
        <p:spPr>
          <a:xfrm flipH="1">
            <a:off x="2943225" y="951706"/>
            <a:ext cx="10724" cy="2858294"/>
          </a:xfrm>
          <a:prstGeom prst="line">
            <a:avLst/>
          </a:prstGeom>
          <a:ln>
            <a:solidFill>
              <a:srgbClr val="FF9500"/>
            </a:solidFill>
          </a:ln>
        </p:spPr>
        <p:style>
          <a:lnRef idx="1">
            <a:schemeClr val="accent1"/>
          </a:lnRef>
          <a:fillRef idx="0">
            <a:schemeClr val="accent1"/>
          </a:fillRef>
          <a:effectRef idx="0">
            <a:schemeClr val="accent1"/>
          </a:effectRef>
          <a:fontRef idx="minor">
            <a:schemeClr val="tx1"/>
          </a:fontRef>
        </p:style>
      </p:cxnSp>
      <p:sp>
        <p:nvSpPr>
          <p:cNvPr id="59" name="椭圆 58"/>
          <p:cNvSpPr/>
          <p:nvPr/>
        </p:nvSpPr>
        <p:spPr>
          <a:xfrm>
            <a:off x="2742181" y="1160495"/>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4</a:t>
            </a:r>
            <a:endParaRPr lang="zh-CN" altLang="en-US" sz="1600" b="1" dirty="0">
              <a:solidFill>
                <a:srgbClr val="FFFF00"/>
              </a:solidFill>
            </a:endParaRPr>
          </a:p>
        </p:txBody>
      </p:sp>
      <p:sp>
        <p:nvSpPr>
          <p:cNvPr id="60" name="椭圆 59"/>
          <p:cNvSpPr/>
          <p:nvPr/>
        </p:nvSpPr>
        <p:spPr>
          <a:xfrm>
            <a:off x="2742181" y="2133865"/>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5</a:t>
            </a:r>
            <a:endParaRPr lang="zh-CN" altLang="en-US" sz="1600" b="1" dirty="0">
              <a:solidFill>
                <a:srgbClr val="FFFF00"/>
              </a:solidFill>
            </a:endParaRPr>
          </a:p>
        </p:txBody>
      </p:sp>
      <p:sp>
        <p:nvSpPr>
          <p:cNvPr id="61" name="椭圆 60"/>
          <p:cNvSpPr/>
          <p:nvPr/>
        </p:nvSpPr>
        <p:spPr>
          <a:xfrm>
            <a:off x="2742181" y="3527702"/>
            <a:ext cx="420624" cy="420624"/>
          </a:xfrm>
          <a:prstGeom prst="ellipse">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a:solidFill>
                  <a:srgbClr val="FFFF00"/>
                </a:solidFill>
              </a:rPr>
              <a:t>6</a:t>
            </a:r>
            <a:endParaRPr lang="zh-CN" altLang="en-US" sz="1600" b="1" dirty="0">
              <a:solidFill>
                <a:srgbClr val="FFFF00"/>
              </a:solidFill>
            </a:endParaRPr>
          </a:p>
        </p:txBody>
      </p:sp>
      <p:cxnSp>
        <p:nvCxnSpPr>
          <p:cNvPr id="62" name="直接箭头连接符 61"/>
          <p:cNvCxnSpPr>
            <a:stCxn id="59" idx="6"/>
          </p:cNvCxnSpPr>
          <p:nvPr/>
        </p:nvCxnSpPr>
        <p:spPr>
          <a:xfrm>
            <a:off x="3162805" y="1370807"/>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p:cNvCxnSpPr/>
          <p:nvPr/>
        </p:nvCxnSpPr>
        <p:spPr>
          <a:xfrm>
            <a:off x="3162805" y="2344177"/>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接箭头连接符 63"/>
          <p:cNvCxnSpPr/>
          <p:nvPr/>
        </p:nvCxnSpPr>
        <p:spPr>
          <a:xfrm>
            <a:off x="3162805" y="3745166"/>
            <a:ext cx="342900" cy="0"/>
          </a:xfrm>
          <a:prstGeom prst="straightConnector1">
            <a:avLst/>
          </a:prstGeom>
          <a:ln>
            <a:solidFill>
              <a:srgbClr val="FF9500"/>
            </a:solidFill>
            <a:tailEnd type="triangle"/>
          </a:ln>
        </p:spPr>
        <p:style>
          <a:lnRef idx="1">
            <a:schemeClr val="accent1"/>
          </a:lnRef>
          <a:fillRef idx="0">
            <a:schemeClr val="accent1"/>
          </a:fillRef>
          <a:effectRef idx="0">
            <a:schemeClr val="accent1"/>
          </a:effectRef>
          <a:fontRef idx="minor">
            <a:schemeClr val="tx1"/>
          </a:fontRef>
        </p:style>
      </p:cxnSp>
      <p:sp>
        <p:nvSpPr>
          <p:cNvPr id="65" name="矩形 64"/>
          <p:cNvSpPr/>
          <p:nvPr/>
        </p:nvSpPr>
        <p:spPr>
          <a:xfrm>
            <a:off x="3517408" y="1160496"/>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100" b="1" spc="75" dirty="0">
                <a:solidFill>
                  <a:srgbClr val="FFFF00"/>
                </a:solidFill>
                <a:latin typeface="Times New Roman" panose="02020603050405020304" pitchFamily="18" charset="0"/>
                <a:ea typeface="微软雅黑" panose="020B0503020204020204" pitchFamily="34" charset="-122"/>
              </a:rPr>
              <a:t>1984</a:t>
            </a:r>
            <a:r>
              <a:rPr lang="zh-CN" altLang="en-US" sz="2100" b="1" spc="75" dirty="0">
                <a:solidFill>
                  <a:srgbClr val="FFFF00"/>
                </a:solidFill>
                <a:latin typeface="Times New Roman" panose="02020603050405020304" pitchFamily="18" charset="0"/>
                <a:ea typeface="微软雅黑" panose="020B0503020204020204" pitchFamily="34" charset="-122"/>
              </a:rPr>
              <a:t>年</a:t>
            </a:r>
            <a:r>
              <a:rPr lang="en-US" altLang="zh-CN" sz="2100" b="1" spc="75" dirty="0">
                <a:solidFill>
                  <a:srgbClr val="FFFF00"/>
                </a:solidFill>
                <a:latin typeface="Times New Roman" panose="02020603050405020304" pitchFamily="18" charset="0"/>
                <a:ea typeface="微软雅黑" panose="020B0503020204020204" pitchFamily="34" charset="-122"/>
              </a:rPr>
              <a:t>11</a:t>
            </a:r>
            <a:r>
              <a:rPr lang="zh-CN" altLang="en-US" sz="2100" b="1" spc="75" dirty="0">
                <a:solidFill>
                  <a:srgbClr val="FFFF00"/>
                </a:solidFill>
                <a:latin typeface="Times New Roman" panose="02020603050405020304" pitchFamily="18" charset="0"/>
                <a:ea typeface="微软雅黑" panose="020B0503020204020204" pitchFamily="34" charset="-122"/>
              </a:rPr>
              <a:t>月</a:t>
            </a:r>
            <a:r>
              <a:rPr lang="en-US" altLang="zh-CN" sz="2100" b="1" spc="75" dirty="0">
                <a:solidFill>
                  <a:srgbClr val="FFFF00"/>
                </a:solidFill>
                <a:latin typeface="Times New Roman" panose="02020603050405020304" pitchFamily="18" charset="0"/>
                <a:ea typeface="微软雅黑" panose="020B0503020204020204" pitchFamily="34" charset="-122"/>
              </a:rPr>
              <a:t>26</a:t>
            </a:r>
            <a:r>
              <a:rPr lang="zh-CN" altLang="en-US" sz="2100" b="1" spc="75" dirty="0">
                <a:solidFill>
                  <a:srgbClr val="FFFF00"/>
                </a:solidFill>
                <a:latin typeface="Times New Roman" panose="02020603050405020304" pitchFamily="18" charset="0"/>
                <a:ea typeface="微软雅黑" panose="020B0503020204020204" pitchFamily="34" charset="-122"/>
              </a:rPr>
              <a:t>日</a:t>
            </a:r>
          </a:p>
        </p:txBody>
      </p:sp>
      <p:sp>
        <p:nvSpPr>
          <p:cNvPr id="66" name="矩形 65"/>
          <p:cNvSpPr/>
          <p:nvPr/>
        </p:nvSpPr>
        <p:spPr>
          <a:xfrm>
            <a:off x="3517408" y="2133867"/>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800" b="1" spc="75" dirty="0">
                <a:solidFill>
                  <a:srgbClr val="FFFF00"/>
                </a:solidFill>
                <a:latin typeface="Times New Roman" panose="02020603050405020304" pitchFamily="18" charset="0"/>
                <a:ea typeface="微软雅黑" panose="020B0503020204020204" pitchFamily="34" charset="-122"/>
              </a:rPr>
              <a:t>1985</a:t>
            </a:r>
            <a:r>
              <a:rPr lang="zh-CN" altLang="en-US" sz="1800" b="1" spc="75" dirty="0">
                <a:solidFill>
                  <a:srgbClr val="FFFF00"/>
                </a:solidFill>
                <a:latin typeface="Times New Roman" panose="02020603050405020304" pitchFamily="18" charset="0"/>
                <a:ea typeface="微软雅黑" panose="020B0503020204020204" pitchFamily="34" charset="-122"/>
              </a:rPr>
              <a:t>年</a:t>
            </a:r>
            <a:r>
              <a:rPr lang="en-US" altLang="zh-CN" sz="1800" b="1" spc="75" dirty="0">
                <a:solidFill>
                  <a:srgbClr val="FFFF00"/>
                </a:solidFill>
                <a:latin typeface="Times New Roman" panose="02020603050405020304" pitchFamily="18" charset="0"/>
                <a:ea typeface="微软雅黑" panose="020B0503020204020204" pitchFamily="34" charset="-122"/>
              </a:rPr>
              <a:t>4</a:t>
            </a:r>
            <a:r>
              <a:rPr lang="zh-CN" altLang="en-US" sz="1800" b="1" spc="75" dirty="0">
                <a:solidFill>
                  <a:srgbClr val="FFFF00"/>
                </a:solidFill>
                <a:latin typeface="Times New Roman" panose="02020603050405020304" pitchFamily="18" charset="0"/>
                <a:ea typeface="微软雅黑" panose="020B0503020204020204" pitchFamily="34" charset="-122"/>
              </a:rPr>
              <a:t>月</a:t>
            </a:r>
            <a:r>
              <a:rPr lang="en-US" altLang="zh-CN" sz="1800" b="1" spc="75" dirty="0">
                <a:solidFill>
                  <a:srgbClr val="FFFF00"/>
                </a:solidFill>
                <a:latin typeface="Times New Roman" panose="02020603050405020304" pitchFamily="18" charset="0"/>
                <a:ea typeface="微软雅黑" panose="020B0503020204020204" pitchFamily="34" charset="-122"/>
              </a:rPr>
              <a:t>26</a:t>
            </a:r>
            <a:r>
              <a:rPr lang="zh-CN" altLang="en-US" sz="1800" b="1" spc="75" dirty="0">
                <a:solidFill>
                  <a:srgbClr val="FFFF00"/>
                </a:solidFill>
                <a:latin typeface="Times New Roman" panose="02020603050405020304" pitchFamily="18" charset="0"/>
                <a:ea typeface="微软雅黑" panose="020B0503020204020204" pitchFamily="34" charset="-122"/>
              </a:rPr>
              <a:t>日</a:t>
            </a:r>
          </a:p>
        </p:txBody>
      </p:sp>
      <p:sp>
        <p:nvSpPr>
          <p:cNvPr id="67" name="矩形 66"/>
          <p:cNvSpPr/>
          <p:nvPr/>
        </p:nvSpPr>
        <p:spPr>
          <a:xfrm>
            <a:off x="3517408" y="3489605"/>
            <a:ext cx="3657611" cy="420622"/>
          </a:xfrm>
          <a:prstGeom prst="rect">
            <a:avLst/>
          </a:prstGeom>
          <a:solidFill>
            <a:schemeClr val="accent1"/>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spc="75" dirty="0">
                <a:solidFill>
                  <a:srgbClr val="FFFF00"/>
                </a:solidFill>
                <a:latin typeface="Times New Roman" panose="02020603050405020304" pitchFamily="18" charset="0"/>
                <a:ea typeface="微软雅黑" panose="020B0503020204020204" pitchFamily="34" charset="-122"/>
              </a:rPr>
              <a:t>2002</a:t>
            </a:r>
            <a:r>
              <a:rPr lang="zh-CN" altLang="en-US" sz="2400" b="1" spc="75" dirty="0">
                <a:solidFill>
                  <a:srgbClr val="FFFF00"/>
                </a:solidFill>
                <a:latin typeface="Times New Roman" panose="02020603050405020304" pitchFamily="18" charset="0"/>
                <a:ea typeface="微软雅黑" panose="020B0503020204020204" pitchFamily="34" charset="-122"/>
              </a:rPr>
              <a:t>年</a:t>
            </a:r>
            <a:endParaRPr lang="en-US" altLang="zh-CN" sz="2400" b="1" spc="75" dirty="0">
              <a:solidFill>
                <a:srgbClr val="FFFF00"/>
              </a:solidFill>
              <a:latin typeface="Times New Roman" panose="02020603050405020304" pitchFamily="18" charset="0"/>
              <a:ea typeface="微软雅黑" panose="020B0503020204020204" pitchFamily="34" charset="-122"/>
            </a:endParaRPr>
          </a:p>
        </p:txBody>
      </p:sp>
      <p:sp>
        <p:nvSpPr>
          <p:cNvPr id="19" name="矩形: 圆角 4"/>
          <p:cNvSpPr/>
          <p:nvPr/>
        </p:nvSpPr>
        <p:spPr>
          <a:xfrm>
            <a:off x="577766" y="2020569"/>
            <a:ext cx="1731813" cy="1696022"/>
          </a:xfrm>
          <a:prstGeom prst="roundRect">
            <a:avLst/>
          </a:prstGeom>
          <a:solidFill>
            <a:schemeClr val="accent1"/>
          </a:solidFill>
          <a:ln w="127000">
            <a:solidFill>
              <a:schemeClr val="accent1">
                <a:lumMod val="7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760"/>
          </a:p>
        </p:txBody>
      </p:sp>
      <p:sp>
        <p:nvSpPr>
          <p:cNvPr id="20" name="矩形 19"/>
          <p:cNvSpPr/>
          <p:nvPr/>
        </p:nvSpPr>
        <p:spPr>
          <a:xfrm>
            <a:off x="594152" y="2402298"/>
            <a:ext cx="1670180" cy="930910"/>
          </a:xfrm>
          <a:prstGeom prst="rect">
            <a:avLst/>
          </a:prstGeom>
        </p:spPr>
        <p:txBody>
          <a:bodyPr wrap="square">
            <a:spAutoFit/>
          </a:bodyPr>
          <a:lstStyle/>
          <a:p>
            <a:pPr algn="ctr">
              <a:lnSpc>
                <a:spcPct val="130000"/>
              </a:lnSpc>
            </a:pPr>
            <a:r>
              <a:rPr lang="zh-CN" altLang="en-US" sz="2100" b="1" dirty="0">
                <a:solidFill>
                  <a:srgbClr val="FFFF00"/>
                </a:solidFill>
                <a:latin typeface="Times New Roman" panose="02020603050405020304" pitchFamily="18" charset="0"/>
                <a:ea typeface="微软雅黑" panose="020B0503020204020204" pitchFamily="34" charset="-122"/>
              </a:rPr>
              <a:t>安全生产月的</a:t>
            </a:r>
            <a:r>
              <a:rPr lang="zh-CN" altLang="en-US" sz="2100" b="1" spc="150" dirty="0">
                <a:solidFill>
                  <a:srgbClr val="FFFF00"/>
                </a:solidFill>
                <a:latin typeface="Times New Roman" panose="02020603050405020304" pitchFamily="18" charset="0"/>
                <a:ea typeface="微软雅黑" panose="020B0503020204020204" pitchFamily="34" charset="-122"/>
              </a:rPr>
              <a:t>发展历史</a:t>
            </a:r>
            <a:endParaRPr lang="zh-CN" altLang="zh-CN" sz="2100" b="1" spc="150" dirty="0">
              <a:solidFill>
                <a:srgbClr val="FFFF00"/>
              </a:solidFill>
              <a:latin typeface="Times New Roman" panose="02020603050405020304" pitchFamily="18" charset="0"/>
              <a:ea typeface="微软雅黑" panose="020B0503020204020204" pitchFamily="34" charset="-122"/>
            </a:endParaRPr>
          </a:p>
        </p:txBody>
      </p:sp>
      <p:sp>
        <p:nvSpPr>
          <p:cNvPr id="18" name="文本框 17"/>
          <p:cNvSpPr txBox="1"/>
          <p:nvPr/>
        </p:nvSpPr>
        <p:spPr>
          <a:xfrm>
            <a:off x="931835" y="150229"/>
            <a:ext cx="3314700" cy="565150"/>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eaLnBrk="0" fontAlgn="base" hangingPunct="0">
              <a:lnSpc>
                <a:spcPct val="110000"/>
              </a:lnSpc>
              <a:spcBef>
                <a:spcPct val="0"/>
              </a:spcBef>
              <a:spcAft>
                <a:spcPct val="0"/>
              </a:spcAft>
            </a:pP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安全生产月的由来</a:t>
            </a:r>
          </a:p>
        </p:txBody>
      </p:sp>
    </p:spTree>
  </p:cSld>
  <p:clrMapOvr>
    <a:masterClrMapping/>
  </p:clrMapOvr>
  <p:transition spd="slow" advTm="0">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1000"/>
                                        <p:tgtEl>
                                          <p:spTgt spid="19"/>
                                        </p:tgtEl>
                                      </p:cBhvr>
                                    </p:animEffect>
                                    <p:anim calcmode="lin" valueType="num">
                                      <p:cBhvr>
                                        <p:cTn id="12" dur="1000" fill="hold"/>
                                        <p:tgtEl>
                                          <p:spTgt spid="19"/>
                                        </p:tgtEl>
                                        <p:attrNameLst>
                                          <p:attrName>ppt_x</p:attrName>
                                        </p:attrNameLst>
                                      </p:cBhvr>
                                      <p:tavLst>
                                        <p:tav tm="0">
                                          <p:val>
                                            <p:strVal val="#ppt_x"/>
                                          </p:val>
                                        </p:tav>
                                        <p:tav tm="100000">
                                          <p:val>
                                            <p:strVal val="#ppt_x"/>
                                          </p:val>
                                        </p:tav>
                                      </p:tavLst>
                                    </p:anim>
                                    <p:anim calcmode="lin" valueType="num">
                                      <p:cBhvr>
                                        <p:cTn id="13" dur="900" fill="hold"/>
                                        <p:tgtEl>
                                          <p:spTgt spid="19"/>
                                        </p:tgtEl>
                                        <p:attrNameLst>
                                          <p:attrName>ppt_y</p:attrName>
                                        </p:attrNameLst>
                                      </p:cBhvr>
                                      <p:tavLst>
                                        <p:tav tm="0">
                                          <p:val>
                                            <p:strVal val="#ppt_y+1"/>
                                          </p:val>
                                        </p:tav>
                                        <p:tav tm="100000">
                                          <p:val>
                                            <p:strVal val="#ppt_y-.03"/>
                                          </p:val>
                                        </p:tav>
                                      </p:tavLst>
                                    </p:anim>
                                    <p:anim calcmode="lin" valueType="num">
                                      <p:cBhvr>
                                        <p:cTn id="14" dur="1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p:cTn id="18" dur="500" fill="hold"/>
                                        <p:tgtEl>
                                          <p:spTgt spid="20"/>
                                        </p:tgtEl>
                                        <p:attrNameLst>
                                          <p:attrName>ppt_w</p:attrName>
                                        </p:attrNameLst>
                                      </p:cBhvr>
                                      <p:tavLst>
                                        <p:tav tm="0">
                                          <p:val>
                                            <p:fltVal val="0"/>
                                          </p:val>
                                        </p:tav>
                                        <p:tav tm="100000">
                                          <p:val>
                                            <p:strVal val="#ppt_w"/>
                                          </p:val>
                                        </p:tav>
                                      </p:tavLst>
                                    </p:anim>
                                    <p:anim calcmode="lin" valueType="num">
                                      <p:cBhvr>
                                        <p:cTn id="19" dur="500" fill="hold"/>
                                        <p:tgtEl>
                                          <p:spTgt spid="20"/>
                                        </p:tgtEl>
                                        <p:attrNameLst>
                                          <p:attrName>ppt_h</p:attrName>
                                        </p:attrNameLst>
                                      </p:cBhvr>
                                      <p:tavLst>
                                        <p:tav tm="0">
                                          <p:val>
                                            <p:fltVal val="0"/>
                                          </p:val>
                                        </p:tav>
                                        <p:tav tm="100000">
                                          <p:val>
                                            <p:strVal val="#ppt_h"/>
                                          </p:val>
                                        </p:tav>
                                      </p:tavLst>
                                    </p:anim>
                                    <p:animEffect transition="in" filter="fade">
                                      <p:cBhvr>
                                        <p:cTn id="20" dur="500"/>
                                        <p:tgtEl>
                                          <p:spTgt spid="20"/>
                                        </p:tgtEl>
                                      </p:cBhvr>
                                    </p:animEffect>
                                  </p:childTnLst>
                                </p:cTn>
                              </p:par>
                            </p:childTnLst>
                          </p:cTn>
                        </p:par>
                        <p:par>
                          <p:cTn id="21" fill="hold">
                            <p:stCondLst>
                              <p:cond delay="2000"/>
                            </p:stCondLst>
                            <p:childTnLst>
                              <p:par>
                                <p:cTn id="22" presetID="22" presetClass="entr" presetSubtype="1" fill="hold" nodeType="afterEffect">
                                  <p:stCondLst>
                                    <p:cond delay="0"/>
                                  </p:stCondLst>
                                  <p:childTnLst>
                                    <p:set>
                                      <p:cBhvr>
                                        <p:cTn id="23" dur="1" fill="hold">
                                          <p:stCondLst>
                                            <p:cond delay="0"/>
                                          </p:stCondLst>
                                        </p:cTn>
                                        <p:tgtEl>
                                          <p:spTgt spid="58"/>
                                        </p:tgtEl>
                                        <p:attrNameLst>
                                          <p:attrName>style.visibility</p:attrName>
                                        </p:attrNameLst>
                                      </p:cBhvr>
                                      <p:to>
                                        <p:strVal val="visible"/>
                                      </p:to>
                                    </p:set>
                                    <p:animEffect transition="in" filter="wipe(up)">
                                      <p:cBhvr>
                                        <p:cTn id="24" dur="1000"/>
                                        <p:tgtEl>
                                          <p:spTgt spid="58"/>
                                        </p:tgtEl>
                                      </p:cBhvr>
                                    </p:animEffect>
                                  </p:childTnLst>
                                </p:cTn>
                              </p:par>
                            </p:childTnLst>
                          </p:cTn>
                        </p:par>
                        <p:par>
                          <p:cTn id="25" fill="hold">
                            <p:stCondLst>
                              <p:cond delay="3000"/>
                            </p:stCondLst>
                            <p:childTnLst>
                              <p:par>
                                <p:cTn id="26" presetID="49" presetClass="entr" presetSubtype="0" decel="100000" fill="hold" grpId="0" nodeType="afterEffect">
                                  <p:stCondLst>
                                    <p:cond delay="0"/>
                                  </p:stCondLst>
                                  <p:childTnLst>
                                    <p:set>
                                      <p:cBhvr>
                                        <p:cTn id="27" dur="1" fill="hold">
                                          <p:stCondLst>
                                            <p:cond delay="0"/>
                                          </p:stCondLst>
                                        </p:cTn>
                                        <p:tgtEl>
                                          <p:spTgt spid="59"/>
                                        </p:tgtEl>
                                        <p:attrNameLst>
                                          <p:attrName>style.visibility</p:attrName>
                                        </p:attrNameLst>
                                      </p:cBhvr>
                                      <p:to>
                                        <p:strVal val="visible"/>
                                      </p:to>
                                    </p:set>
                                    <p:anim calcmode="lin" valueType="num">
                                      <p:cBhvr>
                                        <p:cTn id="28" dur="1000" fill="hold"/>
                                        <p:tgtEl>
                                          <p:spTgt spid="59"/>
                                        </p:tgtEl>
                                        <p:attrNameLst>
                                          <p:attrName>ppt_w</p:attrName>
                                        </p:attrNameLst>
                                      </p:cBhvr>
                                      <p:tavLst>
                                        <p:tav tm="0">
                                          <p:val>
                                            <p:fltVal val="0"/>
                                          </p:val>
                                        </p:tav>
                                        <p:tav tm="100000">
                                          <p:val>
                                            <p:strVal val="#ppt_w"/>
                                          </p:val>
                                        </p:tav>
                                      </p:tavLst>
                                    </p:anim>
                                    <p:anim calcmode="lin" valueType="num">
                                      <p:cBhvr>
                                        <p:cTn id="29" dur="1000" fill="hold"/>
                                        <p:tgtEl>
                                          <p:spTgt spid="59"/>
                                        </p:tgtEl>
                                        <p:attrNameLst>
                                          <p:attrName>ppt_h</p:attrName>
                                        </p:attrNameLst>
                                      </p:cBhvr>
                                      <p:tavLst>
                                        <p:tav tm="0">
                                          <p:val>
                                            <p:fltVal val="0"/>
                                          </p:val>
                                        </p:tav>
                                        <p:tav tm="100000">
                                          <p:val>
                                            <p:strVal val="#ppt_h"/>
                                          </p:val>
                                        </p:tav>
                                      </p:tavLst>
                                    </p:anim>
                                    <p:anim calcmode="lin" valueType="num">
                                      <p:cBhvr>
                                        <p:cTn id="30" dur="1000" fill="hold"/>
                                        <p:tgtEl>
                                          <p:spTgt spid="59"/>
                                        </p:tgtEl>
                                        <p:attrNameLst>
                                          <p:attrName>style.rotation</p:attrName>
                                        </p:attrNameLst>
                                      </p:cBhvr>
                                      <p:tavLst>
                                        <p:tav tm="0">
                                          <p:val>
                                            <p:fltVal val="360"/>
                                          </p:val>
                                        </p:tav>
                                        <p:tav tm="100000">
                                          <p:val>
                                            <p:fltVal val="0"/>
                                          </p:val>
                                        </p:tav>
                                      </p:tavLst>
                                    </p:anim>
                                    <p:animEffect transition="in" filter="fade">
                                      <p:cBhvr>
                                        <p:cTn id="31" dur="1000"/>
                                        <p:tgtEl>
                                          <p:spTgt spid="59"/>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62"/>
                                        </p:tgtEl>
                                        <p:attrNameLst>
                                          <p:attrName>style.visibility</p:attrName>
                                        </p:attrNameLst>
                                      </p:cBhvr>
                                      <p:to>
                                        <p:strVal val="visible"/>
                                      </p:to>
                                    </p:set>
                                    <p:animEffect transition="in" filter="wipe(left)">
                                      <p:cBhvr>
                                        <p:cTn id="35" dur="750"/>
                                        <p:tgtEl>
                                          <p:spTgt spid="62"/>
                                        </p:tgtEl>
                                      </p:cBhvr>
                                    </p:animEffect>
                                  </p:childTnLst>
                                </p:cTn>
                              </p:par>
                            </p:childTnLst>
                          </p:cTn>
                        </p:par>
                        <p:par>
                          <p:cTn id="36" fill="hold">
                            <p:stCondLst>
                              <p:cond delay="5000"/>
                            </p:stCondLst>
                            <p:childTnLst>
                              <p:par>
                                <p:cTn id="37" presetID="22" presetClass="entr" presetSubtype="8" fill="hold" grpId="0" nodeType="afterEffect">
                                  <p:stCondLst>
                                    <p:cond delay="0"/>
                                  </p:stCondLst>
                                  <p:childTnLst>
                                    <p:set>
                                      <p:cBhvr>
                                        <p:cTn id="38" dur="1" fill="hold">
                                          <p:stCondLst>
                                            <p:cond delay="0"/>
                                          </p:stCondLst>
                                        </p:cTn>
                                        <p:tgtEl>
                                          <p:spTgt spid="65"/>
                                        </p:tgtEl>
                                        <p:attrNameLst>
                                          <p:attrName>style.visibility</p:attrName>
                                        </p:attrNameLst>
                                      </p:cBhvr>
                                      <p:to>
                                        <p:strVal val="visible"/>
                                      </p:to>
                                    </p:set>
                                    <p:animEffect transition="in" filter="wipe(left)">
                                      <p:cBhvr>
                                        <p:cTn id="39" dur="1000"/>
                                        <p:tgtEl>
                                          <p:spTgt spid="65"/>
                                        </p:tgtEl>
                                      </p:cBhvr>
                                    </p:animEffect>
                                  </p:childTnLst>
                                </p:cTn>
                              </p:par>
                            </p:childTnLst>
                          </p:cTn>
                        </p:par>
                        <p:par>
                          <p:cTn id="40" fill="hold">
                            <p:stCondLst>
                              <p:cond delay="6000"/>
                            </p:stCondLst>
                            <p:childTnLst>
                              <p:par>
                                <p:cTn id="41" presetID="31" presetClass="entr" presetSubtype="0" fill="hold" grpId="0" nodeType="afterEffect">
                                  <p:stCondLst>
                                    <p:cond delay="0"/>
                                  </p:stCondLst>
                                  <p:iterate type="lt">
                                    <p:tmPct val="490"/>
                                  </p:iterate>
                                  <p:childTnLst>
                                    <p:set>
                                      <p:cBhvr>
                                        <p:cTn id="42" dur="1" fill="hold">
                                          <p:stCondLst>
                                            <p:cond delay="0"/>
                                          </p:stCondLst>
                                        </p:cTn>
                                        <p:tgtEl>
                                          <p:spTgt spid="51"/>
                                        </p:tgtEl>
                                        <p:attrNameLst>
                                          <p:attrName>style.visibility</p:attrName>
                                        </p:attrNameLst>
                                      </p:cBhvr>
                                      <p:to>
                                        <p:strVal val="visible"/>
                                      </p:to>
                                    </p:set>
                                    <p:anim calcmode="lin" valueType="num">
                                      <p:cBhvr>
                                        <p:cTn id="43" dur="750" fill="hold"/>
                                        <p:tgtEl>
                                          <p:spTgt spid="51"/>
                                        </p:tgtEl>
                                        <p:attrNameLst>
                                          <p:attrName>ppt_w</p:attrName>
                                        </p:attrNameLst>
                                      </p:cBhvr>
                                      <p:tavLst>
                                        <p:tav tm="0">
                                          <p:val>
                                            <p:fltVal val="0"/>
                                          </p:val>
                                        </p:tav>
                                        <p:tav tm="100000">
                                          <p:val>
                                            <p:strVal val="#ppt_w"/>
                                          </p:val>
                                        </p:tav>
                                      </p:tavLst>
                                    </p:anim>
                                    <p:anim calcmode="lin" valueType="num">
                                      <p:cBhvr>
                                        <p:cTn id="44" dur="750" fill="hold"/>
                                        <p:tgtEl>
                                          <p:spTgt spid="51"/>
                                        </p:tgtEl>
                                        <p:attrNameLst>
                                          <p:attrName>ppt_h</p:attrName>
                                        </p:attrNameLst>
                                      </p:cBhvr>
                                      <p:tavLst>
                                        <p:tav tm="0">
                                          <p:val>
                                            <p:fltVal val="0"/>
                                          </p:val>
                                        </p:tav>
                                        <p:tav tm="100000">
                                          <p:val>
                                            <p:strVal val="#ppt_h"/>
                                          </p:val>
                                        </p:tav>
                                      </p:tavLst>
                                    </p:anim>
                                    <p:anim calcmode="lin" valueType="num">
                                      <p:cBhvr>
                                        <p:cTn id="45" dur="750" fill="hold"/>
                                        <p:tgtEl>
                                          <p:spTgt spid="51"/>
                                        </p:tgtEl>
                                        <p:attrNameLst>
                                          <p:attrName>style.rotation</p:attrName>
                                        </p:attrNameLst>
                                      </p:cBhvr>
                                      <p:tavLst>
                                        <p:tav tm="0">
                                          <p:val>
                                            <p:fltVal val="90"/>
                                          </p:val>
                                        </p:tav>
                                        <p:tav tm="100000">
                                          <p:val>
                                            <p:fltVal val="0"/>
                                          </p:val>
                                        </p:tav>
                                      </p:tavLst>
                                    </p:anim>
                                    <p:animEffect transition="in" filter="fade">
                                      <p:cBhvr>
                                        <p:cTn id="46" dur="750"/>
                                        <p:tgtEl>
                                          <p:spTgt spid="51"/>
                                        </p:tgtEl>
                                      </p:cBhvr>
                                    </p:animEffect>
                                  </p:childTnLst>
                                </p:cTn>
                              </p:par>
                            </p:childTnLst>
                          </p:cTn>
                        </p:par>
                        <p:par>
                          <p:cTn id="47" fill="hold">
                            <p:stCondLst>
                              <p:cond delay="6782"/>
                            </p:stCondLst>
                            <p:childTnLst>
                              <p:par>
                                <p:cTn id="48" presetID="49" presetClass="entr" presetSubtype="0" decel="100000" fill="hold" grpId="0" nodeType="afterEffect">
                                  <p:stCondLst>
                                    <p:cond delay="0"/>
                                  </p:stCondLst>
                                  <p:childTnLst>
                                    <p:set>
                                      <p:cBhvr>
                                        <p:cTn id="49" dur="1" fill="hold">
                                          <p:stCondLst>
                                            <p:cond delay="0"/>
                                          </p:stCondLst>
                                        </p:cTn>
                                        <p:tgtEl>
                                          <p:spTgt spid="60"/>
                                        </p:tgtEl>
                                        <p:attrNameLst>
                                          <p:attrName>style.visibility</p:attrName>
                                        </p:attrNameLst>
                                      </p:cBhvr>
                                      <p:to>
                                        <p:strVal val="visible"/>
                                      </p:to>
                                    </p:set>
                                    <p:anim calcmode="lin" valueType="num">
                                      <p:cBhvr>
                                        <p:cTn id="50" dur="1000" fill="hold"/>
                                        <p:tgtEl>
                                          <p:spTgt spid="60"/>
                                        </p:tgtEl>
                                        <p:attrNameLst>
                                          <p:attrName>ppt_w</p:attrName>
                                        </p:attrNameLst>
                                      </p:cBhvr>
                                      <p:tavLst>
                                        <p:tav tm="0">
                                          <p:val>
                                            <p:fltVal val="0"/>
                                          </p:val>
                                        </p:tav>
                                        <p:tav tm="100000">
                                          <p:val>
                                            <p:strVal val="#ppt_w"/>
                                          </p:val>
                                        </p:tav>
                                      </p:tavLst>
                                    </p:anim>
                                    <p:anim calcmode="lin" valueType="num">
                                      <p:cBhvr>
                                        <p:cTn id="51" dur="1000" fill="hold"/>
                                        <p:tgtEl>
                                          <p:spTgt spid="60"/>
                                        </p:tgtEl>
                                        <p:attrNameLst>
                                          <p:attrName>ppt_h</p:attrName>
                                        </p:attrNameLst>
                                      </p:cBhvr>
                                      <p:tavLst>
                                        <p:tav tm="0">
                                          <p:val>
                                            <p:fltVal val="0"/>
                                          </p:val>
                                        </p:tav>
                                        <p:tav tm="100000">
                                          <p:val>
                                            <p:strVal val="#ppt_h"/>
                                          </p:val>
                                        </p:tav>
                                      </p:tavLst>
                                    </p:anim>
                                    <p:anim calcmode="lin" valueType="num">
                                      <p:cBhvr>
                                        <p:cTn id="52" dur="1000" fill="hold"/>
                                        <p:tgtEl>
                                          <p:spTgt spid="60"/>
                                        </p:tgtEl>
                                        <p:attrNameLst>
                                          <p:attrName>style.rotation</p:attrName>
                                        </p:attrNameLst>
                                      </p:cBhvr>
                                      <p:tavLst>
                                        <p:tav tm="0">
                                          <p:val>
                                            <p:fltVal val="360"/>
                                          </p:val>
                                        </p:tav>
                                        <p:tav tm="100000">
                                          <p:val>
                                            <p:fltVal val="0"/>
                                          </p:val>
                                        </p:tav>
                                      </p:tavLst>
                                    </p:anim>
                                    <p:animEffect transition="in" filter="fade">
                                      <p:cBhvr>
                                        <p:cTn id="53" dur="1000"/>
                                        <p:tgtEl>
                                          <p:spTgt spid="60"/>
                                        </p:tgtEl>
                                      </p:cBhvr>
                                    </p:animEffect>
                                  </p:childTnLst>
                                </p:cTn>
                              </p:par>
                            </p:childTnLst>
                          </p:cTn>
                        </p:par>
                        <p:par>
                          <p:cTn id="54" fill="hold">
                            <p:stCondLst>
                              <p:cond delay="7782"/>
                            </p:stCondLst>
                            <p:childTnLst>
                              <p:par>
                                <p:cTn id="55" presetID="22" presetClass="entr" presetSubtype="8" fill="hold" nodeType="afterEffect">
                                  <p:stCondLst>
                                    <p:cond delay="0"/>
                                  </p:stCondLst>
                                  <p:childTnLst>
                                    <p:set>
                                      <p:cBhvr>
                                        <p:cTn id="56" dur="1" fill="hold">
                                          <p:stCondLst>
                                            <p:cond delay="0"/>
                                          </p:stCondLst>
                                        </p:cTn>
                                        <p:tgtEl>
                                          <p:spTgt spid="63"/>
                                        </p:tgtEl>
                                        <p:attrNameLst>
                                          <p:attrName>style.visibility</p:attrName>
                                        </p:attrNameLst>
                                      </p:cBhvr>
                                      <p:to>
                                        <p:strVal val="visible"/>
                                      </p:to>
                                    </p:set>
                                    <p:animEffect transition="in" filter="wipe(left)">
                                      <p:cBhvr>
                                        <p:cTn id="57" dur="750"/>
                                        <p:tgtEl>
                                          <p:spTgt spid="63"/>
                                        </p:tgtEl>
                                      </p:cBhvr>
                                    </p:animEffect>
                                  </p:childTnLst>
                                </p:cTn>
                              </p:par>
                            </p:childTnLst>
                          </p:cTn>
                        </p:par>
                        <p:par>
                          <p:cTn id="58" fill="hold">
                            <p:stCondLst>
                              <p:cond delay="8782"/>
                            </p:stCondLst>
                            <p:childTnLst>
                              <p:par>
                                <p:cTn id="59" presetID="22" presetClass="entr" presetSubtype="8" fill="hold" grpId="0" nodeType="afterEffect">
                                  <p:stCondLst>
                                    <p:cond delay="0"/>
                                  </p:stCondLst>
                                  <p:childTnLst>
                                    <p:set>
                                      <p:cBhvr>
                                        <p:cTn id="60" dur="1" fill="hold">
                                          <p:stCondLst>
                                            <p:cond delay="0"/>
                                          </p:stCondLst>
                                        </p:cTn>
                                        <p:tgtEl>
                                          <p:spTgt spid="66"/>
                                        </p:tgtEl>
                                        <p:attrNameLst>
                                          <p:attrName>style.visibility</p:attrName>
                                        </p:attrNameLst>
                                      </p:cBhvr>
                                      <p:to>
                                        <p:strVal val="visible"/>
                                      </p:to>
                                    </p:set>
                                    <p:animEffect transition="in" filter="wipe(left)">
                                      <p:cBhvr>
                                        <p:cTn id="61" dur="1000"/>
                                        <p:tgtEl>
                                          <p:spTgt spid="66"/>
                                        </p:tgtEl>
                                      </p:cBhvr>
                                    </p:animEffect>
                                  </p:childTnLst>
                                </p:cTn>
                              </p:par>
                            </p:childTnLst>
                          </p:cTn>
                        </p:par>
                        <p:par>
                          <p:cTn id="62" fill="hold">
                            <p:stCondLst>
                              <p:cond delay="9782"/>
                            </p:stCondLst>
                            <p:childTnLst>
                              <p:par>
                                <p:cTn id="63" presetID="42" presetClass="entr" presetSubtype="0" fill="hold" grpId="0" nodeType="afterEffect">
                                  <p:stCondLst>
                                    <p:cond delay="0"/>
                                  </p:stCondLst>
                                  <p:childTnLst>
                                    <p:set>
                                      <p:cBhvr>
                                        <p:cTn id="64" dur="1" fill="hold">
                                          <p:stCondLst>
                                            <p:cond delay="0"/>
                                          </p:stCondLst>
                                        </p:cTn>
                                        <p:tgtEl>
                                          <p:spTgt spid="52"/>
                                        </p:tgtEl>
                                        <p:attrNameLst>
                                          <p:attrName>style.visibility</p:attrName>
                                        </p:attrNameLst>
                                      </p:cBhvr>
                                      <p:to>
                                        <p:strVal val="visible"/>
                                      </p:to>
                                    </p:set>
                                    <p:animEffect transition="in" filter="fade">
                                      <p:cBhvr>
                                        <p:cTn id="65" dur="1000"/>
                                        <p:tgtEl>
                                          <p:spTgt spid="52"/>
                                        </p:tgtEl>
                                      </p:cBhvr>
                                    </p:animEffect>
                                    <p:anim calcmode="lin" valueType="num">
                                      <p:cBhvr>
                                        <p:cTn id="66" dur="1000" fill="hold"/>
                                        <p:tgtEl>
                                          <p:spTgt spid="52"/>
                                        </p:tgtEl>
                                        <p:attrNameLst>
                                          <p:attrName>ppt_x</p:attrName>
                                        </p:attrNameLst>
                                      </p:cBhvr>
                                      <p:tavLst>
                                        <p:tav tm="0">
                                          <p:val>
                                            <p:strVal val="#ppt_x"/>
                                          </p:val>
                                        </p:tav>
                                        <p:tav tm="100000">
                                          <p:val>
                                            <p:strVal val="#ppt_x"/>
                                          </p:val>
                                        </p:tav>
                                      </p:tavLst>
                                    </p:anim>
                                    <p:anim calcmode="lin" valueType="num">
                                      <p:cBhvr>
                                        <p:cTn id="67" dur="1000" fill="hold"/>
                                        <p:tgtEl>
                                          <p:spTgt spid="52"/>
                                        </p:tgtEl>
                                        <p:attrNameLst>
                                          <p:attrName>ppt_y</p:attrName>
                                        </p:attrNameLst>
                                      </p:cBhvr>
                                      <p:tavLst>
                                        <p:tav tm="0">
                                          <p:val>
                                            <p:strVal val="#ppt_y+.1"/>
                                          </p:val>
                                        </p:tav>
                                        <p:tav tm="100000">
                                          <p:val>
                                            <p:strVal val="#ppt_y"/>
                                          </p:val>
                                        </p:tav>
                                      </p:tavLst>
                                    </p:anim>
                                  </p:childTnLst>
                                </p:cTn>
                              </p:par>
                            </p:childTnLst>
                          </p:cTn>
                        </p:par>
                        <p:par>
                          <p:cTn id="68" fill="hold">
                            <p:stCondLst>
                              <p:cond delay="10782"/>
                            </p:stCondLst>
                            <p:childTnLst>
                              <p:par>
                                <p:cTn id="69" presetID="49" presetClass="entr" presetSubtype="0" decel="100000" fill="hold" grpId="0" nodeType="afterEffect">
                                  <p:stCondLst>
                                    <p:cond delay="0"/>
                                  </p:stCondLst>
                                  <p:childTnLst>
                                    <p:set>
                                      <p:cBhvr>
                                        <p:cTn id="70" dur="1" fill="hold">
                                          <p:stCondLst>
                                            <p:cond delay="0"/>
                                          </p:stCondLst>
                                        </p:cTn>
                                        <p:tgtEl>
                                          <p:spTgt spid="61"/>
                                        </p:tgtEl>
                                        <p:attrNameLst>
                                          <p:attrName>style.visibility</p:attrName>
                                        </p:attrNameLst>
                                      </p:cBhvr>
                                      <p:to>
                                        <p:strVal val="visible"/>
                                      </p:to>
                                    </p:set>
                                    <p:anim calcmode="lin" valueType="num">
                                      <p:cBhvr>
                                        <p:cTn id="71" dur="1000" fill="hold"/>
                                        <p:tgtEl>
                                          <p:spTgt spid="61"/>
                                        </p:tgtEl>
                                        <p:attrNameLst>
                                          <p:attrName>ppt_w</p:attrName>
                                        </p:attrNameLst>
                                      </p:cBhvr>
                                      <p:tavLst>
                                        <p:tav tm="0">
                                          <p:val>
                                            <p:fltVal val="0"/>
                                          </p:val>
                                        </p:tav>
                                        <p:tav tm="100000">
                                          <p:val>
                                            <p:strVal val="#ppt_w"/>
                                          </p:val>
                                        </p:tav>
                                      </p:tavLst>
                                    </p:anim>
                                    <p:anim calcmode="lin" valueType="num">
                                      <p:cBhvr>
                                        <p:cTn id="72" dur="1000" fill="hold"/>
                                        <p:tgtEl>
                                          <p:spTgt spid="61"/>
                                        </p:tgtEl>
                                        <p:attrNameLst>
                                          <p:attrName>ppt_h</p:attrName>
                                        </p:attrNameLst>
                                      </p:cBhvr>
                                      <p:tavLst>
                                        <p:tav tm="0">
                                          <p:val>
                                            <p:fltVal val="0"/>
                                          </p:val>
                                        </p:tav>
                                        <p:tav tm="100000">
                                          <p:val>
                                            <p:strVal val="#ppt_h"/>
                                          </p:val>
                                        </p:tav>
                                      </p:tavLst>
                                    </p:anim>
                                    <p:anim calcmode="lin" valueType="num">
                                      <p:cBhvr>
                                        <p:cTn id="73" dur="1000" fill="hold"/>
                                        <p:tgtEl>
                                          <p:spTgt spid="61"/>
                                        </p:tgtEl>
                                        <p:attrNameLst>
                                          <p:attrName>style.rotation</p:attrName>
                                        </p:attrNameLst>
                                      </p:cBhvr>
                                      <p:tavLst>
                                        <p:tav tm="0">
                                          <p:val>
                                            <p:fltVal val="360"/>
                                          </p:val>
                                        </p:tav>
                                        <p:tav tm="100000">
                                          <p:val>
                                            <p:fltVal val="0"/>
                                          </p:val>
                                        </p:tav>
                                      </p:tavLst>
                                    </p:anim>
                                    <p:animEffect transition="in" filter="fade">
                                      <p:cBhvr>
                                        <p:cTn id="74" dur="1000"/>
                                        <p:tgtEl>
                                          <p:spTgt spid="61"/>
                                        </p:tgtEl>
                                      </p:cBhvr>
                                    </p:animEffect>
                                  </p:childTnLst>
                                </p:cTn>
                              </p:par>
                            </p:childTnLst>
                          </p:cTn>
                        </p:par>
                        <p:par>
                          <p:cTn id="75" fill="hold">
                            <p:stCondLst>
                              <p:cond delay="11782"/>
                            </p:stCondLst>
                            <p:childTnLst>
                              <p:par>
                                <p:cTn id="76" presetID="22" presetClass="entr" presetSubtype="8" fill="hold" nodeType="afterEffect">
                                  <p:stCondLst>
                                    <p:cond delay="0"/>
                                  </p:stCondLst>
                                  <p:childTnLst>
                                    <p:set>
                                      <p:cBhvr>
                                        <p:cTn id="77" dur="1" fill="hold">
                                          <p:stCondLst>
                                            <p:cond delay="0"/>
                                          </p:stCondLst>
                                        </p:cTn>
                                        <p:tgtEl>
                                          <p:spTgt spid="64"/>
                                        </p:tgtEl>
                                        <p:attrNameLst>
                                          <p:attrName>style.visibility</p:attrName>
                                        </p:attrNameLst>
                                      </p:cBhvr>
                                      <p:to>
                                        <p:strVal val="visible"/>
                                      </p:to>
                                    </p:set>
                                    <p:animEffect transition="in" filter="wipe(left)">
                                      <p:cBhvr>
                                        <p:cTn id="78" dur="750"/>
                                        <p:tgtEl>
                                          <p:spTgt spid="64"/>
                                        </p:tgtEl>
                                      </p:cBhvr>
                                    </p:animEffect>
                                  </p:childTnLst>
                                </p:cTn>
                              </p:par>
                            </p:childTnLst>
                          </p:cTn>
                        </p:par>
                        <p:par>
                          <p:cTn id="79" fill="hold">
                            <p:stCondLst>
                              <p:cond delay="12782"/>
                            </p:stCondLst>
                            <p:childTnLst>
                              <p:par>
                                <p:cTn id="80" presetID="22" presetClass="entr" presetSubtype="8" fill="hold" grpId="0" nodeType="afterEffect">
                                  <p:stCondLst>
                                    <p:cond delay="0"/>
                                  </p:stCondLst>
                                  <p:childTnLst>
                                    <p:set>
                                      <p:cBhvr>
                                        <p:cTn id="81" dur="1" fill="hold">
                                          <p:stCondLst>
                                            <p:cond delay="0"/>
                                          </p:stCondLst>
                                        </p:cTn>
                                        <p:tgtEl>
                                          <p:spTgt spid="67"/>
                                        </p:tgtEl>
                                        <p:attrNameLst>
                                          <p:attrName>style.visibility</p:attrName>
                                        </p:attrNameLst>
                                      </p:cBhvr>
                                      <p:to>
                                        <p:strVal val="visible"/>
                                      </p:to>
                                    </p:set>
                                    <p:animEffect transition="in" filter="wipe(left)">
                                      <p:cBhvr>
                                        <p:cTn id="82" dur="1000"/>
                                        <p:tgtEl>
                                          <p:spTgt spid="67"/>
                                        </p:tgtEl>
                                      </p:cBhvr>
                                    </p:animEffect>
                                  </p:childTnLst>
                                </p:cTn>
                              </p:par>
                            </p:childTnLst>
                          </p:cTn>
                        </p:par>
                        <p:par>
                          <p:cTn id="83" fill="hold">
                            <p:stCondLst>
                              <p:cond delay="13782"/>
                            </p:stCondLst>
                            <p:childTnLst>
                              <p:par>
                                <p:cTn id="84" presetID="42" presetClass="entr" presetSubtype="0" fill="hold" grpId="0" nodeType="afterEffect">
                                  <p:stCondLst>
                                    <p:cond delay="0"/>
                                  </p:stCondLst>
                                  <p:childTnLst>
                                    <p:set>
                                      <p:cBhvr>
                                        <p:cTn id="85" dur="1" fill="hold">
                                          <p:stCondLst>
                                            <p:cond delay="0"/>
                                          </p:stCondLst>
                                        </p:cTn>
                                        <p:tgtEl>
                                          <p:spTgt spid="53"/>
                                        </p:tgtEl>
                                        <p:attrNameLst>
                                          <p:attrName>style.visibility</p:attrName>
                                        </p:attrNameLst>
                                      </p:cBhvr>
                                      <p:to>
                                        <p:strVal val="visible"/>
                                      </p:to>
                                    </p:set>
                                    <p:animEffect transition="in" filter="fade">
                                      <p:cBhvr>
                                        <p:cTn id="86" dur="1000"/>
                                        <p:tgtEl>
                                          <p:spTgt spid="53"/>
                                        </p:tgtEl>
                                      </p:cBhvr>
                                    </p:animEffect>
                                    <p:anim calcmode="lin" valueType="num">
                                      <p:cBhvr>
                                        <p:cTn id="87" dur="1000" fill="hold"/>
                                        <p:tgtEl>
                                          <p:spTgt spid="53"/>
                                        </p:tgtEl>
                                        <p:attrNameLst>
                                          <p:attrName>ppt_x</p:attrName>
                                        </p:attrNameLst>
                                      </p:cBhvr>
                                      <p:tavLst>
                                        <p:tav tm="0">
                                          <p:val>
                                            <p:strVal val="#ppt_x"/>
                                          </p:val>
                                        </p:tav>
                                        <p:tav tm="100000">
                                          <p:val>
                                            <p:strVal val="#ppt_x"/>
                                          </p:val>
                                        </p:tav>
                                      </p:tavLst>
                                    </p:anim>
                                    <p:anim calcmode="lin" valueType="num">
                                      <p:cBhvr>
                                        <p:cTn id="88"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P spid="53" grpId="0"/>
      <p:bldP spid="59" grpId="0" bldLvl="0" animBg="1"/>
      <p:bldP spid="60" grpId="0" bldLvl="0" animBg="1"/>
      <p:bldP spid="61" grpId="0" bldLvl="0" animBg="1"/>
      <p:bldP spid="65" grpId="0" bldLvl="0" animBg="1"/>
      <p:bldP spid="66" grpId="0" bldLvl="0" animBg="1"/>
      <p:bldP spid="67" grpId="0" bldLvl="0" animBg="1"/>
      <p:bldP spid="19" grpId="0" bldLvl="0" animBg="1"/>
      <p:bldP spid="20"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800330" y="1983298"/>
            <a:ext cx="7543338" cy="81624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lnSpc>
                <a:spcPct val="110000"/>
              </a:lnSpc>
            </a:pPr>
            <a:r>
              <a:rPr lang="en-US" altLang="zh-CN" sz="4600" b="1">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sym typeface="+mn-lt"/>
              </a:rPr>
              <a:t>2026年</a:t>
            </a:r>
            <a:r>
              <a:rPr lang="zh-CN" altLang="en-US" sz="4600" b="1"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sym typeface="+mn-lt"/>
              </a:rPr>
              <a:t>安全生产月主要内容</a:t>
            </a:r>
          </a:p>
        </p:txBody>
      </p:sp>
      <p:grpSp>
        <p:nvGrpSpPr>
          <p:cNvPr id="7" name="组合 6"/>
          <p:cNvGrpSpPr/>
          <p:nvPr/>
        </p:nvGrpSpPr>
        <p:grpSpPr>
          <a:xfrm>
            <a:off x="3525552" y="1461767"/>
            <a:ext cx="2092894" cy="413681"/>
            <a:chOff x="4737100" y="3134993"/>
            <a:chExt cx="2476158" cy="413681"/>
          </a:xfrm>
        </p:grpSpPr>
        <p:sp>
          <p:nvSpPr>
            <p:cNvPr id="8" name="圆角矩形 7"/>
            <p:cNvSpPr/>
            <p:nvPr/>
          </p:nvSpPr>
          <p:spPr>
            <a:xfrm>
              <a:off x="4737100" y="3134993"/>
              <a:ext cx="2476158" cy="413681"/>
            </a:xfrm>
            <a:prstGeom prst="roundRect">
              <a:avLst>
                <a:gd name="adj" fmla="val 50000"/>
              </a:avLst>
            </a:prstGeom>
          </p:spPr>
          <p:style>
            <a:lnRef idx="0">
              <a:schemeClr val="accent1"/>
            </a:lnRef>
            <a:fillRef idx="3">
              <a:schemeClr val="accent1"/>
            </a:fillRef>
            <a:effectRef idx="3">
              <a:schemeClr val="accent1"/>
            </a:effectRef>
            <a:fontRef idx="minor">
              <a:schemeClr val="lt1"/>
            </a:fontRef>
          </p:style>
          <p:txBody>
            <a:bodyPr vert="horz" wrap="square" lIns="91440" tIns="45720" rIns="91440" bIns="45720" numCol="1" anchor="t" anchorCtr="0" compatLnSpc="1"/>
            <a:lstStyle/>
            <a:p>
              <a:endParaRPr lang="zh-CN" altLang="en-US" sz="1100" b="1">
                <a:solidFill>
                  <a:srgbClr val="C42F0B"/>
                </a:solidFill>
                <a:latin typeface="微软雅黑" panose="020B0503020204020204" pitchFamily="34" charset="-122"/>
                <a:ea typeface="微软雅黑" panose="020B0503020204020204" pitchFamily="34" charset="-122"/>
                <a:cs typeface="+mn-ea"/>
                <a:sym typeface="+mn-lt"/>
              </a:endParaRPr>
            </a:p>
          </p:txBody>
        </p:sp>
        <p:sp>
          <p:nvSpPr>
            <p:cNvPr id="9" name="Rectangle 5"/>
            <p:cNvSpPr>
              <a:spLocks noChangeArrowheads="1"/>
            </p:cNvSpPr>
            <p:nvPr/>
          </p:nvSpPr>
          <p:spPr bwMode="auto">
            <a:xfrm>
              <a:off x="5231124" y="3157167"/>
              <a:ext cx="1658838" cy="3683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lvl="0" algn="ctr"/>
              <a:r>
                <a:rPr lang="zh-CN" altLang="en-US" sz="1800" b="1" spc="600" dirty="0">
                  <a:ln cmpd="sng">
                    <a:noFill/>
                    <a:prstDash val="solid"/>
                  </a:ln>
                  <a:solidFill>
                    <a:srgbClr val="FFFF00"/>
                  </a:solidFill>
                  <a:latin typeface="Times New Roman" panose="02020603050405020304" pitchFamily="18" charset="0"/>
                  <a:ea typeface="微软雅黑" panose="020B0503020204020204" pitchFamily="34" charset="-122"/>
                  <a:cs typeface="+mn-ea"/>
                  <a:sym typeface="+mn-lt"/>
                </a:rPr>
                <a:t>第二部分</a:t>
              </a:r>
            </a:p>
          </p:txBody>
        </p:sp>
      </p:grpSp>
      <p:pic>
        <p:nvPicPr>
          <p:cNvPr id="12" name="图片 11"/>
          <p:cNvPicPr>
            <a:picLocks noChangeAspect="1"/>
          </p:cNvPicPr>
          <p:nvPr/>
        </p:nvPicPr>
        <p:blipFill>
          <a:blip r:embed="rId3"/>
          <a:stretch>
            <a:fillRect/>
          </a:stretch>
        </p:blipFill>
        <p:spPr>
          <a:xfrm flipH="1">
            <a:off x="2267537" y="3691526"/>
            <a:ext cx="6072483" cy="1266490"/>
          </a:xfrm>
          <a:prstGeom prst="rect">
            <a:avLst/>
          </a:prstGeom>
        </p:spPr>
      </p:pic>
      <p:pic>
        <p:nvPicPr>
          <p:cNvPr id="4" name="图片 3" descr="红绸党建底边"/>
          <p:cNvPicPr>
            <a:picLocks noChangeAspect="1"/>
          </p:cNvPicPr>
          <p:nvPr/>
        </p:nvPicPr>
        <p:blipFill>
          <a:blip r:embed="rId4"/>
          <a:srcRect t="76346"/>
          <a:stretch>
            <a:fillRect/>
          </a:stretch>
        </p:blipFill>
        <p:spPr>
          <a:xfrm>
            <a:off x="635" y="4401820"/>
            <a:ext cx="9143365" cy="741680"/>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052" y="3432304"/>
            <a:ext cx="2368062" cy="1591157"/>
          </a:xfrm>
          <a:prstGeom prst="rect">
            <a:avLst/>
          </a:prstGeom>
          <a:effectLst>
            <a:outerShdw blurRad="50800" dist="38100" dir="2700000" algn="tl" rotWithShape="0">
              <a:srgbClr val="246E88">
                <a:alpha val="36000"/>
              </a:srgbClr>
            </a:outerShdw>
          </a:effectLst>
        </p:spPr>
      </p:pic>
      <p:pic>
        <p:nvPicPr>
          <p:cNvPr id="3" name="图片 2" descr="红旗11"/>
          <p:cNvPicPr>
            <a:picLocks noChangeAspect="1"/>
          </p:cNvPicPr>
          <p:nvPr/>
        </p:nvPicPr>
        <p:blipFill>
          <a:blip r:embed="rId6"/>
          <a:stretch>
            <a:fillRect/>
          </a:stretch>
        </p:blipFill>
        <p:spPr>
          <a:xfrm>
            <a:off x="635" y="-10795"/>
            <a:ext cx="3937635" cy="12668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advTm="5000">
        <p14:prism/>
      </p:transition>
    </mc:Choice>
    <mc:Fallback xmlns="">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750" fill="hold"/>
                                        <p:tgtEl>
                                          <p:spTgt spid="11"/>
                                        </p:tgtEl>
                                        <p:attrNameLst>
                                          <p:attrName>ppt_w</p:attrName>
                                        </p:attrNameLst>
                                      </p:cBhvr>
                                      <p:tavLst>
                                        <p:tav tm="0">
                                          <p:val>
                                            <p:fltVal val="0"/>
                                          </p:val>
                                        </p:tav>
                                        <p:tav tm="100000">
                                          <p:val>
                                            <p:strVal val="#ppt_w"/>
                                          </p:val>
                                        </p:tav>
                                      </p:tavLst>
                                    </p:anim>
                                    <p:anim calcmode="lin" valueType="num">
                                      <p:cBhvr>
                                        <p:cTn id="12" dur="750" fill="hold"/>
                                        <p:tgtEl>
                                          <p:spTgt spid="11"/>
                                        </p:tgtEl>
                                        <p:attrNameLst>
                                          <p:attrName>ppt_h</p:attrName>
                                        </p:attrNameLst>
                                      </p:cBhvr>
                                      <p:tavLst>
                                        <p:tav tm="0">
                                          <p:val>
                                            <p:fltVal val="0"/>
                                          </p:val>
                                        </p:tav>
                                        <p:tav tm="100000">
                                          <p:val>
                                            <p:strVal val="#ppt_h"/>
                                          </p:val>
                                        </p:tav>
                                      </p:tavLst>
                                    </p:anim>
                                    <p:animEffect transition="in" filter="fade">
                                      <p:cBhvr>
                                        <p:cTn id="13" dur="750"/>
                                        <p:tgtEl>
                                          <p:spTgt spid="11"/>
                                        </p:tgtEl>
                                      </p:cBhvr>
                                    </p:animEffect>
                                  </p:childTnLst>
                                </p:cTn>
                              </p:par>
                            </p:childTnLst>
                          </p:cTn>
                        </p:par>
                        <p:par>
                          <p:cTn id="14" fill="hold">
                            <p:stCondLst>
                              <p:cond delay="1500"/>
                            </p:stCondLst>
                            <p:childTnLst>
                              <p:par>
                                <p:cTn id="15" presetID="26" presetClass="emph" presetSubtype="0" fill="hold" nodeType="afterEffect">
                                  <p:stCondLst>
                                    <p:cond delay="0"/>
                                  </p:stCondLst>
                                  <p:childTnLst>
                                    <p:animEffect transition="out" filter="fade">
                                      <p:cBhvr>
                                        <p:cTn id="16" dur="500" tmFilter="0, 0; .2, .5; .8, .5; 1, 0"/>
                                        <p:tgtEl>
                                          <p:spTgt spid="11"/>
                                        </p:tgtEl>
                                      </p:cBhvr>
                                    </p:animEffect>
                                    <p:animScale>
                                      <p:cBhvr>
                                        <p:cTn id="17" dur="250" fill="hold"/>
                                        <p:tgtEl>
                                          <p:spTgt spid="11"/>
                                        </p:tgtEl>
                                      </p:cBhvr>
                                      <p:by x="105000" y="105000"/>
                                    </p:animScale>
                                  </p:childTnLst>
                                </p:cTn>
                              </p:par>
                            </p:childTnLst>
                          </p:cTn>
                        </p:par>
                        <p:par>
                          <p:cTn id="18" fill="hold">
                            <p:stCondLst>
                              <p:cond delay="2000"/>
                            </p:stCondLst>
                            <p:childTnLst>
                              <p:par>
                                <p:cTn id="19" presetID="16" presetClass="entr" presetSubtype="2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par>
                          <p:cTn id="22" fill="hold">
                            <p:stCondLst>
                              <p:cond delay="2500"/>
                            </p:stCondLst>
                            <p:childTnLst>
                              <p:par>
                                <p:cTn id="23" presetID="42"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750"/>
                                        <p:tgtEl>
                                          <p:spTgt spid="6"/>
                                        </p:tgtEl>
                                      </p:cBhvr>
                                    </p:animEffect>
                                    <p:anim calcmode="lin" valueType="num">
                                      <p:cBhvr>
                                        <p:cTn id="26" dur="750" fill="hold"/>
                                        <p:tgtEl>
                                          <p:spTgt spid="6"/>
                                        </p:tgtEl>
                                        <p:attrNameLst>
                                          <p:attrName>ppt_x</p:attrName>
                                        </p:attrNameLst>
                                      </p:cBhvr>
                                      <p:tavLst>
                                        <p:tav tm="0">
                                          <p:val>
                                            <p:strVal val="#ppt_x"/>
                                          </p:val>
                                        </p:tav>
                                        <p:tav tm="100000">
                                          <p:val>
                                            <p:strVal val="#ppt_x"/>
                                          </p:val>
                                        </p:tav>
                                      </p:tavLst>
                                    </p:anim>
                                    <p:anim calcmode="lin" valueType="num">
                                      <p:cBhvr>
                                        <p:cTn id="27" dur="75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549771" y="860174"/>
            <a:ext cx="7768233" cy="1568450"/>
          </a:xfrm>
          <a:prstGeom prst="rect">
            <a:avLst/>
          </a:prstGeom>
          <a:noFill/>
        </p:spPr>
        <p:txBody>
          <a:bodyPr wrap="square" rtlCol="0">
            <a:spAutoFit/>
          </a:bodyPr>
          <a:lstStyle/>
          <a:p>
            <a:pPr algn="ctr">
              <a:buClrTx/>
              <a:buSzTx/>
              <a:buFontTx/>
            </a:pPr>
            <a:r>
              <a:rPr lang="zh-CN" altLang="en-US" sz="4800" b="1" dirty="0">
                <a:ln w="19050">
                  <a:noFill/>
                </a:ln>
                <a:solidFill>
                  <a:srgbClr val="DB4319"/>
                </a:solidFill>
                <a:latin typeface="Times New Roman" panose="02020603050405020304" pitchFamily="18" charset="0"/>
                <a:ea typeface="微软雅黑" panose="020B0503020204020204" pitchFamily="34" charset="-122"/>
              </a:rPr>
              <a:t>人人讲安全 个个会应急</a:t>
            </a:r>
            <a:r>
              <a:rPr lang="en-US" altLang="zh-CN" sz="4800" b="1" dirty="0">
                <a:ln w="19050">
                  <a:noFill/>
                </a:ln>
                <a:solidFill>
                  <a:srgbClr val="DB4319"/>
                </a:solidFill>
                <a:latin typeface="Times New Roman" panose="02020603050405020304" pitchFamily="18" charset="0"/>
                <a:ea typeface="微软雅黑" panose="020B0503020204020204" pitchFamily="34" charset="-122"/>
              </a:rPr>
              <a:t> </a:t>
            </a:r>
          </a:p>
          <a:p>
            <a:pPr algn="ctr">
              <a:buClrTx/>
              <a:buSzTx/>
              <a:buFontTx/>
            </a:pPr>
            <a:r>
              <a:rPr lang="zh-CN" altLang="en-US" sz="4800" b="1">
                <a:ln w="19050">
                  <a:noFill/>
                </a:ln>
                <a:solidFill>
                  <a:srgbClr val="DB4319"/>
                </a:solidFill>
                <a:latin typeface="Times New Roman" panose="02020603050405020304" pitchFamily="18" charset="0"/>
                <a:ea typeface="微软雅黑" panose="020B0503020204020204" pitchFamily="34" charset="-122"/>
                <a:sym typeface="+mn-ea"/>
              </a:rPr>
              <a:t>排查整治风险隐患</a:t>
            </a:r>
            <a:endParaRPr lang="zh-CN" altLang="en-US" sz="4800" b="1" dirty="0">
              <a:ln w="19050">
                <a:noFill/>
              </a:ln>
              <a:solidFill>
                <a:srgbClr val="DB4319"/>
              </a:solidFill>
              <a:latin typeface="Times New Roman" panose="02020603050405020304" pitchFamily="18" charset="0"/>
              <a:ea typeface="微软雅黑" panose="020B0503020204020204" pitchFamily="34" charset="-122"/>
            </a:endParaRPr>
          </a:p>
        </p:txBody>
      </p:sp>
      <p:sp>
        <p:nvSpPr>
          <p:cNvPr id="7" name="文本框 6"/>
          <p:cNvSpPr txBox="1"/>
          <p:nvPr/>
        </p:nvSpPr>
        <p:spPr>
          <a:xfrm>
            <a:off x="1016737" y="173379"/>
            <a:ext cx="4508266" cy="533031"/>
          </a:xfrm>
          <a:prstGeom prst="rect">
            <a:avLst/>
          </a:prstGeom>
          <a:noFill/>
        </p:spPr>
        <p:txBody>
          <a:bodyPr wrap="square" rtlCol="0">
            <a:spAutoFit/>
          </a:bodyPr>
          <a:lstStyle>
            <a:defPPr>
              <a:defRPr lang="zh-CN"/>
            </a:defPPr>
            <a:lvl1pPr algn="ctr">
              <a:defRPr sz="5400" b="1" spc="300">
                <a:gradFill>
                  <a:gsLst>
                    <a:gs pos="0">
                      <a:srgbClr val="E57E20"/>
                    </a:gs>
                    <a:gs pos="71000">
                      <a:srgbClr val="D83417"/>
                    </a:gs>
                  </a:gsLst>
                  <a:lin ang="5400000" scaled="1"/>
                </a:gradFill>
              </a:defRPr>
            </a:lvl1pPr>
          </a:lstStyle>
          <a:p>
            <a:pPr eaLnBrk="0" fontAlgn="base" hangingPunct="0">
              <a:lnSpc>
                <a:spcPct val="110000"/>
              </a:lnSpc>
              <a:spcBef>
                <a:spcPct val="0"/>
              </a:spcBef>
              <a:spcAft>
                <a:spcPct val="0"/>
              </a:spcAft>
            </a:pPr>
            <a:r>
              <a:rPr lang="en-US" altLang="zh-CN" sz="2800" spc="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2026年</a:t>
            </a:r>
            <a:r>
              <a:rPr lang="zh-CN" altLang="en-US"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rPr>
              <a:t>安全生产月的主题</a:t>
            </a:r>
            <a:endParaRPr lang="zh-CN" altLang="zh-CN" sz="2800" spc="0" dirty="0">
              <a:ln cmpd="sng">
                <a:noFill/>
                <a:prstDash val="solid"/>
              </a:ln>
              <a:solidFill>
                <a:srgbClr val="FF0000"/>
              </a:solidFill>
              <a:effectLst>
                <a:innerShdw blurRad="50800" dist="38100" dir="13500000">
                  <a:prstClr val="black">
                    <a:alpha val="50000"/>
                  </a:prstClr>
                </a:innerShdw>
              </a:effectLst>
              <a:latin typeface="Times New Roman" panose="02020603050405020304" pitchFamily="18" charset="0"/>
              <a:ea typeface="微软雅黑" panose="020B0503020204020204" pitchFamily="34" charset="-122"/>
              <a:cs typeface="+mn-ea"/>
            </a:endParaRPr>
          </a:p>
        </p:txBody>
      </p:sp>
      <p:sp>
        <p:nvSpPr>
          <p:cNvPr id="2" name="矩形 1">
            <a:extLst>
              <a:ext uri="{FF2B5EF4-FFF2-40B4-BE49-F238E27FC236}">
                <a16:creationId xmlns:a16="http://schemas.microsoft.com/office/drawing/2014/main" id="{FED3292F-75F1-4DF4-BEDD-5F97370880E1}"/>
              </a:ext>
            </a:extLst>
          </p:cNvPr>
          <p:cNvSpPr/>
          <p:nvPr/>
        </p:nvSpPr>
        <p:spPr>
          <a:xfrm>
            <a:off x="549771" y="2652110"/>
            <a:ext cx="8198864" cy="1631216"/>
          </a:xfrm>
          <a:prstGeom prst="rect">
            <a:avLst/>
          </a:prstGeom>
        </p:spPr>
        <p:txBody>
          <a:bodyPr wrap="square">
            <a:spAutoFit/>
          </a:bodyPr>
          <a:lstStyle/>
          <a:p>
            <a:r>
              <a:rPr lang="zh-CN" altLang="en-US" sz="2000">
                <a:solidFill>
                  <a:srgbClr val="444444"/>
                </a:solidFill>
                <a:latin typeface="宋体" panose="02010600030101010101" pitchFamily="2" charset="-122"/>
              </a:rPr>
              <a:t>今年</a:t>
            </a:r>
            <a:r>
              <a:rPr lang="en-US" altLang="zh-CN" sz="2000">
                <a:solidFill>
                  <a:srgbClr val="444444"/>
                </a:solidFill>
                <a:latin typeface="宋体" panose="02010600030101010101" pitchFamily="2" charset="-122"/>
              </a:rPr>
              <a:t>6</a:t>
            </a:r>
            <a:r>
              <a:rPr lang="zh-CN" altLang="en-US" sz="2000">
                <a:solidFill>
                  <a:srgbClr val="444444"/>
                </a:solidFill>
                <a:latin typeface="宋体" panose="02010600030101010101" pitchFamily="2" charset="-122"/>
              </a:rPr>
              <a:t>月是第</a:t>
            </a:r>
            <a:r>
              <a:rPr lang="en-US" altLang="zh-CN" sz="2000">
                <a:solidFill>
                  <a:srgbClr val="444444"/>
                </a:solidFill>
                <a:latin typeface="宋体" panose="02010600030101010101" pitchFamily="2" charset="-122"/>
              </a:rPr>
              <a:t>25</a:t>
            </a:r>
            <a:r>
              <a:rPr lang="zh-CN" altLang="en-US" sz="2000">
                <a:solidFill>
                  <a:srgbClr val="444444"/>
                </a:solidFill>
                <a:latin typeface="宋体" panose="02010600030101010101" pitchFamily="2" charset="-122"/>
              </a:rPr>
              <a:t>个全国“安全生产月”，主题是“人人讲安全、个个会应急</a:t>
            </a:r>
            <a:r>
              <a:rPr lang="en-US" altLang="zh-CN" sz="2000">
                <a:solidFill>
                  <a:srgbClr val="444444"/>
                </a:solidFill>
                <a:latin typeface="宋体" panose="02010600030101010101" pitchFamily="2" charset="-122"/>
              </a:rPr>
              <a:t>——</a:t>
            </a:r>
            <a:r>
              <a:rPr lang="zh-CN" altLang="en-US" sz="2000">
                <a:solidFill>
                  <a:srgbClr val="000000"/>
                </a:solidFill>
                <a:latin typeface="宋体" panose="02010600030101010101" pitchFamily="2" charset="-122"/>
              </a:rPr>
              <a:t>排查整治风险隐患</a:t>
            </a:r>
            <a:r>
              <a:rPr lang="zh-CN" altLang="en-US" sz="2000">
                <a:solidFill>
                  <a:srgbClr val="444444"/>
                </a:solidFill>
                <a:latin typeface="宋体" panose="02010600030101010101" pitchFamily="2" charset="-122"/>
              </a:rPr>
              <a:t>”，</a:t>
            </a:r>
            <a:r>
              <a:rPr lang="en-US" altLang="zh-CN" sz="2000">
                <a:solidFill>
                  <a:srgbClr val="444444"/>
                </a:solidFill>
                <a:latin typeface="宋体" panose="02010600030101010101" pitchFamily="2" charset="-122"/>
              </a:rPr>
              <a:t>6</a:t>
            </a:r>
            <a:r>
              <a:rPr lang="zh-CN" altLang="en-US" sz="2000">
                <a:solidFill>
                  <a:srgbClr val="444444"/>
                </a:solidFill>
                <a:latin typeface="宋体" panose="02010600030101010101" pitchFamily="2" charset="-122"/>
              </a:rPr>
              <a:t>月</a:t>
            </a:r>
            <a:r>
              <a:rPr lang="en-US" altLang="zh-CN" sz="2000">
                <a:solidFill>
                  <a:srgbClr val="444444"/>
                </a:solidFill>
                <a:latin typeface="宋体" panose="02010600030101010101" pitchFamily="2" charset="-122"/>
              </a:rPr>
              <a:t>16</a:t>
            </a:r>
            <a:r>
              <a:rPr lang="zh-CN" altLang="en-US" sz="2000">
                <a:solidFill>
                  <a:srgbClr val="444444"/>
                </a:solidFill>
                <a:latin typeface="宋体" panose="02010600030101010101" pitchFamily="2" charset="-122"/>
              </a:rPr>
              <a:t>日为全国“安全宣传咨询日”。为深入学习贯彻习近平总书记关于安全生产的重要论述和重要指示批示精神，认真贯彻落实党中央、国务院决策部署，组织做好</a:t>
            </a:r>
            <a:r>
              <a:rPr lang="en-US" altLang="zh-CN" sz="2000">
                <a:solidFill>
                  <a:srgbClr val="444444"/>
                </a:solidFill>
                <a:latin typeface="宋体" panose="02010600030101010101" pitchFamily="2" charset="-122"/>
              </a:rPr>
              <a:t>2026</a:t>
            </a:r>
            <a:r>
              <a:rPr lang="zh-CN" altLang="en-US" sz="2000">
                <a:solidFill>
                  <a:srgbClr val="444444"/>
                </a:solidFill>
                <a:latin typeface="宋体" panose="02010600030101010101" pitchFamily="2" charset="-122"/>
              </a:rPr>
              <a:t>年全国“安全生产月”各项工作，现就有关事项通知如下</a:t>
            </a:r>
            <a:endParaRPr lang="zh-CN" altLang="en-US" sz="1800"/>
          </a:p>
        </p:txBody>
      </p:sp>
    </p:spTree>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53" presetClass="entr" presetSubtype="16" fill="hold" grpId="0" nodeType="withEffect">
                                  <p:stCondLst>
                                    <p:cond delay="0"/>
                                  </p:stCondLst>
                                  <p:iterate type="lt">
                                    <p:tmPct val="20000"/>
                                  </p:iterate>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PP_MARK_KEY" val="159d991c-4ebe-47ad-b03e-67901897cdf0"/>
  <p:tag name="COMMONDATA" val="eyJoZGlkIjoiZDYyZWEzMGEyOTgzNjMyODIwYmE0OTZmMjRkNDUyMDE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DIAGRAM_VIRTUALLY_FRAME" val="{&quot;height&quot;:160.40078740157477,&quot;left&quot;:248.4592125984252,&quot;top&quot;:106.78464566929134,&quot;width&quot;:398.34086614173225}"/>
</p:tagLst>
</file>

<file path=ppt/tags/tag57.xml><?xml version="1.0" encoding="utf-8"?>
<p:tagLst xmlns:a="http://schemas.openxmlformats.org/drawingml/2006/main" xmlns:r="http://schemas.openxmlformats.org/officeDocument/2006/relationships" xmlns:p="http://schemas.openxmlformats.org/presentationml/2006/main">
  <p:tag name="KSO_WM_DIAGRAM_VIRTUALLY_FRAME" val="{&quot;height&quot;:160.40078740157477,&quot;left&quot;:248.4592125984252,&quot;top&quot;:106.78464566929134,&quot;width&quot;:398.34086614173225}"/>
</p:tagLst>
</file>

<file path=ppt/tags/tag58.xml><?xml version="1.0" encoding="utf-8"?>
<p:tagLst xmlns:a="http://schemas.openxmlformats.org/drawingml/2006/main" xmlns:r="http://schemas.openxmlformats.org/officeDocument/2006/relationships" xmlns:p="http://schemas.openxmlformats.org/presentationml/2006/main">
  <p:tag name="KSO_WM_DIAGRAM_VIRTUALLY_FRAME" val="{&quot;height&quot;:160.40078740157477,&quot;left&quot;:248.4592125984252,&quot;top&quot;:106.78464566929134,&quot;width&quot;:398.34086614173225}"/>
</p:tagLst>
</file>

<file path=ppt/tags/tag59.xml><?xml version="1.0" encoding="utf-8"?>
<p:tagLst xmlns:a="http://schemas.openxmlformats.org/drawingml/2006/main" xmlns:r="http://schemas.openxmlformats.org/officeDocument/2006/relationships" xmlns:p="http://schemas.openxmlformats.org/presentationml/2006/main">
  <p:tag name="KSO_WM_DIAGRAM_VIRTUALLY_FRAME" val="{&quot;height&quot;:160.40078740157477,&quot;left&quot;:248.4592125984252,&quot;top&quot;:106.78464566929134,&quot;width&quot;:398.34086614173225}"/>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DIAGRAM_VIRTUALLY_FRAME" val="{&quot;height&quot;:160.40078740157477,&quot;left&quot;:248.4592125984252,&quot;top&quot;:106.78464566929134,&quot;width&quot;:398.34086614173225}"/>
</p:tagLst>
</file>

<file path=ppt/tags/tag61.xml><?xml version="1.0" encoding="utf-8"?>
<p:tagLst xmlns:a="http://schemas.openxmlformats.org/drawingml/2006/main" xmlns:r="http://schemas.openxmlformats.org/officeDocument/2006/relationships" xmlns:p="http://schemas.openxmlformats.org/presentationml/2006/main">
  <p:tag name="KSO_WM_DIAGRAM_VIRTUALLY_FRAME" val="{&quot;height&quot;:160.40078740157477,&quot;left&quot;:248.4592125984252,&quot;top&quot;:106.78464566929134,&quot;width&quot;:398.34086614173225}"/>
</p:tagLst>
</file>

<file path=ppt/tags/tag62.xml><?xml version="1.0" encoding="utf-8"?>
<p:tagLst xmlns:a="http://schemas.openxmlformats.org/drawingml/2006/main" xmlns:r="http://schemas.openxmlformats.org/officeDocument/2006/relationships" xmlns:p="http://schemas.openxmlformats.org/presentationml/2006/main">
  <p:tag name="KSO_WM_DIAGRAM_VIRTUALLY_FRAME" val="{&quot;height&quot;:160.40078740157477,&quot;left&quot;:248.4592125984252,&quot;top&quot;:106.78464566929134,&quot;width&quot;:398.34086614173225}"/>
</p:tagLst>
</file>

<file path=ppt/tags/tag63.xml><?xml version="1.0" encoding="utf-8"?>
<p:tagLst xmlns:a="http://schemas.openxmlformats.org/drawingml/2006/main" xmlns:r="http://schemas.openxmlformats.org/officeDocument/2006/relationships" xmlns:p="http://schemas.openxmlformats.org/presentationml/2006/main">
  <p:tag name="KSO_WM_DIAGRAM_VIRTUALLY_FRAME" val="{&quot;height&quot;:160.40078740157477,&quot;left&quot;:248.4592125984252,&quot;top&quot;:106.78464566929134,&quot;width&quot;:398.34086614173225}"/>
</p:tagLst>
</file>

<file path=ppt/tags/tag64.xml><?xml version="1.0" encoding="utf-8"?>
<p:tagLst xmlns:a="http://schemas.openxmlformats.org/drawingml/2006/main" xmlns:r="http://schemas.openxmlformats.org/officeDocument/2006/relationships" xmlns:p="http://schemas.openxmlformats.org/presentationml/2006/main">
  <p:tag name="KSO_WM_DIAGRAM_VIRTUALLY_FRAME" val="{&quot;height&quot;:160.40078740157477,&quot;left&quot;:248.4592125984252,&quot;top&quot;:106.78464566929134,&quot;width&quot;:398.34086614173225}"/>
</p:tagLst>
</file>

<file path=ppt/tags/tag65.xml><?xml version="1.0" encoding="utf-8"?>
<p:tagLst xmlns:a="http://schemas.openxmlformats.org/drawingml/2006/main" xmlns:r="http://schemas.openxmlformats.org/officeDocument/2006/relationships" xmlns:p="http://schemas.openxmlformats.org/presentationml/2006/main">
  <p:tag name="KSO_WM_DIAGRAM_VIRTUALLY_FRAME" val="{&quot;height&quot;:160.40078740157477,&quot;left&quot;:248.4592125984252,&quot;top&quot;:106.78464566929134,&quot;width&quot;:398.34086614173225}"/>
</p:tagLst>
</file>

<file path=ppt/tags/tag66.xml><?xml version="1.0" encoding="utf-8"?>
<p:tagLst xmlns:a="http://schemas.openxmlformats.org/drawingml/2006/main" xmlns:r="http://schemas.openxmlformats.org/officeDocument/2006/relationships" xmlns:p="http://schemas.openxmlformats.org/presentationml/2006/main">
  <p:tag name="KSO_WM_DIAGRAM_VIRTUALLY_FRAME" val="{&quot;height&quot;:160.40078740157477,&quot;left&quot;:248.4592125984252,&quot;top&quot;:106.78464566929134,&quot;width&quot;:398.34086614173225}"/>
</p:tagLst>
</file>

<file path=ppt/tags/tag67.xml><?xml version="1.0" encoding="utf-8"?>
<p:tagLst xmlns:a="http://schemas.openxmlformats.org/drawingml/2006/main" xmlns:r="http://schemas.openxmlformats.org/officeDocument/2006/relationships" xmlns:p="http://schemas.openxmlformats.org/presentationml/2006/main">
  <p:tag name="KSO_WM_DIAGRAM_VIRTUALLY_FRAME" val="{&quot;height&quot;:160.40078740157477,&quot;left&quot;:248.4592125984252,&quot;top&quot;:106.78464566929134,&quot;width&quot;:398.34086614173225}"/>
</p:tagLst>
</file>

<file path=ppt/tags/tag68.xml><?xml version="1.0" encoding="utf-8"?>
<p:tagLst xmlns:a="http://schemas.openxmlformats.org/drawingml/2006/main" xmlns:r="http://schemas.openxmlformats.org/officeDocument/2006/relationships" xmlns:p="http://schemas.openxmlformats.org/presentationml/2006/main">
  <p:tag name="KSO_WM_DIAGRAM_VIRTUALLY_FRAME" val="{&quot;height&quot;:160.40078740157477,&quot;left&quot;:248.4592125984252,&quot;top&quot;:106.78464566929134,&quot;width&quot;:398.34086614173225}"/>
</p:tagLst>
</file>

<file path=ppt/tags/tag69.xml><?xml version="1.0" encoding="utf-8"?>
<p:tagLst xmlns:a="http://schemas.openxmlformats.org/drawingml/2006/main" xmlns:r="http://schemas.openxmlformats.org/officeDocument/2006/relationships" xmlns:p="http://schemas.openxmlformats.org/presentationml/2006/main">
  <p:tag name="KSO_WM_DIAGRAM_VIRTUALLY_FRAME" val="{&quot;height&quot;:160.40078740157477,&quot;left&quot;:248.4592125984252,&quot;top&quot;:106.78464566929134,&quot;width&quot;:398.34086614173225}"/>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DIAGRAM_VIRTUALLY_FRAME" val="{&quot;height&quot;:160.40078740157477,&quot;left&quot;:248.4592125984252,&quot;top&quot;:106.78464566929134,&quot;width&quot;:398.34086614173225}"/>
</p:tagLst>
</file>

<file path=ppt/tags/tag71.xml><?xml version="1.0" encoding="utf-8"?>
<p:tagLst xmlns:a="http://schemas.openxmlformats.org/drawingml/2006/main" xmlns:r="http://schemas.openxmlformats.org/officeDocument/2006/relationships" xmlns:p="http://schemas.openxmlformats.org/presentationml/2006/main">
  <p:tag name="KSO_WM_DIAGRAM_VIRTUALLY_FRAME" val="{&quot;height&quot;:160.40078740157477,&quot;left&quot;:248.4592125984252,&quot;top&quot;:106.78464566929134,&quot;width&quot;:398.34086614173225}"/>
</p:tagLst>
</file>

<file path=ppt/tags/tag72.xml><?xml version="1.0" encoding="utf-8"?>
<p:tagLst xmlns:a="http://schemas.openxmlformats.org/drawingml/2006/main" xmlns:r="http://schemas.openxmlformats.org/officeDocument/2006/relationships" xmlns:p="http://schemas.openxmlformats.org/presentationml/2006/main">
  <p:tag name="KSO_WM_DIAGRAM_VIRTUALLY_FRAME" val="{&quot;height&quot;:160.40078740157477,&quot;left&quot;:248.4592125984252,&quot;top&quot;:106.78464566929134,&quot;width&quot;:398.34086614173225}"/>
</p:tagLst>
</file>

<file path=ppt/tags/tag73.xml><?xml version="1.0" encoding="utf-8"?>
<p:tagLst xmlns:a="http://schemas.openxmlformats.org/drawingml/2006/main" xmlns:r="http://schemas.openxmlformats.org/officeDocument/2006/relationships" xmlns:p="http://schemas.openxmlformats.org/presentationml/2006/main">
  <p:tag name="KSO_WM_DIAGRAM_VIRTUALLY_FRAME" val="{&quot;height&quot;:160.40078740157477,&quot;left&quot;:248.4592125984252,&quot;top&quot;:106.78464566929134,&quot;width&quot;:398.34086614173225}"/>
</p:tagLst>
</file>

<file path=ppt/tags/tag74.xml><?xml version="1.0" encoding="utf-8"?>
<p:tagLst xmlns:a="http://schemas.openxmlformats.org/drawingml/2006/main" xmlns:r="http://schemas.openxmlformats.org/officeDocument/2006/relationships" xmlns:p="http://schemas.openxmlformats.org/presentationml/2006/main">
  <p:tag name="KSO_WM_DIAGRAM_VIRTUALLY_FRAME" val="{&quot;height&quot;:160.40078740157477,&quot;left&quot;:248.4592125984252,&quot;top&quot;:106.78464566929134,&quot;width&quot;:398.34086614173225}"/>
</p:tagLst>
</file>

<file path=ppt/tags/tag75.xml><?xml version="1.0" encoding="utf-8"?>
<p:tagLst xmlns:a="http://schemas.openxmlformats.org/drawingml/2006/main" xmlns:r="http://schemas.openxmlformats.org/officeDocument/2006/relationships" xmlns:p="http://schemas.openxmlformats.org/presentationml/2006/main">
  <p:tag name="KSO_WM_DIAGRAM_VIRTUALLY_FRAME" val="{&quot;height&quot;:160.40078740157477,&quot;left&quot;:248.4592125984252,&quot;top&quot;:106.78464566929134,&quot;width&quot;:398.34086614173225}"/>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免费资料关注公众号:安全生产管理">
  <a:themeElements>
    <a:clrScheme name="红色系">
      <a:dk1>
        <a:sysClr val="windowText" lastClr="000000"/>
      </a:dk1>
      <a:lt1>
        <a:sysClr val="window" lastClr="FFFFFF"/>
      </a:lt1>
      <a:dk2>
        <a:srgbClr val="1F497D"/>
      </a:dk2>
      <a:lt2>
        <a:srgbClr val="EEECE1"/>
      </a:lt2>
      <a:accent1>
        <a:srgbClr val="E60000"/>
      </a:accent1>
      <a:accent2>
        <a:srgbClr val="E60000"/>
      </a:accent2>
      <a:accent3>
        <a:srgbClr val="E60000"/>
      </a:accent3>
      <a:accent4>
        <a:srgbClr val="E60000"/>
      </a:accent4>
      <a:accent5>
        <a:srgbClr val="7F7F7F"/>
      </a:accent5>
      <a:accent6>
        <a:srgbClr val="7F7F7F"/>
      </a:accent6>
      <a:hlink>
        <a:srgbClr val="17365D"/>
      </a:hlink>
      <a:folHlink>
        <a:srgbClr val="548DD4"/>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免费资料关注公众号:安全生产管理 ">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TotalTime>
  <Words>4348</Words>
  <Application>Microsoft Office PowerPoint</Application>
  <PresentationFormat>全屏显示(16:9)</PresentationFormat>
  <Paragraphs>321</Paragraphs>
  <Slides>36</Slides>
  <Notes>36</Notes>
  <HiddenSlides>0</HiddenSlides>
  <MMClips>1</MMClips>
  <ScaleCrop>false</ScaleCrop>
  <HeadingPairs>
    <vt:vector size="6" baseType="variant">
      <vt:variant>
        <vt:lpstr>已用的字体</vt:lpstr>
      </vt:variant>
      <vt:variant>
        <vt:i4>11</vt:i4>
      </vt:variant>
      <vt:variant>
        <vt:lpstr>主题</vt:lpstr>
      </vt:variant>
      <vt:variant>
        <vt:i4>2</vt:i4>
      </vt:variant>
      <vt:variant>
        <vt:lpstr>幻灯片标题</vt:lpstr>
      </vt:variant>
      <vt:variant>
        <vt:i4>36</vt:i4>
      </vt:variant>
    </vt:vector>
  </HeadingPairs>
  <TitlesOfParts>
    <vt:vector size="49" baseType="lpstr">
      <vt:lpstr>Noto Sans S Chinese Bold</vt:lpstr>
      <vt:lpstr>Noto Sans S Chinese Light</vt:lpstr>
      <vt:lpstr>方正大黑简体</vt:lpstr>
      <vt:lpstr>汉仪力量黑简</vt:lpstr>
      <vt:lpstr>宋体</vt:lpstr>
      <vt:lpstr>微软雅黑</vt:lpstr>
      <vt:lpstr>Arial</vt:lpstr>
      <vt:lpstr>Calibri</vt:lpstr>
      <vt:lpstr>Calibri Light</vt:lpstr>
      <vt:lpstr>Times New Roman</vt:lpstr>
      <vt:lpstr>Wingdings</vt:lpstr>
      <vt:lpstr>免费资料关注公众号:安全生产管理</vt:lpstr>
      <vt:lpstr>免费资料关注公众号:安全生产管理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cp:lastModifiedBy>Administrator</cp:lastModifiedBy>
  <cp:revision>1</cp:revision>
  <dcterms:created xsi:type="dcterms:W3CDTF">2021-05-06T01:01:00Z</dcterms:created>
  <dcterms:modified xsi:type="dcterms:W3CDTF">2026-05-21T22:31:59Z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2052-12.1.0.16729</vt:lpwstr>
  </property>
  <property fmtid="{D5CDD505-2E9C-101B-9397-08002B2CF9AE}" pid="3" name="KSOSaveFontToCloudKey">
    <vt:lpwstr>295509422_btnclosed</vt:lpwstr>
  </property>
  <property fmtid="{D5CDD505-2E9C-101B-9397-08002B2CF9AE}" pid="4" name="ICV">
    <vt:lpwstr>D97C657055504155BF89A21517B283A7_13</vt:lpwstr>
  </property>
</Properties>
</file>